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96" r:id="rId1"/>
  </p:sldMasterIdLst>
  <p:notesMasterIdLst>
    <p:notesMasterId r:id="rId15"/>
  </p:notesMasterIdLst>
  <p:handoutMasterIdLst>
    <p:handoutMasterId r:id="rId16"/>
  </p:handoutMasterIdLst>
  <p:sldIdLst>
    <p:sldId id="256" r:id="rId2"/>
    <p:sldId id="260" r:id="rId3"/>
    <p:sldId id="289" r:id="rId4"/>
    <p:sldId id="286" r:id="rId5"/>
    <p:sldId id="287" r:id="rId6"/>
    <p:sldId id="288" r:id="rId7"/>
    <p:sldId id="290" r:id="rId8"/>
    <p:sldId id="291" r:id="rId9"/>
    <p:sldId id="293" r:id="rId10"/>
    <p:sldId id="295" r:id="rId11"/>
    <p:sldId id="294" r:id="rId12"/>
    <p:sldId id="292" r:id="rId13"/>
    <p:sldId id="284" r:id="rId14"/>
  </p:sldIdLst>
  <p:sldSz cx="12192000" cy="6858000"/>
  <p:notesSz cx="6858000" cy="9144000"/>
  <p:defaultTextStyle>
    <a:defPPr>
      <a:defRPr lang="e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Hind Light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Hind Light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Hind Light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Hind Light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Hind Light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Hind Light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Hind Light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Hind Light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Hind Light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43E50"/>
    <a:srgbClr val="085856"/>
    <a:srgbClr val="D0E6DA"/>
    <a:srgbClr val="00000D"/>
    <a:srgbClr val="EEF2E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390" autoAdjust="0"/>
    <p:restoredTop sz="96327"/>
  </p:normalViewPr>
  <p:slideViewPr>
    <p:cSldViewPr snapToGrid="0" snapToObjects="1">
      <p:cViewPr varScale="1">
        <p:scale>
          <a:sx n="123" d="100"/>
          <a:sy n="123" d="100"/>
        </p:scale>
        <p:origin x="224" y="2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8" d="100"/>
        <a:sy n="88" d="100"/>
      </p:scale>
      <p:origin x="0" y="0"/>
    </p:cViewPr>
  </p:sorterViewPr>
  <p:notesViewPr>
    <p:cSldViewPr snapToGrid="0" snapToObjects="1">
      <p:cViewPr varScale="1">
        <p:scale>
          <a:sx n="117" d="100"/>
          <a:sy n="117" d="100"/>
        </p:scale>
        <p:origin x="420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E98BAE-C84A-694A-898B-5CF88760D6F5}" type="datetimeFigureOut">
              <a:rPr lang="en-US" smtClean="0"/>
              <a:t>10/12/23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2F491E-6BDF-894F-89D9-4BED6DF379E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70020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E74FA06C-4A8C-0E48-B922-007B77153C27}" type="datetimeFigureOut">
              <a:rPr lang="en-GB" altLang="en-US"/>
              <a:pPr/>
              <a:t>12/10/2023</a:t>
            </a:fld>
            <a:endParaRPr lang="en-GB" alt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B620D7F3-EDE1-C147-A04A-D4416A638280}" type="slidenum">
              <a:rPr lang="en-GB" altLang="en-US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9206635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20D7F3-EDE1-C147-A04A-D4416A638280}" type="slidenum">
              <a:rPr lang="en-GB" altLang="en-US" smtClean="0"/>
              <a:pPr/>
              <a:t>2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2567693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23-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04F635FF-42BE-CF49-96A5-805FC86C31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0000" y="2708455"/>
            <a:ext cx="9144000" cy="587191"/>
          </a:xfrm>
        </p:spPr>
        <p:txBody>
          <a:bodyPr anchor="t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4976D5B7-51B6-EB48-81BC-4F5164ABAF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0000" y="3387722"/>
            <a:ext cx="9144000" cy="587190"/>
          </a:xfrm>
        </p:spPr>
        <p:txBody>
          <a:bodyPr lIns="0" anchor="t"/>
          <a:lstStyle>
            <a:lvl1pPr marL="0" indent="0" algn="l">
              <a:buNone/>
              <a:defRPr sz="24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Author">
            <a:extLst>
              <a:ext uri="{FF2B5EF4-FFF2-40B4-BE49-F238E27FC236}">
                <a16:creationId xmlns:a16="http://schemas.microsoft.com/office/drawing/2014/main" id="{741AE8C6-33DB-AF4E-AB01-8F8AD2E5088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0000" y="5537202"/>
            <a:ext cx="5851525" cy="1077912"/>
          </a:xfrm>
        </p:spPr>
        <p:txBody>
          <a:bodyPr anchor="b">
            <a:noAutofit/>
          </a:bodyPr>
          <a:lstStyle>
            <a:lvl1pPr>
              <a:defRPr sz="1200">
                <a:solidFill>
                  <a:schemeClr val="bg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buNone/>
              <a:defRPr>
                <a:solidFill>
                  <a:schemeClr val="bg1"/>
                </a:solidFill>
              </a:defRPr>
            </a:lvl3pPr>
            <a:lvl4pPr>
              <a:buNone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Date">
            <a:extLst>
              <a:ext uri="{FF2B5EF4-FFF2-40B4-BE49-F238E27FC236}">
                <a16:creationId xmlns:a16="http://schemas.microsoft.com/office/drawing/2014/main" id="{7BE6BD27-9F7E-CC44-B0D6-6A76616BB73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40000" y="563564"/>
            <a:ext cx="3910806" cy="436562"/>
          </a:xfrm>
        </p:spPr>
        <p:txBody>
          <a:bodyPr>
            <a:normAutofit/>
          </a:bodyPr>
          <a:lstStyle>
            <a:lvl1pPr>
              <a:defRPr sz="1200">
                <a:solidFill>
                  <a:schemeClr val="bg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1" name="ISOC logo" descr="Internet Society logo">
            <a:extLst>
              <a:ext uri="{FF2B5EF4-FFF2-40B4-BE49-F238E27FC236}">
                <a16:creationId xmlns:a16="http://schemas.microsoft.com/office/drawing/2014/main" id="{54D3DF5E-479B-7A45-AF40-D789415BE1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9813" y="2970213"/>
            <a:ext cx="1728787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2620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023 Ground Blue divider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ctrTitle" hasCustomPrompt="1"/>
          </p:nvPr>
        </p:nvSpPr>
        <p:spPr>
          <a:xfrm>
            <a:off x="540000" y="2461259"/>
            <a:ext cx="11127883" cy="768224"/>
          </a:xfrm>
        </p:spPr>
        <p:txBody>
          <a:bodyPr lIns="91440" rIns="91440"/>
          <a:lstStyle>
            <a:lvl1pPr algn="l">
              <a:lnSpc>
                <a:spcPct val="104000"/>
              </a:lnSpc>
              <a:defRPr sz="4800">
                <a:solidFill>
                  <a:srgbClr val="EEF2EC"/>
                </a:solidFill>
              </a:defRPr>
            </a:lvl1pPr>
          </a:lstStyle>
          <a:p>
            <a:r>
              <a:rPr lang="en-US" dirty="0"/>
              <a:t>Click here to edit divider text</a:t>
            </a:r>
            <a:endParaRPr lang="en-GB" dirty="0"/>
          </a:p>
        </p:txBody>
      </p:sp>
      <p:sp>
        <p:nvSpPr>
          <p:cNvPr id="3" name="Subtitle"/>
          <p:cNvSpPr>
            <a:spLocks noGrp="1"/>
          </p:cNvSpPr>
          <p:nvPr>
            <p:ph type="subTitle" idx="1" hasCustomPrompt="1"/>
          </p:nvPr>
        </p:nvSpPr>
        <p:spPr>
          <a:xfrm>
            <a:off x="540000" y="4279119"/>
            <a:ext cx="5715734" cy="433965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lang="en-GB" sz="2400" b="0" i="0" dirty="0">
                <a:solidFill>
                  <a:srgbClr val="EEF2EC"/>
                </a:solidFill>
                <a:latin typeface="Hind Light" panose="02000000000000000000" pitchFamily="2" charset="77"/>
                <a:ea typeface="+mj-ea"/>
                <a:cs typeface="Hind Light" panose="02000000000000000000" pitchFamily="2" charset="77"/>
              </a:defRPr>
            </a:lvl1pPr>
          </a:lstStyle>
          <a:p>
            <a:pPr lvl="0"/>
            <a:r>
              <a:rPr lang="en-US" dirty="0"/>
              <a:t>Click to edit divider subtitle</a:t>
            </a:r>
            <a:endParaRPr lang="en-GB" dirty="0"/>
          </a:p>
        </p:txBody>
      </p:sp>
      <p:pic>
        <p:nvPicPr>
          <p:cNvPr id="4" name="ISOC symbo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195284"/>
            <a:ext cx="344424" cy="344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6876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023 Accent Purple divider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15BBDA41-205F-2742-B93C-1ED4DCAD55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0000" y="2461259"/>
            <a:ext cx="11127883" cy="768224"/>
          </a:xfrm>
        </p:spPr>
        <p:txBody>
          <a:bodyPr lIns="91440" rIns="91440"/>
          <a:lstStyle>
            <a:lvl1pPr algn="l">
              <a:lnSpc>
                <a:spcPct val="104000"/>
              </a:lnSpc>
              <a:defRPr sz="4800">
                <a:solidFill>
                  <a:srgbClr val="EEF2EC"/>
                </a:solidFill>
              </a:defRPr>
            </a:lvl1pPr>
          </a:lstStyle>
          <a:p>
            <a:r>
              <a:rPr lang="en-US" dirty="0"/>
              <a:t>Click here to edit divider text</a:t>
            </a:r>
            <a:endParaRPr lang="en-GB" dirty="0"/>
          </a:p>
        </p:txBody>
      </p:sp>
      <p:sp>
        <p:nvSpPr>
          <p:cNvPr id="3" name="Subtitle"/>
          <p:cNvSpPr>
            <a:spLocks noGrp="1"/>
          </p:cNvSpPr>
          <p:nvPr>
            <p:ph type="subTitle" idx="1" hasCustomPrompt="1"/>
          </p:nvPr>
        </p:nvSpPr>
        <p:spPr>
          <a:xfrm>
            <a:off x="540000" y="4279119"/>
            <a:ext cx="5715734" cy="433965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lang="en-GB" sz="2400" b="0" i="0" dirty="0">
                <a:solidFill>
                  <a:srgbClr val="EEF2EC"/>
                </a:solidFill>
                <a:latin typeface="Hind Light" panose="02000000000000000000" pitchFamily="2" charset="77"/>
                <a:ea typeface="+mj-ea"/>
                <a:cs typeface="Hind Light" panose="02000000000000000000" pitchFamily="2" charset="77"/>
              </a:defRPr>
            </a:lvl1pPr>
          </a:lstStyle>
          <a:p>
            <a:pPr lvl="0"/>
            <a:r>
              <a:rPr lang="en-US" dirty="0"/>
              <a:t>Click to edit divider subtitle</a:t>
            </a:r>
            <a:endParaRPr lang="en-GB" dirty="0"/>
          </a:p>
        </p:txBody>
      </p:sp>
      <p:pic>
        <p:nvPicPr>
          <p:cNvPr id="11" name="ISOC Symbol">
            <a:extLst>
              <a:ext uri="{FF2B5EF4-FFF2-40B4-BE49-F238E27FC236}">
                <a16:creationId xmlns:a16="http://schemas.microsoft.com/office/drawing/2014/main" id="{B1B4F776-F712-0F42-9059-6A1A2DD32B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183561"/>
            <a:ext cx="344424" cy="344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041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023 Ground Green divider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15BBDA41-205F-2742-B93C-1ED4DCAD55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0000" y="2461259"/>
            <a:ext cx="11127883" cy="768224"/>
          </a:xfrm>
        </p:spPr>
        <p:txBody>
          <a:bodyPr lIns="91440" rIns="91440"/>
          <a:lstStyle>
            <a:lvl1pPr algn="l">
              <a:lnSpc>
                <a:spcPct val="104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here to edit divider text</a:t>
            </a:r>
            <a:endParaRPr lang="en-GB" dirty="0"/>
          </a:p>
        </p:txBody>
      </p:sp>
      <p:sp>
        <p:nvSpPr>
          <p:cNvPr id="3" name="Subtitle"/>
          <p:cNvSpPr>
            <a:spLocks noGrp="1"/>
          </p:cNvSpPr>
          <p:nvPr>
            <p:ph type="subTitle" idx="1" hasCustomPrompt="1"/>
          </p:nvPr>
        </p:nvSpPr>
        <p:spPr>
          <a:xfrm>
            <a:off x="540000" y="4279119"/>
            <a:ext cx="5715734" cy="483850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lang="en-GB" sz="2400" b="0" i="0" dirty="0">
                <a:solidFill>
                  <a:schemeClr val="tx1"/>
                </a:solidFill>
                <a:latin typeface="Hind Light" panose="02000000000000000000" pitchFamily="2" charset="77"/>
                <a:ea typeface="+mj-ea"/>
                <a:cs typeface="Hind Light" panose="02000000000000000000" pitchFamily="2" charset="77"/>
              </a:defRPr>
            </a:lvl1pPr>
          </a:lstStyle>
          <a:p>
            <a:pPr lvl="0"/>
            <a:r>
              <a:rPr lang="en-US" dirty="0"/>
              <a:t>Click to edit divider subtitle</a:t>
            </a:r>
            <a:endParaRPr lang="en-GB" dirty="0"/>
          </a:p>
        </p:txBody>
      </p:sp>
      <p:pic>
        <p:nvPicPr>
          <p:cNvPr id="2" name="ISOC Symbol">
            <a:extLst>
              <a:ext uri="{FF2B5EF4-FFF2-40B4-BE49-F238E27FC236}">
                <a16:creationId xmlns:a16="http://schemas.microsoft.com/office/drawing/2014/main" id="{A870B875-8303-F0A7-3B5C-6070432075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168" y="6191770"/>
            <a:ext cx="344424" cy="344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2397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023 Large Statement Depth Blu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in Content">
            <a:extLst>
              <a:ext uri="{FF2B5EF4-FFF2-40B4-BE49-F238E27FC236}">
                <a16:creationId xmlns:a16="http://schemas.microsoft.com/office/drawing/2014/main" id="{2E0EBDDF-042C-1744-AE46-71F2DF54D88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79593" y="2067951"/>
            <a:ext cx="10205749" cy="2799471"/>
          </a:xfr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Slide Number">
            <a:extLst>
              <a:ext uri="{FF2B5EF4-FFF2-40B4-BE49-F238E27FC236}">
                <a16:creationId xmlns:a16="http://schemas.microsoft.com/office/drawing/2014/main" id="{E9FE4699-7B30-0F4F-B541-E21F86AAB2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856920" y="619177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BE5F007-28FD-B845-A833-24BC97E499D9}" type="slidenum">
              <a:rPr lang="uk-UA" altLang="en-US" smtClean="0"/>
              <a:pPr/>
              <a:t>‹#›</a:t>
            </a:fld>
            <a:endParaRPr lang="uk-UA" altLang="en-US" dirty="0">
              <a:solidFill>
                <a:schemeClr val="bg1"/>
              </a:solidFill>
            </a:endParaRPr>
          </a:p>
        </p:txBody>
      </p:sp>
      <p:pic>
        <p:nvPicPr>
          <p:cNvPr id="11" name="ISOC Symbol">
            <a:extLst>
              <a:ext uri="{FF2B5EF4-FFF2-40B4-BE49-F238E27FC236}">
                <a16:creationId xmlns:a16="http://schemas.microsoft.com/office/drawing/2014/main" id="{BE591B25-402B-894E-B123-A3EEC262BD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195284"/>
            <a:ext cx="344424" cy="344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8978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023 Large Statement Accent Yellow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in Content">
            <a:extLst>
              <a:ext uri="{FF2B5EF4-FFF2-40B4-BE49-F238E27FC236}">
                <a16:creationId xmlns:a16="http://schemas.microsoft.com/office/drawing/2014/main" id="{ADF46D6C-541E-9F40-B7AA-4D21FB7F09DE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79593" y="2067951"/>
            <a:ext cx="10205749" cy="2799471"/>
          </a:xfrm>
        </p:spPr>
        <p:txBody>
          <a:bodyPr anchor="ctr">
            <a:normAutofit/>
          </a:bodyPr>
          <a:lstStyle>
            <a:lvl1pPr algn="ctr">
              <a:defRPr sz="4800"/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856920" y="619177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BE5F007-28FD-B845-A833-24BC97E499D9}" type="slidenum">
              <a:rPr lang="uk-UA" altLang="en-US" smtClean="0"/>
              <a:pPr/>
              <a:t>‹#›</a:t>
            </a:fld>
            <a:endParaRPr lang="uk-UA" altLang="en-US" dirty="0">
              <a:solidFill>
                <a:schemeClr val="tx1"/>
              </a:solidFill>
            </a:endParaRPr>
          </a:p>
        </p:txBody>
      </p:sp>
      <p:pic>
        <p:nvPicPr>
          <p:cNvPr id="9" name="ISOC Symbol">
            <a:extLst>
              <a:ext uri="{FF2B5EF4-FFF2-40B4-BE49-F238E27FC236}">
                <a16:creationId xmlns:a16="http://schemas.microsoft.com/office/drawing/2014/main" id="{F464B3E2-8374-A544-A6C1-E318F6E917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168" y="6191770"/>
            <a:ext cx="344424" cy="344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4093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023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A3D5433-C30F-7B45-99E2-D91CD7AC9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338" y="566739"/>
            <a:ext cx="11109600" cy="563042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Main Content">
            <a:extLst>
              <a:ext uri="{FF2B5EF4-FFF2-40B4-BE49-F238E27FC236}">
                <a16:creationId xmlns:a16="http://schemas.microsoft.com/office/drawing/2014/main" id="{FE6995CB-E8F1-9145-91FB-1FC5F2C2496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44132" y="1389380"/>
            <a:ext cx="11115675" cy="44513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8" name="ISOC Symbol">
            <a:extLst>
              <a:ext uri="{FF2B5EF4-FFF2-40B4-BE49-F238E27FC236}">
                <a16:creationId xmlns:a16="http://schemas.microsoft.com/office/drawing/2014/main" id="{D81B4F08-7334-2149-9EA5-905CA17431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168" y="6191770"/>
            <a:ext cx="344424" cy="344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Slide Number">
            <a:extLst>
              <a:ext uri="{FF2B5EF4-FFF2-40B4-BE49-F238E27FC236}">
                <a16:creationId xmlns:a16="http://schemas.microsoft.com/office/drawing/2014/main" id="{36ED3E37-FF79-FE49-8427-154242BBCB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856920" y="619177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BE5F007-28FD-B845-A833-24BC97E499D9}" type="slidenum">
              <a:rPr lang="uk-UA" altLang="en-US" smtClean="0"/>
              <a:pPr/>
              <a:t>‹#›</a:t>
            </a:fld>
            <a:endParaRPr lang="uk-UA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81329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23 2-column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A3D5433-C30F-7B45-99E2-D91CD7AC9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338" y="566739"/>
            <a:ext cx="11109600" cy="563042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Main Content-Left">
            <a:extLst>
              <a:ext uri="{FF2B5EF4-FFF2-40B4-BE49-F238E27FC236}">
                <a16:creationId xmlns:a16="http://schemas.microsoft.com/office/drawing/2014/main" id="{FE6995CB-E8F1-9145-91FB-1FC5F2C2496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44132" y="1389380"/>
            <a:ext cx="5329363" cy="44513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Main Content-Right">
            <a:extLst>
              <a:ext uri="{FF2B5EF4-FFF2-40B4-BE49-F238E27FC236}">
                <a16:creationId xmlns:a16="http://schemas.microsoft.com/office/drawing/2014/main" id="{03B27AED-85A0-F24B-81DD-66759D7A43C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70757" y="1389380"/>
            <a:ext cx="5329363" cy="44513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36ED3E37-FF79-FE49-8427-154242BBCB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856920" y="619177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BE5F007-28FD-B845-A833-24BC97E499D9}" type="slidenum">
              <a:rPr lang="uk-UA" altLang="en-US" smtClean="0"/>
              <a:pPr/>
              <a:t>‹#›</a:t>
            </a:fld>
            <a:endParaRPr lang="uk-UA" altLang="en-US" dirty="0">
              <a:solidFill>
                <a:schemeClr val="tx1"/>
              </a:solidFill>
            </a:endParaRPr>
          </a:p>
        </p:txBody>
      </p:sp>
      <p:pic>
        <p:nvPicPr>
          <p:cNvPr id="8" name="ISOC Symbol">
            <a:extLst>
              <a:ext uri="{FF2B5EF4-FFF2-40B4-BE49-F238E27FC236}">
                <a16:creationId xmlns:a16="http://schemas.microsoft.com/office/drawing/2014/main" id="{D81B4F08-7334-2149-9EA5-905CA17431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168" y="6191770"/>
            <a:ext cx="344424" cy="344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286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23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CD902B53-9D84-C24C-93E5-6DA34EE3D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771" y="566739"/>
            <a:ext cx="5564373" cy="563042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Main Content">
            <a:extLst>
              <a:ext uri="{FF2B5EF4-FFF2-40B4-BE49-F238E27FC236}">
                <a16:creationId xmlns:a16="http://schemas.microsoft.com/office/drawing/2014/main" id="{822E8AE2-50D4-754F-844E-C2D1E259E67D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48640" y="1389380"/>
            <a:ext cx="5564373" cy="4708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Picture Placeholder">
            <a:extLst>
              <a:ext uri="{FF2B5EF4-FFF2-40B4-BE49-F238E27FC236}">
                <a16:creationId xmlns:a16="http://schemas.microsoft.com/office/drawing/2014/main" id="{1004C492-DDD5-E14C-8F97-9F57C2F762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305106" y="0"/>
            <a:ext cx="5886893" cy="68579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Slide Number">
            <a:extLst>
              <a:ext uri="{FF2B5EF4-FFF2-40B4-BE49-F238E27FC236}">
                <a16:creationId xmlns:a16="http://schemas.microsoft.com/office/drawing/2014/main" id="{B04A428A-CB40-9B4A-BC0D-90E12859CD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856920" y="619177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BE5F007-28FD-B845-A833-24BC97E499D9}" type="slidenum">
              <a:rPr lang="uk-UA" altLang="en-US" smtClean="0"/>
              <a:pPr/>
              <a:t>‹#›</a:t>
            </a:fld>
            <a:endParaRPr lang="uk-UA" altLang="en-US" dirty="0">
              <a:solidFill>
                <a:schemeClr val="tx1"/>
              </a:solidFill>
            </a:endParaRPr>
          </a:p>
        </p:txBody>
      </p:sp>
      <p:pic>
        <p:nvPicPr>
          <p:cNvPr id="12" name="ISOC Symbol">
            <a:extLst>
              <a:ext uri="{FF2B5EF4-FFF2-40B4-BE49-F238E27FC236}">
                <a16:creationId xmlns:a16="http://schemas.microsoft.com/office/drawing/2014/main" id="{124B8441-C70C-8E4C-A92B-CBD41F5AA9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168" y="6191770"/>
            <a:ext cx="344424" cy="344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3965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023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480193B3-FE14-004D-BBD6-596D1E04C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C5E4EC4C-7F20-504F-83E3-A7F63CD4B1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856920" y="619177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BE5F007-28FD-B845-A833-24BC97E499D9}" type="slidenum">
              <a:rPr lang="uk-UA" altLang="en-US" smtClean="0"/>
              <a:pPr/>
              <a:t>‹#›</a:t>
            </a:fld>
            <a:endParaRPr lang="uk-UA" altLang="en-US" dirty="0">
              <a:solidFill>
                <a:schemeClr val="tx1"/>
              </a:solidFill>
            </a:endParaRPr>
          </a:p>
        </p:txBody>
      </p:sp>
      <p:pic>
        <p:nvPicPr>
          <p:cNvPr id="8" name="ISOC Symbol">
            <a:extLst>
              <a:ext uri="{FF2B5EF4-FFF2-40B4-BE49-F238E27FC236}">
                <a16:creationId xmlns:a16="http://schemas.microsoft.com/office/drawing/2014/main" id="{B0A3F75E-CC80-5E4D-A9D6-0A40915DAC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168" y="6191770"/>
            <a:ext cx="344424" cy="344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534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9174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hor">
            <a:extLst>
              <a:ext uri="{FF2B5EF4-FFF2-40B4-BE49-F238E27FC236}">
                <a16:creationId xmlns:a16="http://schemas.microsoft.com/office/drawing/2014/main" id="{9E8C90AF-93F0-074A-BD13-5E0F93028E4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4351780"/>
            <a:ext cx="4097551" cy="90212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17000"/>
              </a:lnSpc>
              <a:buFont typeface="Arial" charset="0"/>
              <a:buNone/>
              <a:defRPr sz="1500" b="0" i="0">
                <a:solidFill>
                  <a:srgbClr val="EEF2EC"/>
                </a:solidFill>
                <a:latin typeface="Hind Light" panose="02000000000000000000" pitchFamily="2" charset="77"/>
                <a:cs typeface="Hind Light" panose="02000000000000000000" pitchFamily="2" charset="77"/>
              </a:defRPr>
            </a:lvl1pPr>
            <a:lvl2pPr marL="0" indent="0">
              <a:lnSpc>
                <a:spcPct val="117000"/>
              </a:lnSpc>
              <a:buFont typeface="Arial" charset="0"/>
              <a:buNone/>
              <a:defRPr sz="1500" b="0" i="0">
                <a:solidFill>
                  <a:schemeClr val="bg1"/>
                </a:solidFill>
                <a:latin typeface="Hind Light" panose="02000000000000000000" pitchFamily="2" charset="77"/>
                <a:cs typeface="Hind Light" panose="02000000000000000000" pitchFamily="2" charset="77"/>
              </a:defRPr>
            </a:lvl2pPr>
            <a:lvl3pPr marL="0" indent="0">
              <a:lnSpc>
                <a:spcPct val="117000"/>
              </a:lnSpc>
              <a:buNone/>
              <a:defRPr sz="1500" b="0" i="0">
                <a:solidFill>
                  <a:schemeClr val="accent1"/>
                </a:solidFill>
                <a:latin typeface="Hind Light" panose="02000000000000000000" pitchFamily="2" charset="77"/>
                <a:cs typeface="Hind Light" panose="02000000000000000000" pitchFamily="2" charset="77"/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4" name="Geneva Address">
            <a:extLst>
              <a:ext uri="{FF2B5EF4-FFF2-40B4-BE49-F238E27FC236}">
                <a16:creationId xmlns:a16="http://schemas.microsoft.com/office/drawing/2014/main" id="{B295026F-36C3-E04B-83A3-DD56B346C6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7759669" y="2653916"/>
            <a:ext cx="1575151" cy="571144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sz="1000" b="0" i="0" kern="1200" spc="20">
                <a:solidFill>
                  <a:srgbClr val="EEF2EC"/>
                </a:solidFill>
                <a:latin typeface="+mn-lt"/>
                <a:ea typeface="Hind Medium" charset="0"/>
                <a:cs typeface="Hind Medium" charset="0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tabLst/>
              <a:defRPr sz="1000" b="0" i="0" kern="1200" spc="20">
                <a:solidFill>
                  <a:srgbClr val="EEF2EC"/>
                </a:solidFill>
                <a:latin typeface="Hind Medium" charset="0"/>
                <a:ea typeface="Hind Medium" charset="0"/>
                <a:cs typeface="Hind Medium" charset="0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ct val="72000"/>
              <a:buFont typeface=".AppleSystemUIFont" charset="-120"/>
              <a:buNone/>
              <a:tabLst/>
              <a:defRPr sz="1000" kern="1200" spc="2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spcAft>
                <a:spcPts val="1500"/>
              </a:spcAft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sz="1000" b="0" i="0" kern="1200" spc="20" dirty="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Rue Vallin 2</a:t>
            </a:r>
            <a:br>
              <a:rPr lang="en-US" b="0" i="0" dirty="0">
                <a:latin typeface="Hind Light" panose="02000000000000000000" pitchFamily="2" charset="77"/>
                <a:cs typeface="Hind Light" panose="02000000000000000000" pitchFamily="2" charset="77"/>
              </a:rPr>
            </a:br>
            <a:r>
              <a:rPr lang="en-US" sz="1000" b="0" i="0" kern="1200" spc="20" dirty="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CH-1201 Geneva</a:t>
            </a:r>
            <a:br>
              <a:rPr lang="en-US" b="0" i="0" dirty="0">
                <a:latin typeface="Hind Light" panose="02000000000000000000" pitchFamily="2" charset="77"/>
                <a:cs typeface="Hind Light" panose="02000000000000000000" pitchFamily="2" charset="77"/>
              </a:rPr>
            </a:br>
            <a:r>
              <a:rPr lang="en-US" sz="1000" b="0" i="0" kern="1200" spc="20" dirty="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Switzerland</a:t>
            </a:r>
            <a:endParaRPr lang="en-GB" b="0" i="0" dirty="0">
              <a:latin typeface="Hind Light" panose="02000000000000000000" pitchFamily="2" charset="77"/>
              <a:cs typeface="Hind Light" panose="02000000000000000000" pitchFamily="2" charset="77"/>
            </a:endParaRPr>
          </a:p>
        </p:txBody>
      </p:sp>
      <p:sp>
        <p:nvSpPr>
          <p:cNvPr id="9" name="U.S. Address">
            <a:extLst>
              <a:ext uri="{FF2B5EF4-FFF2-40B4-BE49-F238E27FC236}">
                <a16:creationId xmlns:a16="http://schemas.microsoft.com/office/drawing/2014/main" id="{BDE58A37-5F5E-82E1-167A-9E74200A39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 userDrawn="1"/>
        </p:nvSpPr>
        <p:spPr>
          <a:xfrm>
            <a:off x="9888537" y="2653916"/>
            <a:ext cx="1575151" cy="633797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sz="1000" b="0" i="0" kern="1200" spc="20">
                <a:solidFill>
                  <a:srgbClr val="EEF2EC"/>
                </a:solidFill>
                <a:latin typeface="+mn-lt"/>
                <a:ea typeface="Hind Medium" charset="0"/>
                <a:cs typeface="Hind Medium" charset="0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tabLst/>
              <a:defRPr sz="1000" b="0" i="0" kern="1200" spc="20">
                <a:solidFill>
                  <a:srgbClr val="EEF2EC"/>
                </a:solidFill>
                <a:latin typeface="Hind Medium" charset="0"/>
                <a:ea typeface="Hind Medium" charset="0"/>
                <a:cs typeface="Hind Medium" charset="0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ct val="72000"/>
              <a:buFont typeface=".AppleSystemUIFont" charset="-120"/>
              <a:buNone/>
              <a:tabLst/>
              <a:defRPr sz="1000" kern="1200" spc="2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spcAft>
                <a:spcPts val="1500"/>
              </a:spcAft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sz="1000" b="0" i="0" kern="1200" spc="20" dirty="0">
                <a:solidFill>
                  <a:srgbClr val="EEF2EC"/>
                </a:solidFill>
                <a:effectLst/>
                <a:latin typeface="+mn-lt"/>
                <a:ea typeface="Hind Medium" charset="0"/>
                <a:cs typeface="Hind Light" panose="02000000000000000000" pitchFamily="2" charset="77"/>
              </a:rPr>
              <a:t>11710 Plaza America Drive Suite 400</a:t>
            </a:r>
            <a:br>
              <a:rPr lang="en-US" b="0" i="0" dirty="0">
                <a:latin typeface="+mn-lt"/>
                <a:cs typeface="Hind Light" panose="02000000000000000000" pitchFamily="2" charset="77"/>
              </a:rPr>
            </a:br>
            <a:r>
              <a:rPr lang="en-US" sz="1000" b="0" i="0" kern="1200" spc="20" dirty="0">
                <a:solidFill>
                  <a:srgbClr val="EEF2EC"/>
                </a:solidFill>
                <a:effectLst/>
                <a:latin typeface="+mn-lt"/>
                <a:ea typeface="Hind Medium" charset="0"/>
                <a:cs typeface="Hind Light" panose="02000000000000000000" pitchFamily="2" charset="77"/>
              </a:rPr>
              <a:t>Reston, VA 20190</a:t>
            </a:r>
            <a:r>
              <a:rPr lang="de-DE" b="0" i="0" dirty="0">
                <a:latin typeface="+mn-lt"/>
                <a:cs typeface="Hind Light" panose="02000000000000000000" pitchFamily="2" charset="77"/>
              </a:rPr>
              <a:t>, USA</a:t>
            </a:r>
            <a:br>
              <a:rPr lang="de-DE" b="0" i="0" dirty="0">
                <a:latin typeface="+mn-lt"/>
                <a:cs typeface="Hind Light" panose="02000000000000000000" pitchFamily="2" charset="77"/>
              </a:rPr>
            </a:br>
            <a:endParaRPr lang="de-DE" b="0" i="0" dirty="0">
              <a:latin typeface="+mn-lt"/>
              <a:cs typeface="Hind Light" panose="02000000000000000000" pitchFamily="2" charset="77"/>
            </a:endParaRPr>
          </a:p>
          <a:p>
            <a:pPr fontAlgn="auto">
              <a:spcAft>
                <a:spcPts val="0"/>
              </a:spcAft>
              <a:defRPr/>
            </a:pPr>
            <a:endParaRPr lang="en-GB" b="0" i="0" dirty="0">
              <a:latin typeface="+mn-lt"/>
              <a:cs typeface="Hind Light" panose="02000000000000000000" pitchFamily="2" charset="77"/>
            </a:endParaRPr>
          </a:p>
        </p:txBody>
      </p:sp>
      <p:sp>
        <p:nvSpPr>
          <p:cNvPr id="16" name="Uruguay Address">
            <a:extLst>
              <a:ext uri="{FF2B5EF4-FFF2-40B4-BE49-F238E27FC236}">
                <a16:creationId xmlns:a16="http://schemas.microsoft.com/office/drawing/2014/main" id="{780AA1EA-F647-6F4E-91B2-72811C77E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7759669" y="3522746"/>
            <a:ext cx="1939700" cy="571144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sz="1000" b="0" i="0" kern="1200" spc="20">
                <a:solidFill>
                  <a:srgbClr val="EEF2EC"/>
                </a:solidFill>
                <a:latin typeface="+mn-lt"/>
                <a:ea typeface="Hind Medium" charset="0"/>
                <a:cs typeface="Hind Medium" charset="0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tabLst/>
              <a:defRPr sz="1000" b="0" i="0" kern="1200" spc="20">
                <a:solidFill>
                  <a:srgbClr val="EEF2EC"/>
                </a:solidFill>
                <a:latin typeface="Hind Medium" charset="0"/>
                <a:ea typeface="Hind Medium" charset="0"/>
                <a:cs typeface="Hind Medium" charset="0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ct val="72000"/>
              <a:buFont typeface=".AppleSystemUIFont" charset="-120"/>
              <a:buNone/>
              <a:tabLst/>
              <a:defRPr sz="1000" kern="1200" spc="2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spcAft>
                <a:spcPts val="1500"/>
              </a:spcAft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sz="1000" b="0" i="0" kern="1200" spc="20" dirty="0" err="1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Rambla</a:t>
            </a:r>
            <a:r>
              <a:rPr lang="en-US" sz="1000" b="0" i="0" kern="1200" spc="20" dirty="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 </a:t>
            </a:r>
            <a:r>
              <a:rPr lang="en-US" sz="1000" b="0" i="0" kern="1200" spc="20" dirty="0" err="1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Republica</a:t>
            </a:r>
            <a:r>
              <a:rPr lang="en-US" sz="1000" b="0" i="0" kern="1200" spc="20" dirty="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 de Mexico 6125</a:t>
            </a:r>
            <a:br>
              <a:rPr lang="en-US" b="0" i="0" dirty="0">
                <a:latin typeface="Hind Light" panose="02000000000000000000" pitchFamily="2" charset="77"/>
                <a:cs typeface="Hind Light" panose="02000000000000000000" pitchFamily="2" charset="77"/>
              </a:rPr>
            </a:br>
            <a:r>
              <a:rPr lang="en-US" sz="1000" b="0" i="0" kern="1200" spc="20" dirty="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11000 Montevideo,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1000" b="0" i="0" kern="1200" spc="20" dirty="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Uruguay</a:t>
            </a:r>
            <a:endParaRPr lang="en-GB" b="0" i="0" dirty="0">
              <a:latin typeface="Hind Light" panose="02000000000000000000" pitchFamily="2" charset="77"/>
              <a:cs typeface="Hind Light" panose="02000000000000000000" pitchFamily="2" charset="77"/>
            </a:endParaRPr>
          </a:p>
        </p:txBody>
      </p:sp>
      <p:sp>
        <p:nvSpPr>
          <p:cNvPr id="6" name="Canada Address">
            <a:extLst>
              <a:ext uri="{FF2B5EF4-FFF2-40B4-BE49-F238E27FC236}">
                <a16:creationId xmlns:a16="http://schemas.microsoft.com/office/drawing/2014/main" id="{393B4D83-198B-F168-3744-9CA08121F7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 userDrawn="1"/>
        </p:nvSpPr>
        <p:spPr>
          <a:xfrm>
            <a:off x="9888537" y="3522746"/>
            <a:ext cx="1773238" cy="633797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sz="1000" b="0" i="0" kern="1200" spc="20">
                <a:solidFill>
                  <a:srgbClr val="EEF2EC"/>
                </a:solidFill>
                <a:latin typeface="+mn-lt"/>
                <a:ea typeface="Hind Medium" charset="0"/>
                <a:cs typeface="Hind Medium" charset="0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tabLst/>
              <a:defRPr sz="1000" b="0" i="0" kern="1200" spc="20">
                <a:solidFill>
                  <a:srgbClr val="EEF2EC"/>
                </a:solidFill>
                <a:latin typeface="Hind Medium" charset="0"/>
                <a:ea typeface="Hind Medium" charset="0"/>
                <a:cs typeface="Hind Medium" charset="0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ct val="72000"/>
              <a:buFont typeface=".AppleSystemUIFont" charset="-120"/>
              <a:buNone/>
              <a:tabLst/>
              <a:defRPr sz="1000" kern="1200" spc="2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spcAft>
                <a:spcPts val="1500"/>
              </a:spcAft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sz="1000" b="0" i="0" kern="1200" spc="20" dirty="0">
                <a:solidFill>
                  <a:srgbClr val="EEF2EC"/>
                </a:solidFill>
                <a:effectLst/>
                <a:latin typeface="+mn-lt"/>
                <a:ea typeface="Hind Medium" charset="0"/>
                <a:cs typeface="Hind Light" panose="02000000000000000000" pitchFamily="2" charset="77"/>
              </a:rPr>
              <a:t>66 Centrepoint Drive</a:t>
            </a:r>
            <a:br>
              <a:rPr lang="en-US" b="0" i="0" dirty="0">
                <a:latin typeface="+mn-lt"/>
                <a:cs typeface="Hind Light" panose="02000000000000000000" pitchFamily="2" charset="77"/>
              </a:rPr>
            </a:br>
            <a:r>
              <a:rPr lang="en-US" sz="1000" b="0" i="0" kern="1200" spc="20" dirty="0">
                <a:solidFill>
                  <a:srgbClr val="EEF2EC"/>
                </a:solidFill>
                <a:effectLst/>
                <a:latin typeface="+mn-lt"/>
                <a:ea typeface="Hind Medium" charset="0"/>
                <a:cs typeface="Hind Light" panose="02000000000000000000" pitchFamily="2" charset="77"/>
              </a:rPr>
              <a:t>Nepean, Ontario, K2G 6J5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1000" b="0" i="0" kern="1200" spc="20" dirty="0">
                <a:solidFill>
                  <a:srgbClr val="EEF2EC"/>
                </a:solidFill>
                <a:effectLst/>
                <a:latin typeface="+mn-lt"/>
                <a:ea typeface="Hind Medium" charset="0"/>
                <a:cs typeface="Hind Light" panose="02000000000000000000" pitchFamily="2" charset="77"/>
              </a:rPr>
              <a:t>Canada</a:t>
            </a:r>
            <a:endParaRPr lang="en-GB" b="0" i="0" dirty="0">
              <a:latin typeface="+mn-lt"/>
              <a:cs typeface="Hind Light" panose="02000000000000000000" pitchFamily="2" charset="77"/>
            </a:endParaRPr>
          </a:p>
        </p:txBody>
      </p:sp>
      <p:sp>
        <p:nvSpPr>
          <p:cNvPr id="18" name="Netherlands Address">
            <a:extLst>
              <a:ext uri="{FF2B5EF4-FFF2-40B4-BE49-F238E27FC236}">
                <a16:creationId xmlns:a16="http://schemas.microsoft.com/office/drawing/2014/main" id="{B741BCBA-A368-534D-A0BE-DCE2DC1598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7759668" y="4432654"/>
            <a:ext cx="1575151" cy="633797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sz="1000" b="0" i="0" kern="1200" spc="20">
                <a:solidFill>
                  <a:srgbClr val="EEF2EC"/>
                </a:solidFill>
                <a:latin typeface="+mn-lt"/>
                <a:ea typeface="Hind Medium" charset="0"/>
                <a:cs typeface="Hind Medium" charset="0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tabLst/>
              <a:defRPr sz="1000" b="0" i="0" kern="1200" spc="20">
                <a:solidFill>
                  <a:srgbClr val="EEF2EC"/>
                </a:solidFill>
                <a:latin typeface="Hind Medium" charset="0"/>
                <a:ea typeface="Hind Medium" charset="0"/>
                <a:cs typeface="Hind Medium" charset="0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ct val="72000"/>
              <a:buFont typeface=".AppleSystemUIFont" charset="-120"/>
              <a:buNone/>
              <a:tabLst/>
              <a:defRPr sz="1000" kern="1200" spc="2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spcAft>
                <a:spcPts val="1500"/>
              </a:spcAft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sz="1000" b="0" i="0" kern="1200" spc="20" dirty="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Science Park 400</a:t>
            </a:r>
            <a:br>
              <a:rPr lang="en-US" b="0" i="0" dirty="0">
                <a:latin typeface="Hind Light" panose="02000000000000000000" pitchFamily="2" charset="77"/>
                <a:cs typeface="Hind Light" panose="02000000000000000000" pitchFamily="2" charset="77"/>
              </a:rPr>
            </a:br>
            <a:r>
              <a:rPr lang="en-US" sz="1000" b="0" i="0" kern="1200" spc="20" dirty="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1098 XH Amsterdam</a:t>
            </a:r>
            <a:br>
              <a:rPr lang="en-US" b="0" i="0" dirty="0">
                <a:latin typeface="Hind Light" panose="02000000000000000000" pitchFamily="2" charset="77"/>
                <a:cs typeface="Hind Light" panose="02000000000000000000" pitchFamily="2" charset="77"/>
              </a:rPr>
            </a:br>
            <a:r>
              <a:rPr lang="en-US" sz="1000" b="0" i="0" kern="1200" spc="20" dirty="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Netherlands</a:t>
            </a:r>
            <a:br>
              <a:rPr lang="de-DE" b="0" i="0" dirty="0">
                <a:latin typeface="Hind Light" panose="02000000000000000000" pitchFamily="2" charset="77"/>
                <a:cs typeface="Hind Light" panose="02000000000000000000" pitchFamily="2" charset="77"/>
              </a:rPr>
            </a:br>
            <a:endParaRPr lang="de-DE" b="0" i="0" dirty="0">
              <a:latin typeface="Hind Light" panose="02000000000000000000" pitchFamily="2" charset="77"/>
              <a:cs typeface="Hind Light" panose="02000000000000000000" pitchFamily="2" charset="77"/>
            </a:endParaRPr>
          </a:p>
          <a:p>
            <a:pPr fontAlgn="auto">
              <a:spcAft>
                <a:spcPts val="0"/>
              </a:spcAft>
              <a:defRPr/>
            </a:pPr>
            <a:endParaRPr lang="en-GB" b="0" i="0" dirty="0">
              <a:latin typeface="Hind Light" panose="02000000000000000000" pitchFamily="2" charset="77"/>
              <a:cs typeface="Hind Light" panose="02000000000000000000" pitchFamily="2" charset="77"/>
            </a:endParaRPr>
          </a:p>
        </p:txBody>
      </p:sp>
      <p:sp>
        <p:nvSpPr>
          <p:cNvPr id="4" name="Singapore Address">
            <a:extLst>
              <a:ext uri="{FF2B5EF4-FFF2-40B4-BE49-F238E27FC236}">
                <a16:creationId xmlns:a16="http://schemas.microsoft.com/office/drawing/2014/main" id="{669FA21B-CD73-AFBA-C113-AC992D219A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 userDrawn="1"/>
        </p:nvSpPr>
        <p:spPr>
          <a:xfrm>
            <a:off x="9888537" y="4432654"/>
            <a:ext cx="1575151" cy="633797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sz="1000" b="0" i="0" kern="1200" spc="20">
                <a:solidFill>
                  <a:srgbClr val="EEF2EC"/>
                </a:solidFill>
                <a:latin typeface="+mn-lt"/>
                <a:ea typeface="Hind Medium" charset="0"/>
                <a:cs typeface="Hind Medium" charset="0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tabLst/>
              <a:defRPr sz="1000" b="0" i="0" kern="1200" spc="20">
                <a:solidFill>
                  <a:srgbClr val="EEF2EC"/>
                </a:solidFill>
                <a:latin typeface="Hind Medium" charset="0"/>
                <a:ea typeface="Hind Medium" charset="0"/>
                <a:cs typeface="Hind Medium" charset="0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ct val="72000"/>
              <a:buFont typeface=".AppleSystemUIFont" charset="-120"/>
              <a:buNone/>
              <a:tabLst/>
              <a:defRPr sz="1000" kern="1200" spc="2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spcAft>
                <a:spcPts val="1500"/>
              </a:spcAft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b="0" i="0" u="none" strike="noStrike" kern="1200" spc="20" dirty="0">
                <a:solidFill>
                  <a:srgbClr val="EEF2EC"/>
                </a:solidFill>
                <a:effectLst/>
                <a:latin typeface="+mn-lt"/>
                <a:ea typeface="Hind Medium" charset="0"/>
                <a:cs typeface="Hind Light" panose="02000000000000000000" pitchFamily="2" charset="77"/>
              </a:rPr>
              <a:t>6 Battery Road #38-04</a:t>
            </a:r>
          </a:p>
          <a:p>
            <a:r>
              <a:rPr lang="en-US" sz="1000" b="0" i="0" u="none" strike="noStrike" kern="1200" spc="20" dirty="0">
                <a:solidFill>
                  <a:srgbClr val="EEF2EC"/>
                </a:solidFill>
                <a:effectLst/>
                <a:latin typeface="+mn-lt"/>
                <a:ea typeface="Hind Medium" charset="0"/>
                <a:cs typeface="Hind Light" panose="02000000000000000000" pitchFamily="2" charset="77"/>
              </a:rPr>
              <a:t>Singapore 049909</a:t>
            </a:r>
          </a:p>
        </p:txBody>
      </p:sp>
      <p:sp>
        <p:nvSpPr>
          <p:cNvPr id="13" name="ISOC URL">
            <a:extLst>
              <a:ext uri="{FF2B5EF4-FFF2-40B4-BE49-F238E27FC236}">
                <a16:creationId xmlns:a16="http://schemas.microsoft.com/office/drawing/2014/main" id="{33F2D433-6C5F-7B41-9745-057DE976E2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1055433" y="6205387"/>
            <a:ext cx="1812925" cy="490524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sz="1000" b="0" i="0" kern="1200" spc="20">
                <a:solidFill>
                  <a:srgbClr val="EEF2EC"/>
                </a:solidFill>
                <a:latin typeface="+mn-lt"/>
                <a:ea typeface="Hind Medium" charset="0"/>
                <a:cs typeface="Hind Medium" charset="0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tabLst/>
              <a:defRPr sz="1000" b="0" i="0" kern="1200" spc="20">
                <a:solidFill>
                  <a:srgbClr val="EEF2EC"/>
                </a:solidFill>
                <a:latin typeface="Hind Medium" charset="0"/>
                <a:ea typeface="Hind Medium" charset="0"/>
                <a:cs typeface="Hind Medium" charset="0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ct val="72000"/>
              <a:buFont typeface=".AppleSystemUIFont" charset="-120"/>
              <a:buNone/>
              <a:tabLst/>
              <a:defRPr sz="1000" kern="1200" spc="2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spcAft>
                <a:spcPts val="1500"/>
              </a:spcAft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GB" b="0" i="0" dirty="0" err="1">
                <a:latin typeface="Hind Light" panose="02000000000000000000" pitchFamily="2" charset="77"/>
                <a:cs typeface="Hind Light" panose="02000000000000000000" pitchFamily="2" charset="77"/>
              </a:rPr>
              <a:t>internetsociety.org</a:t>
            </a:r>
            <a:endParaRPr lang="en-GB" b="0" i="0" dirty="0">
              <a:latin typeface="Hind Light" panose="02000000000000000000" pitchFamily="2" charset="77"/>
              <a:cs typeface="Hind Light" panose="02000000000000000000" pitchFamily="2" charset="77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GB" b="0" i="0" dirty="0">
                <a:latin typeface="Hind Light" panose="02000000000000000000" pitchFamily="2" charset="77"/>
                <a:cs typeface="Hind Light" panose="02000000000000000000" pitchFamily="2" charset="77"/>
              </a:rPr>
              <a:t>@internetsociety</a:t>
            </a:r>
          </a:p>
        </p:txBody>
      </p:sp>
      <p:pic>
        <p:nvPicPr>
          <p:cNvPr id="12" name="ISOC Symbol">
            <a:extLst>
              <a:ext uri="{FF2B5EF4-FFF2-40B4-BE49-F238E27FC236}">
                <a16:creationId xmlns:a16="http://schemas.microsoft.com/office/drawing/2014/main" id="{761A59AB-8C9D-114E-951A-E8A15F4EA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145276"/>
            <a:ext cx="344424" cy="344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3208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541337" y="566739"/>
            <a:ext cx="11628483" cy="60369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en-US" noProof="0" dirty="0"/>
              <a:t>Click to add a Master title</a:t>
            </a:r>
            <a:endParaRPr lang="en-GB" noProof="0" dirty="0"/>
          </a:p>
        </p:txBody>
      </p:sp>
      <p:sp>
        <p:nvSpPr>
          <p:cNvPr id="3" name="Main Text">
            <a:extLst>
              <a:ext uri="{FF2B5EF4-FFF2-40B4-BE49-F238E27FC236}">
                <a16:creationId xmlns:a16="http://schemas.microsoft.com/office/drawing/2014/main" id="{438CC12A-6611-6D4D-A5AD-D4A40ADCC6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2174" y="1388182"/>
            <a:ext cx="11639826" cy="46194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Slide Numbe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18575" y="6342063"/>
            <a:ext cx="2743200" cy="173037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F4C3A41F-A775-1140-95F7-087AA6C6EBC6}" type="slidenum">
              <a:rPr lang="en-GB" altLang="en-US" noProof="0" smtClean="0"/>
              <a:pPr/>
              <a:t>‹#›</a:t>
            </a:fld>
            <a:endParaRPr lang="en-GB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616387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  <p:sldLayoutId id="2147483808" r:id="rId12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hdr="0" dt="0"/>
  <p:txStyles>
    <p:titleStyle>
      <a:lvl1pPr algn="l" rtl="0" eaLnBrk="1" fontAlgn="base" hangingPunct="1">
        <a:lnSpc>
          <a:spcPct val="106000"/>
        </a:lnSpc>
        <a:spcBef>
          <a:spcPct val="0"/>
        </a:spcBef>
        <a:spcAft>
          <a:spcPct val="0"/>
        </a:spcAft>
        <a:defRPr sz="3000" kern="1200" spc="20">
          <a:solidFill>
            <a:schemeClr val="accent1"/>
          </a:solidFill>
          <a:latin typeface="+mj-lt"/>
          <a:ea typeface="ＭＳ Ｐゴシック" charset="-128"/>
          <a:cs typeface="+mj-cs"/>
        </a:defRPr>
      </a:lvl1pPr>
      <a:lvl2pPr algn="l" rtl="0" eaLnBrk="1" fontAlgn="base" hangingPunct="1">
        <a:lnSpc>
          <a:spcPct val="106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ind Light" charset="0"/>
          <a:ea typeface="ＭＳ Ｐゴシック" charset="-128"/>
        </a:defRPr>
      </a:lvl2pPr>
      <a:lvl3pPr algn="l" rtl="0" eaLnBrk="1" fontAlgn="base" hangingPunct="1">
        <a:lnSpc>
          <a:spcPct val="106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ind Light" charset="0"/>
          <a:ea typeface="ＭＳ Ｐゴシック" charset="-128"/>
        </a:defRPr>
      </a:lvl3pPr>
      <a:lvl4pPr algn="l" rtl="0" eaLnBrk="1" fontAlgn="base" hangingPunct="1">
        <a:lnSpc>
          <a:spcPct val="106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ind Light" charset="0"/>
          <a:ea typeface="ＭＳ Ｐゴシック" charset="-128"/>
        </a:defRPr>
      </a:lvl4pPr>
      <a:lvl5pPr algn="l" rtl="0" eaLnBrk="1" fontAlgn="base" hangingPunct="1">
        <a:lnSpc>
          <a:spcPct val="106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ind Light" charset="0"/>
          <a:ea typeface="ＭＳ Ｐゴシック" charset="-128"/>
        </a:defRPr>
      </a:lvl5pPr>
      <a:lvl6pPr marL="457200" algn="l" rtl="0" eaLnBrk="1" fontAlgn="base" hangingPunct="1">
        <a:lnSpc>
          <a:spcPct val="106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ind Light" charset="0"/>
          <a:ea typeface="ＭＳ Ｐゴシック" charset="-128"/>
        </a:defRPr>
      </a:lvl6pPr>
      <a:lvl7pPr marL="914400" algn="l" rtl="0" eaLnBrk="1" fontAlgn="base" hangingPunct="1">
        <a:lnSpc>
          <a:spcPct val="106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ind Light" charset="0"/>
          <a:ea typeface="ＭＳ Ｐゴシック" charset="-128"/>
        </a:defRPr>
      </a:lvl7pPr>
      <a:lvl8pPr marL="1371600" algn="l" rtl="0" eaLnBrk="1" fontAlgn="base" hangingPunct="1">
        <a:lnSpc>
          <a:spcPct val="106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ind Light" charset="0"/>
          <a:ea typeface="ＭＳ Ｐゴシック" charset="-128"/>
        </a:defRPr>
      </a:lvl8pPr>
      <a:lvl9pPr marL="1828800" algn="l" rtl="0" eaLnBrk="1" fontAlgn="base" hangingPunct="1">
        <a:lnSpc>
          <a:spcPct val="106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ind Light" charset="0"/>
          <a:ea typeface="ＭＳ Ｐゴシック" charset="-128"/>
        </a:defRPr>
      </a:lvl9pPr>
    </p:titleStyle>
    <p:bodyStyle>
      <a:lvl1pPr algn="l" rtl="0" eaLnBrk="1" fontAlgn="base" hangingPunct="1">
        <a:lnSpc>
          <a:spcPct val="106000"/>
        </a:lnSpc>
        <a:spcBef>
          <a:spcPct val="0"/>
        </a:spcBef>
        <a:spcAft>
          <a:spcPts val="0"/>
        </a:spcAft>
        <a:buFont typeface="Arial" charset="0"/>
        <a:defRPr sz="2400" kern="1200" spc="20">
          <a:solidFill>
            <a:schemeClr val="tx1"/>
          </a:solidFill>
          <a:latin typeface="+mn-lt"/>
          <a:ea typeface="Hind Medium" charset="0"/>
          <a:cs typeface="Hind Medium" charset="0"/>
        </a:defRPr>
      </a:lvl1pPr>
      <a:lvl2pPr marL="690563" indent="-227013" algn="l" rtl="0" eaLnBrk="1" fontAlgn="base" hangingPunct="1">
        <a:lnSpc>
          <a:spcPct val="113000"/>
        </a:lnSpc>
        <a:spcBef>
          <a:spcPct val="0"/>
        </a:spcBef>
        <a:spcAft>
          <a:spcPct val="0"/>
        </a:spcAft>
        <a:buFont typeface="Arial" panose="020B0604020202020204" pitchFamily="34" charset="0"/>
        <a:buChar char="•"/>
        <a:tabLst/>
        <a:defRPr sz="2000" kern="1200" spc="2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7763" indent="-228600" algn="l" rtl="0" eaLnBrk="1" fontAlgn="base" hangingPunct="1">
        <a:lnSpc>
          <a:spcPct val="113000"/>
        </a:lnSpc>
        <a:spcBef>
          <a:spcPct val="0"/>
        </a:spcBef>
        <a:spcAft>
          <a:spcPts val="0"/>
        </a:spcAft>
        <a:buSzPct val="100000"/>
        <a:buFont typeface="Arial" panose="020B0604020202020204" pitchFamily="34" charset="0"/>
        <a:buChar char="•"/>
        <a:tabLst/>
        <a:defRPr sz="1800" kern="1200" spc="2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3375" indent="-227013" algn="l" rtl="0" eaLnBrk="1" fontAlgn="base" hangingPunct="1">
        <a:lnSpc>
          <a:spcPct val="113000"/>
        </a:lnSpc>
        <a:spcBef>
          <a:spcPct val="0"/>
        </a:spcBef>
        <a:spcAft>
          <a:spcPct val="0"/>
        </a:spcAft>
        <a:buSzPct val="100000"/>
        <a:buFont typeface="Arial" panose="020B0604020202020204" pitchFamily="34" charset="0"/>
        <a:buChar char="•"/>
        <a:tabLst/>
        <a:defRPr sz="1600" kern="1200" spc="2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60575" indent="-228600" algn="l" rtl="0" eaLnBrk="1" fontAlgn="base" hangingPunct="1">
        <a:lnSpc>
          <a:spcPct val="112000"/>
        </a:lnSpc>
        <a:spcBef>
          <a:spcPct val="0"/>
        </a:spcBef>
        <a:spcAft>
          <a:spcPts val="0"/>
        </a:spcAft>
        <a:buSzPct val="100000"/>
        <a:buFont typeface="Arial" panose="020B0604020202020204" pitchFamily="34" charset="0"/>
        <a:buChar char="•"/>
        <a:tabLst/>
        <a:defRPr sz="1400" kern="1200" spc="2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685800" indent="-228600" algn="l" defTabSz="914400" rtl="0" eaLnBrk="1" latinLnBrk="0" hangingPunct="1">
        <a:lnSpc>
          <a:spcPct val="112000"/>
        </a:lnSpc>
        <a:spcBef>
          <a:spcPts val="0"/>
        </a:spcBef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914400" indent="-228600" algn="l" defTabSz="914400" rtl="0" eaLnBrk="1" latinLnBrk="0" hangingPunct="1">
        <a:lnSpc>
          <a:spcPct val="112000"/>
        </a:lnSpc>
        <a:spcBef>
          <a:spcPts val="0"/>
        </a:spcBef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78A0BD-ECE4-1245-8F57-85F2A97729E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" dirty="0"/>
              <a:t>Vision 50/50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F79657-123D-0440-8287-8EA309163C0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" dirty="0"/>
              <a:t>Keeping half of Internet </a:t>
            </a:r>
            <a:r>
              <a:rPr lang="en"/>
              <a:t>traffic local</a:t>
            </a:r>
            <a:endParaRPr lang="en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6FA09DE-F739-C741-9EBF-02D46588FE92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" sz="1800" b="1" dirty="0"/>
              <a:t>Hanna Kreitem</a:t>
            </a:r>
          </a:p>
          <a:p>
            <a:r>
              <a:rPr lang="en-GB" sz="1600" dirty="0"/>
              <a:t>Senior Advisor, Internet Technology and Development – MENA</a:t>
            </a:r>
          </a:p>
          <a:p>
            <a:r>
              <a:rPr lang="en" sz="1600" dirty="0" err="1"/>
              <a:t>kreitem@isoc.org</a:t>
            </a:r>
            <a:endParaRPr lang="es-ES_tradnl" sz="16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AD0D3B-578B-5E48-A03E-1D70E177EAEA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" dirty="0"/>
              <a:t>October 2023</a:t>
            </a:r>
          </a:p>
        </p:txBody>
      </p:sp>
    </p:spTree>
    <p:extLst>
      <p:ext uri="{BB962C8B-B14F-4D97-AF65-F5344CB8AC3E}">
        <p14:creationId xmlns:p14="http://schemas.microsoft.com/office/powerpoint/2010/main" val="334892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DD35F75-01DC-7D8F-F86F-627C18A0D94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79475" y="2068513"/>
            <a:ext cx="10206038" cy="279876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6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" sz="4800" b="0" i="0" u="none" strike="noStrike" kern="1200" cap="none" spc="2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Hind Medium" charset="0"/>
                <a:cs typeface="Hind Medium" charset="0"/>
              </a:rPr>
              <a:t>The fastest route from point A to point B is a straight line.</a:t>
            </a:r>
            <a:endParaRPr kumimoji="0" lang="en-US" sz="4800" b="0" i="0" u="none" strike="noStrike" kern="1200" cap="none" spc="2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Hind Medium" charset="0"/>
              <a:cs typeface="Hind Medium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6241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B3C6729-81F0-1446-8FDF-C1471D8E5D6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"/>
              <a:t>The 50/50 Vision</a:t>
            </a:r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62565600-C1A4-8F4A-B6F9-084B7246D1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9999" y="4279119"/>
            <a:ext cx="6523991" cy="875368"/>
          </a:xfrm>
        </p:spPr>
        <p:txBody>
          <a:bodyPr/>
          <a:lstStyle/>
          <a:p>
            <a:r>
              <a:rPr lang="en" dirty="0"/>
              <a:t>Faster, stronger and more affordable Internet</a:t>
            </a:r>
          </a:p>
        </p:txBody>
      </p:sp>
    </p:spTree>
    <p:extLst>
      <p:ext uri="{BB962C8B-B14F-4D97-AF65-F5344CB8AC3E}">
        <p14:creationId xmlns:p14="http://schemas.microsoft.com/office/powerpoint/2010/main" val="234016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1FEE4-D8C2-4D49-806E-00D1D7E5A4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dirty="0"/>
              <a:t>The 50/50 Vision for Internet Traffic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4F6A40-B734-DD44-8BE1-628E48402E57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" dirty="0"/>
              <a:t>An ambitious plan to keep at least half of all internet traffic local in selected economies by 2025.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_tradnl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" dirty="0"/>
              <a:t>When we reach this goal, the people who need it most will have access to the Internet:</a:t>
            </a:r>
          </a:p>
          <a:p>
            <a:pPr marL="1033463" lvl="1" indent="-342900"/>
            <a:r>
              <a:rPr lang="en" dirty="0"/>
              <a:t>Faster.</a:t>
            </a:r>
          </a:p>
          <a:p>
            <a:pPr marL="1033463" lvl="1" indent="-342900"/>
            <a:r>
              <a:rPr lang="en-GB" dirty="0"/>
              <a:t>S</a:t>
            </a:r>
            <a:r>
              <a:rPr lang="en" dirty="0" err="1"/>
              <a:t>tronger</a:t>
            </a:r>
            <a:r>
              <a:rPr lang="en" dirty="0"/>
              <a:t>.</a:t>
            </a:r>
          </a:p>
          <a:p>
            <a:pPr marL="1033463" lvl="1" indent="-342900"/>
            <a:r>
              <a:rPr lang="en-GB" dirty="0"/>
              <a:t>C</a:t>
            </a:r>
            <a:r>
              <a:rPr lang="en" dirty="0"/>
              <a:t>heaper.</a:t>
            </a:r>
          </a:p>
        </p:txBody>
      </p:sp>
    </p:spTree>
    <p:extLst>
      <p:ext uri="{BB962C8B-B14F-4D97-AF65-F5344CB8AC3E}">
        <p14:creationId xmlns:p14="http://schemas.microsoft.com/office/powerpoint/2010/main" val="6472300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1FEE4-D8C2-4D49-806E-00D1D7E5A4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dirty="0"/>
              <a:t>A Collaborative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4F6A40-B734-DD44-8BE1-628E48402E57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" dirty="0"/>
              <a:t>Public policy makers</a:t>
            </a:r>
          </a:p>
          <a:p>
            <a:pPr marL="1033463" lvl="1" indent="-342900"/>
            <a:r>
              <a:rPr lang="en-GB" dirty="0"/>
              <a:t>Encourage a </a:t>
            </a:r>
            <a:r>
              <a:rPr lang="en-GB" dirty="0">
                <a:solidFill>
                  <a:srgbClr val="FF0000"/>
                </a:solidFill>
              </a:rPr>
              <a:t>thriving and open connectivity </a:t>
            </a:r>
            <a:r>
              <a:rPr lang="en-GB" dirty="0"/>
              <a:t>market and foster strong technical communities.</a:t>
            </a:r>
          </a:p>
          <a:p>
            <a:pPr marL="1033463" lvl="1" indent="-342900"/>
            <a:r>
              <a:rPr lang="en-GB" dirty="0"/>
              <a:t>Streamline policy and regulatory processes to encourage regional and international entities to participate in the local interconnection environment.</a:t>
            </a:r>
          </a:p>
          <a:p>
            <a:pPr marL="1033463" lvl="1" indent="-342900"/>
            <a:r>
              <a:rPr lang="en-GB" dirty="0"/>
              <a:t>Support increasing local traffic and content.</a:t>
            </a:r>
          </a:p>
          <a:p>
            <a:pPr lvl="1" indent="0">
              <a:buNone/>
            </a:pPr>
            <a:endParaRPr lang="es-ES_tradnl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" dirty="0"/>
              <a:t>Technical communities</a:t>
            </a:r>
          </a:p>
          <a:p>
            <a:pPr marL="1033463" lvl="1" indent="-342900"/>
            <a:r>
              <a:rPr lang="en-GB" dirty="0"/>
              <a:t>Actively support </a:t>
            </a:r>
            <a:r>
              <a:rPr lang="en-GB" dirty="0">
                <a:solidFill>
                  <a:srgbClr val="FF0000"/>
                </a:solidFill>
              </a:rPr>
              <a:t>knowledge exchange.</a:t>
            </a:r>
          </a:p>
          <a:p>
            <a:pPr marL="1033463" lvl="1" indent="-342900"/>
            <a:r>
              <a:rPr lang="en-GB" dirty="0"/>
              <a:t>Events and peering forums that share best practices and serve to find peering partners.</a:t>
            </a:r>
          </a:p>
          <a:p>
            <a:pPr marL="1033463" lvl="1" indent="-342900"/>
            <a:r>
              <a:rPr lang="en-GB" dirty="0"/>
              <a:t>Share this vision and contribute to ensuring at least 50 percent of local traffic remains local in their communities.</a:t>
            </a:r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22745907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1FEE4-D8C2-4D49-806E-00D1D7E5A4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dirty="0"/>
              <a:t>A Collaborative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4F6A40-B734-DD44-8BE1-628E48402E57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" dirty="0"/>
              <a:t>Internet Society Community</a:t>
            </a:r>
            <a:endParaRPr lang="es-ES_tradnl" dirty="0"/>
          </a:p>
          <a:p>
            <a:pPr marL="1033463" lvl="1" indent="-342900"/>
            <a:r>
              <a:rPr lang="en-GB" dirty="0">
                <a:solidFill>
                  <a:srgbClr val="FF0000"/>
                </a:solidFill>
              </a:rPr>
              <a:t>Taking training courses </a:t>
            </a:r>
            <a:r>
              <a:rPr lang="en-GB" dirty="0"/>
              <a:t>on the importance of IXPs and how to build and support them.</a:t>
            </a:r>
          </a:p>
          <a:p>
            <a:pPr marL="1033463" lvl="1" indent="-342900"/>
            <a:r>
              <a:rPr lang="en-GB" dirty="0">
                <a:solidFill>
                  <a:srgbClr val="FF0000"/>
                </a:solidFill>
              </a:rPr>
              <a:t>Defending peering and interconnection </a:t>
            </a:r>
            <a:r>
              <a:rPr lang="en-GB" dirty="0"/>
              <a:t>in their local communities.</a:t>
            </a:r>
          </a:p>
          <a:p>
            <a:pPr marL="1033463" lvl="1" indent="-342900"/>
            <a:r>
              <a:rPr lang="en-GB" dirty="0">
                <a:solidFill>
                  <a:srgbClr val="FF0000"/>
                </a:solidFill>
              </a:rPr>
              <a:t>Engaging</a:t>
            </a:r>
            <a:r>
              <a:rPr lang="en-GB" dirty="0"/>
              <a:t> with local IXPs to understand their impact on the local Internet ecosystem.</a:t>
            </a:r>
            <a:endParaRPr lang="en" dirty="0"/>
          </a:p>
        </p:txBody>
      </p:sp>
      <p:pic>
        <p:nvPicPr>
          <p:cNvPr id="6" name="Picture 5" descr="A group of people sitting in chairs in a room&#10;&#10;Description automatically generated">
            <a:extLst>
              <a:ext uri="{FF2B5EF4-FFF2-40B4-BE49-F238E27FC236}">
                <a16:creationId xmlns:a16="http://schemas.microsoft.com/office/drawing/2014/main" id="{17617711-D6A6-47FC-7E84-93244EA2007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0575" b="17584"/>
          <a:stretch/>
        </p:blipFill>
        <p:spPr>
          <a:xfrm>
            <a:off x="2967401" y="3429000"/>
            <a:ext cx="6257197" cy="2432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5750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B3C6729-81F0-1446-8FDF-C1471D8E5D6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" dirty="0"/>
              <a:t>How Do We Measure Our Progress</a:t>
            </a:r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62565600-C1A4-8F4A-B6F9-084B7246D1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0000" y="4279119"/>
            <a:ext cx="5715734" cy="483850"/>
          </a:xfrm>
        </p:spPr>
        <p:txBody>
          <a:bodyPr/>
          <a:lstStyle/>
          <a:p>
            <a:r>
              <a:rPr lang="en" dirty="0"/>
              <a:t>Data for decision making</a:t>
            </a:r>
          </a:p>
        </p:txBody>
      </p:sp>
    </p:spTree>
    <p:extLst>
      <p:ext uri="{BB962C8B-B14F-4D97-AF65-F5344CB8AC3E}">
        <p14:creationId xmlns:p14="http://schemas.microsoft.com/office/powerpoint/2010/main" val="3221308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1FEE4-D8C2-4D49-806E-00D1D7E5A4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dirty="0"/>
              <a:t>The methodology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4F6A40-B734-DD44-8BE1-628E48402E57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s-ES_tradnl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" dirty="0"/>
              <a:t>Measuring local vs non-local traffic levels </a:t>
            </a:r>
            <a:r>
              <a:rPr lang="en" dirty="0">
                <a:solidFill>
                  <a:schemeClr val="accent5"/>
                </a:solidFill>
              </a:rPr>
              <a:t>is often not straightforward </a:t>
            </a:r>
            <a:r>
              <a:rPr lang="en" dirty="0"/>
              <a:t>.</a:t>
            </a:r>
          </a:p>
          <a:p>
            <a:pPr marL="1033463" lvl="1" indent="-342900"/>
            <a:r>
              <a:rPr lang="en" dirty="0"/>
              <a:t>Access providers often know the most used services, but they do not distinguish between local and non-local traffic, and the data they collect is rarely shared publicly.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_tradnl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" dirty="0"/>
              <a:t>To map traffic flows, we use data from two open source tools:</a:t>
            </a:r>
          </a:p>
          <a:p>
            <a:pPr marL="1033463" lvl="1" indent="-342900"/>
            <a:r>
              <a:rPr lang="en" dirty="0"/>
              <a:t>Open Observatory for Network Interference (</a:t>
            </a:r>
            <a:r>
              <a:rPr lang="en" dirty="0">
                <a:solidFill>
                  <a:schemeClr val="accent5"/>
                </a:solidFill>
              </a:rPr>
              <a:t>OONI</a:t>
            </a:r>
            <a:r>
              <a:rPr lang="en" dirty="0"/>
              <a:t>), </a:t>
            </a:r>
            <a:r>
              <a:rPr lang="en" dirty="0">
                <a:solidFill>
                  <a:schemeClr val="accent5"/>
                </a:solidFill>
              </a:rPr>
              <a:t>RIPE Atlas</a:t>
            </a:r>
            <a:r>
              <a:rPr lang="en" dirty="0"/>
              <a:t>, and </a:t>
            </a:r>
            <a:r>
              <a:rPr lang="en" dirty="0" err="1">
                <a:solidFill>
                  <a:schemeClr val="accent5"/>
                </a:solidFill>
              </a:rPr>
              <a:t>BrightData</a:t>
            </a:r>
            <a:r>
              <a:rPr lang="en" dirty="0">
                <a:solidFill>
                  <a:schemeClr val="accent5"/>
                </a:solidFill>
              </a:rPr>
              <a:t>.</a:t>
            </a:r>
            <a:endParaRPr lang="en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_tradnl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" dirty="0"/>
              <a:t>Our methodology quantifies the level to which OTT services (video streaming, web browsing, social media, etc.) </a:t>
            </a:r>
            <a:r>
              <a:rPr lang="en" dirty="0">
                <a:solidFill>
                  <a:schemeClr val="accent5"/>
                </a:solidFill>
              </a:rPr>
              <a:t>obtain their content from a local server/cache </a:t>
            </a:r>
            <a:r>
              <a:rPr lang="en" dirty="0"/>
              <a:t>rather than outside the country.</a:t>
            </a:r>
          </a:p>
        </p:txBody>
      </p:sp>
    </p:spTree>
    <p:extLst>
      <p:ext uri="{BB962C8B-B14F-4D97-AF65-F5344CB8AC3E}">
        <p14:creationId xmlns:p14="http://schemas.microsoft.com/office/powerpoint/2010/main" val="11310892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B3C6729-81F0-1446-8FDF-C1471D8E5D6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" dirty="0"/>
              <a:t>50/50 in ME</a:t>
            </a:r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62565600-C1A4-8F4A-B6F9-084B7246D1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0000" y="4279119"/>
            <a:ext cx="5715734" cy="483850"/>
          </a:xfrm>
        </p:spPr>
        <p:txBody>
          <a:bodyPr/>
          <a:lstStyle/>
          <a:p>
            <a:r>
              <a:rPr lang="en" dirty="0"/>
              <a:t>Results and Measurements</a:t>
            </a:r>
          </a:p>
        </p:txBody>
      </p:sp>
    </p:spTree>
    <p:extLst>
      <p:ext uri="{BB962C8B-B14F-4D97-AF65-F5344CB8AC3E}">
        <p14:creationId xmlns:p14="http://schemas.microsoft.com/office/powerpoint/2010/main" val="2417681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1FEE4-D8C2-4D49-806E-00D1D7E5A4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dirty="0"/>
              <a:t>Measurements related to ME</a:t>
            </a:r>
          </a:p>
        </p:txBody>
      </p:sp>
      <p:pic>
        <p:nvPicPr>
          <p:cNvPr id="5" name="Content Placeholder 4" descr="A screenshot of a computer&#10;&#10;Description automatically generated">
            <a:extLst>
              <a:ext uri="{FF2B5EF4-FFF2-40B4-BE49-F238E27FC236}">
                <a16:creationId xmlns:a16="http://schemas.microsoft.com/office/drawing/2014/main" id="{9B382297-77AA-39DC-FE4F-76204AEDD3DC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2"/>
          <a:stretch>
            <a:fillRect/>
          </a:stretch>
        </p:blipFill>
        <p:spPr>
          <a:xfrm>
            <a:off x="4825427" y="3014661"/>
            <a:ext cx="2895600" cy="3276600"/>
          </a:xfrm>
        </p:spPr>
      </p:pic>
      <p:pic>
        <p:nvPicPr>
          <p:cNvPr id="7" name="Picture 6" descr="A screenshot of a graph&#10;&#10;Description automatically generated">
            <a:extLst>
              <a:ext uri="{FF2B5EF4-FFF2-40B4-BE49-F238E27FC236}">
                <a16:creationId xmlns:a16="http://schemas.microsoft.com/office/drawing/2014/main" id="{351B7965-6483-B77E-9171-92F83D3A7D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5100" y="1129781"/>
            <a:ext cx="4406900" cy="3276600"/>
          </a:xfrm>
          <a:prstGeom prst="rect">
            <a:avLst/>
          </a:prstGeom>
        </p:spPr>
      </p:pic>
      <p:pic>
        <p:nvPicPr>
          <p:cNvPr id="9" name="Picture 8" descr="A screenshot of a graph&#10;&#10;Description automatically generated">
            <a:extLst>
              <a:ext uri="{FF2B5EF4-FFF2-40B4-BE49-F238E27FC236}">
                <a16:creationId xmlns:a16="http://schemas.microsoft.com/office/drawing/2014/main" id="{26693329-06CC-C19B-28C0-5E5FC129FD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454" y="1152368"/>
            <a:ext cx="4406900" cy="32766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A858C21-6573-CCA5-6956-4CC5BAB6C39D}"/>
              </a:ext>
            </a:extLst>
          </p:cNvPr>
          <p:cNvSpPr txBox="1"/>
          <p:nvPr/>
        </p:nvSpPr>
        <p:spPr>
          <a:xfrm>
            <a:off x="1073426" y="4782302"/>
            <a:ext cx="27034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  = Local</a:t>
            </a:r>
            <a:br>
              <a:rPr lang="en-US" dirty="0"/>
            </a:br>
            <a:r>
              <a:rPr lang="en-US" dirty="0"/>
              <a:t>2 = Regional</a:t>
            </a:r>
            <a:br>
              <a:rPr lang="en-US" dirty="0"/>
            </a:br>
            <a:r>
              <a:rPr lang="en-US" dirty="0"/>
              <a:t>3 = Global</a:t>
            </a:r>
          </a:p>
        </p:txBody>
      </p:sp>
    </p:spTree>
    <p:extLst>
      <p:ext uri="{BB962C8B-B14F-4D97-AF65-F5344CB8AC3E}">
        <p14:creationId xmlns:p14="http://schemas.microsoft.com/office/powerpoint/2010/main" val="271998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B3C6729-81F0-1446-8FDF-C1471D8E5D6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" dirty="0"/>
              <a:t>How to help</a:t>
            </a:r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62565600-C1A4-8F4A-B6F9-084B7246D1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0000" y="4279119"/>
            <a:ext cx="5715734" cy="483850"/>
          </a:xfrm>
        </p:spPr>
        <p:txBody>
          <a:bodyPr/>
          <a:lstStyle/>
          <a:p>
            <a:r>
              <a:rPr lang="en" dirty="0"/>
              <a:t>Achieving Our Goal Together</a:t>
            </a:r>
          </a:p>
        </p:txBody>
      </p:sp>
    </p:spTree>
    <p:extLst>
      <p:ext uri="{BB962C8B-B14F-4D97-AF65-F5344CB8AC3E}">
        <p14:creationId xmlns:p14="http://schemas.microsoft.com/office/powerpoint/2010/main" val="2954948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1FEE4-D8C2-4D49-806E-00D1D7E5A4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dirty="0"/>
              <a:t>Join the Movement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4F6A40-B734-DD44-8BE1-628E48402E57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>
            <a:normAutofit fontScale="925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" dirty="0"/>
              <a:t>Our goal is to understand how far your network traffic reaches when you access OTT services: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_tradnl" dirty="0"/>
          </a:p>
          <a:p>
            <a:pPr marL="1033463" lvl="1" indent="-342900"/>
            <a:r>
              <a:rPr lang="en" dirty="0"/>
              <a:t>Deploy a RIPE Atlas and OONI probes</a:t>
            </a:r>
          </a:p>
          <a:p>
            <a:pPr lvl="2" indent="0">
              <a:buNone/>
            </a:pPr>
            <a:r>
              <a:rPr lang="en" dirty="0" err="1"/>
              <a:t>pulse.internetsociety.org</a:t>
            </a:r>
            <a:endParaRPr lang="es-ES_tradnl" dirty="0"/>
          </a:p>
          <a:p>
            <a:pPr marL="1033463" lvl="1" indent="-342900"/>
            <a:endParaRPr lang="es-ES_tradnl" dirty="0"/>
          </a:p>
          <a:p>
            <a:pPr marL="1033463" lvl="1" indent="-342900"/>
            <a:r>
              <a:rPr lang="en" dirty="0"/>
              <a:t>Participate at peering forums</a:t>
            </a:r>
            <a:endParaRPr lang="es-ES_tradnl" dirty="0"/>
          </a:p>
          <a:p>
            <a:pPr lvl="1" indent="0">
              <a:buNone/>
            </a:pPr>
            <a:endParaRPr lang="es-ES_tradnl" dirty="0"/>
          </a:p>
          <a:p>
            <a:pPr marL="1033463" lvl="1" indent="-342900"/>
            <a:r>
              <a:rPr lang="en" dirty="0"/>
              <a:t>Sign up for our IXP course</a:t>
            </a:r>
          </a:p>
          <a:p>
            <a:pPr lvl="2" indent="0">
              <a:buNone/>
            </a:pPr>
            <a:r>
              <a:rPr lang="en" dirty="0" err="1"/>
              <a:t>learning.internetsociety.org</a:t>
            </a:r>
            <a:endParaRPr lang="es-ES_tradnl" dirty="0"/>
          </a:p>
          <a:p>
            <a:pPr marL="1033463" lvl="1" indent="-342900"/>
            <a:endParaRPr lang="es-ES_tradnl" dirty="0">
              <a:solidFill>
                <a:schemeClr val="accent1"/>
              </a:solidFill>
            </a:endParaRPr>
          </a:p>
          <a:p>
            <a:pPr marL="1033463" lvl="1" indent="-342900"/>
            <a:r>
              <a:rPr lang="en" b="1" dirty="0">
                <a:solidFill>
                  <a:schemeClr val="accent1"/>
                </a:solidFill>
              </a:rPr>
              <a:t>Donate to our cause - 100% of your donation works towards achieving an Internet for all</a:t>
            </a:r>
          </a:p>
          <a:p>
            <a:pPr lvl="2" indent="0">
              <a:buNone/>
            </a:pPr>
            <a:r>
              <a:rPr lang="en" b="1" dirty="0" err="1">
                <a:solidFill>
                  <a:schemeClr val="accent4"/>
                </a:solidFill>
              </a:rPr>
              <a:t>internetsociety.org</a:t>
            </a:r>
            <a:r>
              <a:rPr lang="en" b="1" dirty="0">
                <a:solidFill>
                  <a:schemeClr val="accent4"/>
                </a:solidFill>
              </a:rPr>
              <a:t>/donate</a:t>
            </a:r>
            <a:endParaRPr lang="es-ES_tradnl" b="1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19603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racias">
            <a:extLst>
              <a:ext uri="{FF2B5EF4-FFF2-40B4-BE49-F238E27FC236}">
                <a16:creationId xmlns:a16="http://schemas.microsoft.com/office/drawing/2014/main" id="{E0B98643-BB2F-2288-7012-4EC527F3343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40000" y="2281238"/>
            <a:ext cx="9001125" cy="10064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109000"/>
              </a:lnSpc>
              <a:spcBef>
                <a:spcPct val="0"/>
              </a:spcBef>
              <a:buNone/>
              <a:defRPr sz="6000" kern="1200" spc="2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9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6000" b="0" i="0" u="none" strike="noStrike" kern="1200" cap="none" spc="2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ind Light" panose="02000000000000000000" pitchFamily="2" charset="77"/>
                <a:ea typeface="+mj-ea"/>
                <a:cs typeface="Hind Light" panose="02000000000000000000" pitchFamily="2" charset="77"/>
              </a:rPr>
              <a:t>Thank you.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47D6EA3-178A-854D-BABA-F5F25FCC63D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" b="1" dirty="0"/>
              <a:t>Hanna Kreitem</a:t>
            </a:r>
          </a:p>
          <a:p>
            <a:r>
              <a:rPr lang="en" dirty="0" err="1"/>
              <a:t>kreitem@isoc.org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1572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ISOC">
  <a:themeElements>
    <a:clrScheme name="2023 ISOC">
      <a:dk1>
        <a:srgbClr val="0C1C2C"/>
      </a:dk1>
      <a:lt1>
        <a:srgbClr val="EEF2EC"/>
      </a:lt1>
      <a:dk2>
        <a:srgbClr val="23366E"/>
      </a:dk2>
      <a:lt2>
        <a:srgbClr val="DEDAD0"/>
      </a:lt2>
      <a:accent1>
        <a:srgbClr val="3982E3"/>
      </a:accent1>
      <a:accent2>
        <a:srgbClr val="045856"/>
      </a:accent2>
      <a:accent3>
        <a:srgbClr val="40B2A4"/>
      </a:accent3>
      <a:accent4>
        <a:srgbClr val="7E245C"/>
      </a:accent4>
      <a:accent5>
        <a:srgbClr val="D25238"/>
      </a:accent5>
      <a:accent6>
        <a:srgbClr val="EECA4A"/>
      </a:accent6>
      <a:hlink>
        <a:srgbClr val="0C1C2C"/>
      </a:hlink>
      <a:folHlink>
        <a:srgbClr val="0C1C2C"/>
      </a:folHlink>
    </a:clrScheme>
    <a:fontScheme name="Office 2">
      <a:majorFont>
        <a:latin typeface="Hind Light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Hind Light"/>
        <a:ea typeface=""/>
        <a:cs typeface=""/>
        <a:font script="Jpan" typeface="ＭＳ Ｐ明朝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2023 ISOC PPT.potx" id="{F64DA138-3888-CE4C-B1AC-B8DA3915D0DF}" vid="{0632CB17-4749-E449-AE49-173D51CF78D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ISOC</Template>
  <TotalTime>52</TotalTime>
  <Words>459</Words>
  <Application>Microsoft Macintosh PowerPoint</Application>
  <PresentationFormat>Widescreen</PresentationFormat>
  <Paragraphs>65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Hind Light</vt:lpstr>
      <vt:lpstr>ISOC</vt:lpstr>
      <vt:lpstr>Vision 50/50</vt:lpstr>
      <vt:lpstr>The fastest route from point A to point B is a straight line.</vt:lpstr>
      <vt:lpstr>The 50/50 Vision</vt:lpstr>
      <vt:lpstr>The 50/50 Vision for Internet Traffic</vt:lpstr>
      <vt:lpstr>A Collaborative Approach</vt:lpstr>
      <vt:lpstr>A Collaborative Approach</vt:lpstr>
      <vt:lpstr>How Do We Measure Our Progress</vt:lpstr>
      <vt:lpstr>The methodology</vt:lpstr>
      <vt:lpstr>50/50 in ME</vt:lpstr>
      <vt:lpstr>Measurements related to ME</vt:lpstr>
      <vt:lpstr>How to help</vt:lpstr>
      <vt:lpstr>Join the Movement</vt:lpstr>
      <vt:lpstr>Thank you.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Visión 50 / 50</dc:title>
  <dc:creator>Israel Rosas</dc:creator>
  <cp:lastModifiedBy>Hanna Kreitem</cp:lastModifiedBy>
  <cp:revision>11</cp:revision>
  <cp:lastPrinted>2016-06-14T17:50:38Z</cp:lastPrinted>
  <dcterms:created xsi:type="dcterms:W3CDTF">2023-08-31T15:18:41Z</dcterms:created>
  <dcterms:modified xsi:type="dcterms:W3CDTF">2023-10-12T09:49:49Z</dcterms:modified>
</cp:coreProperties>
</file>