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4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7" r:id="rId3"/>
    <p:sldId id="289" r:id="rId4"/>
    <p:sldId id="298" r:id="rId5"/>
    <p:sldId id="334" r:id="rId6"/>
    <p:sldId id="337" r:id="rId7"/>
    <p:sldId id="338" r:id="rId8"/>
    <p:sldId id="339" r:id="rId9"/>
    <p:sldId id="340" r:id="rId10"/>
    <p:sldId id="333" r:id="rId11"/>
    <p:sldId id="331" r:id="rId12"/>
    <p:sldId id="335" r:id="rId13"/>
    <p:sldId id="336" r:id="rId14"/>
    <p:sldId id="322" r:id="rId15"/>
    <p:sldId id="323" r:id="rId16"/>
    <p:sldId id="341" r:id="rId17"/>
    <p:sldId id="332" r:id="rId18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759534A-78F0-6319-7639-6452569989AF}" name="Amreesh Phokeer" initials="AP" userId="ZqPIBpWZlG21yMjDxBjIEvIEyb4EyzrHIWr46/ZklCQ=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E245C"/>
    <a:srgbClr val="143E50"/>
    <a:srgbClr val="EECA4A"/>
    <a:srgbClr val="3EB3A4"/>
    <a:srgbClr val="3A82E4"/>
    <a:srgbClr val="3F3A2C"/>
    <a:srgbClr val="EEF2E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31"/>
    <p:restoredTop sz="94648"/>
  </p:normalViewPr>
  <p:slideViewPr>
    <p:cSldViewPr snapToGrid="0">
      <p:cViewPr varScale="1">
        <p:scale>
          <a:sx n="117" d="100"/>
          <a:sy n="117" d="100"/>
        </p:scale>
        <p:origin x="888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E98BAE-C84A-694A-898B-5CF88760D6F5}" type="datetimeFigureOut">
              <a:rPr lang="en-US" smtClean="0"/>
              <a:t>10/11/23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2F491E-6BDF-894F-89D9-4BED6DF37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0020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8T06:04:37.208"/>
    </inkml:context>
    <inkml:brush xml:id="br0">
      <inkml:brushProperty name="width" value="0.35" units="cm"/>
      <inkml:brushProperty name="height" value="0.35" units="cm"/>
      <inkml:brushProperty name="color" value="#66CC00"/>
    </inkml:brush>
  </inkml:definitions>
  <inkml:trace contextRef="#ctx0" brushRef="#br0">0 0 24575,'0'0'0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8T06:05:11.856"/>
    </inkml:context>
    <inkml:brush xml:id="br0">
      <inkml:brushProperty name="width" value="0.35" units="cm"/>
      <inkml:brushProperty name="height" value="0.35" units="cm"/>
      <inkml:brushProperty name="color" value="#66CC00"/>
    </inkml:brush>
  </inkml:definitions>
  <inkml:trace contextRef="#ctx0" brushRef="#br0">1 0 24575,'0'0'0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8T06:05:12.940"/>
    </inkml:context>
    <inkml:brush xml:id="br0">
      <inkml:brushProperty name="width" value="0.35" units="cm"/>
      <inkml:brushProperty name="height" value="0.35" units="cm"/>
      <inkml:brushProperty name="color" value="#66CC00"/>
    </inkml:brush>
  </inkml:definitions>
  <inkml:trace contextRef="#ctx0" brushRef="#br0">1 0 24575,'0'0'0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8T06:05:19.573"/>
    </inkml:context>
    <inkml:brush xml:id="br0">
      <inkml:brushProperty name="width" value="0.35" units="cm"/>
      <inkml:brushProperty name="height" value="0.35" units="cm"/>
      <inkml:brushProperty name="color" value="#66CC00"/>
    </inkml:brush>
  </inkml:definitions>
  <inkml:trace contextRef="#ctx0" brushRef="#br0">0 1 24575,'0'0'0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8T06:05:27.922"/>
    </inkml:context>
    <inkml:brush xml:id="br0">
      <inkml:brushProperty name="width" value="0.35" units="cm"/>
      <inkml:brushProperty name="height" value="0.35" units="cm"/>
      <inkml:brushProperty name="color" value="#66CC00"/>
    </inkml:brush>
  </inkml:definitions>
  <inkml:trace contextRef="#ctx0" brushRef="#br0">1 1 24575,'0'0'0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8T06:05:29.857"/>
    </inkml:context>
    <inkml:brush xml:id="br0">
      <inkml:brushProperty name="width" value="0.35" units="cm"/>
      <inkml:brushProperty name="height" value="0.35" units="cm"/>
      <inkml:brushProperty name="color" value="#66CC00"/>
    </inkml:brush>
  </inkml:definitions>
  <inkml:trace contextRef="#ctx0" brushRef="#br0">0 0 24575,'0'0'0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8T06:05:42.190"/>
    </inkml:context>
    <inkml:brush xml:id="br0">
      <inkml:brushProperty name="width" value="0.35" units="cm"/>
      <inkml:brushProperty name="height" value="0.35" units="cm"/>
      <inkml:brushProperty name="color" value="#66CC00"/>
    </inkml:brush>
  </inkml:definitions>
  <inkml:trace contextRef="#ctx0" brushRef="#br0">1 0 24575,'0'0'0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8T06:06:02.023"/>
    </inkml:context>
    <inkml:brush xml:id="br0">
      <inkml:brushProperty name="width" value="0.35" units="cm"/>
      <inkml:brushProperty name="height" value="0.35" units="cm"/>
      <inkml:brushProperty name="color" value="#66CC00"/>
    </inkml:brush>
  </inkml:definitions>
  <inkml:trace contextRef="#ctx0" brushRef="#br0">0 1 24575,'0'0'0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8T06:06:05.207"/>
    </inkml:context>
    <inkml:brush xml:id="br0">
      <inkml:brushProperty name="width" value="0.35" units="cm"/>
      <inkml:brushProperty name="height" value="0.35" units="cm"/>
      <inkml:brushProperty name="color" value="#66CC00"/>
    </inkml:brush>
  </inkml:definitions>
  <inkml:trace contextRef="#ctx0" brushRef="#br0">1 0 24575,'0'0'0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8T06:06:07.823"/>
    </inkml:context>
    <inkml:brush xml:id="br0">
      <inkml:brushProperty name="width" value="0.35" units="cm"/>
      <inkml:brushProperty name="height" value="0.35" units="cm"/>
      <inkml:brushProperty name="color" value="#66CC00"/>
    </inkml:brush>
  </inkml:definitions>
  <inkml:trace contextRef="#ctx0" brushRef="#br0">1 0 24575,'0'0'0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8T06:06:11.023"/>
    </inkml:context>
    <inkml:brush xml:id="br0">
      <inkml:brushProperty name="width" value="0.35" units="cm"/>
      <inkml:brushProperty name="height" value="0.35" units="cm"/>
      <inkml:brushProperty name="color" value="#66CC00"/>
    </inkml:brush>
  </inkml:definitions>
  <inkml:trace contextRef="#ctx0" brushRef="#br0">0 1 24575,'0'0'0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8T06:06:20.190"/>
    </inkml:context>
    <inkml:brush xml:id="br0">
      <inkml:brushProperty name="width" value="0.35" units="cm"/>
      <inkml:brushProperty name="height" value="0.35" units="cm"/>
      <inkml:brushProperty name="color" value="#66CC00"/>
    </inkml:brush>
  </inkml:definitions>
  <inkml:trace contextRef="#ctx0" brushRef="#br0">1 1 24575,'0'0'0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E74FA06C-4A8C-0E48-B922-007B77153C27}" type="datetimeFigureOut">
              <a:rPr lang="en-GB" altLang="en-US"/>
              <a:pPr/>
              <a:t>11/10/2023</a:t>
            </a:fld>
            <a:endParaRPr lang="en-GB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B620D7F3-EDE1-C147-A04A-D4416A63828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206635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0D7F3-EDE1-C147-A04A-D4416A638280}" type="slidenum">
              <a:rPr lang="en-GB" altLang="en-US" smtClean="0"/>
              <a:pPr/>
              <a:t>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38551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0D7F3-EDE1-C147-A04A-D4416A638280}" type="slidenum">
              <a:rPr lang="en-GB" altLang="en-US" smtClean="0"/>
              <a:pPr/>
              <a:t>13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86780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22-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SOC logo" descr="Internet Society logo">
            <a:extLst>
              <a:ext uri="{FF2B5EF4-FFF2-40B4-BE49-F238E27FC236}">
                <a16:creationId xmlns:a16="http://schemas.microsoft.com/office/drawing/2014/main" id="{54D3DF5E-479B-7A45-AF40-D789415BE11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9813" y="2970213"/>
            <a:ext cx="1728787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Date">
            <a:extLst>
              <a:ext uri="{FF2B5EF4-FFF2-40B4-BE49-F238E27FC236}">
                <a16:creationId xmlns:a16="http://schemas.microsoft.com/office/drawing/2014/main" id="{7BE6BD27-9F7E-CC44-B0D6-6A76616BB73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0000" y="563564"/>
            <a:ext cx="3910806" cy="436562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Author">
            <a:extLst>
              <a:ext uri="{FF2B5EF4-FFF2-40B4-BE49-F238E27FC236}">
                <a16:creationId xmlns:a16="http://schemas.microsoft.com/office/drawing/2014/main" id="{741AE8C6-33DB-AF4E-AB01-8F8AD2E5088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0000" y="5537202"/>
            <a:ext cx="5851525" cy="1077912"/>
          </a:xfrm>
        </p:spPr>
        <p:txBody>
          <a:bodyPr anchor="b"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4976D5B7-51B6-EB48-81BC-4F5164ABAF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" y="3387722"/>
            <a:ext cx="9144000" cy="587190"/>
          </a:xfrm>
        </p:spPr>
        <p:txBody>
          <a:bodyPr anchor="t"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04F635FF-42BE-CF49-96A5-805FC86C31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000" y="2708455"/>
            <a:ext cx="9144000" cy="587191"/>
          </a:xfrm>
        </p:spPr>
        <p:txBody>
          <a:bodyPr anchor="t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05078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22 Ground Blue divider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SOC symbo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195284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">
            <a:extLst>
              <a:ext uri="{FF2B5EF4-FFF2-40B4-BE49-F238E27FC236}">
                <a16:creationId xmlns:a16="http://schemas.microsoft.com/office/drawing/2014/main" id="{8285C79F-AC8A-3745-A670-F7B1874587A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/>
          </a:p>
        </p:txBody>
      </p:sp>
      <p:sp>
        <p:nvSpPr>
          <p:cNvPr id="3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540000" y="4279119"/>
            <a:ext cx="5715734" cy="433965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lang="en-GB" sz="2400" b="0" i="0" dirty="0">
                <a:solidFill>
                  <a:srgbClr val="EEF2EC"/>
                </a:solidFill>
                <a:latin typeface="Hind Light" panose="02000000000000000000" pitchFamily="2" charset="77"/>
                <a:ea typeface="+mj-ea"/>
                <a:cs typeface="Hind Light" panose="02000000000000000000" pitchFamily="2" charset="77"/>
              </a:defRPr>
            </a:lvl1pPr>
          </a:lstStyle>
          <a:p>
            <a:pPr lvl="0"/>
            <a:r>
              <a:rPr lang="en-US"/>
              <a:t>Click to edit divider subtitle</a:t>
            </a:r>
            <a:endParaRPr lang="en-GB"/>
          </a:p>
        </p:txBody>
      </p:sp>
      <p:sp>
        <p:nvSpPr>
          <p:cNvPr id="2" name="Title"/>
          <p:cNvSpPr>
            <a:spLocks noGrp="1"/>
          </p:cNvSpPr>
          <p:nvPr>
            <p:ph type="ctrTitle" hasCustomPrompt="1"/>
          </p:nvPr>
        </p:nvSpPr>
        <p:spPr>
          <a:xfrm>
            <a:off x="540000" y="2461259"/>
            <a:ext cx="11127883" cy="768224"/>
          </a:xfrm>
        </p:spPr>
        <p:txBody>
          <a:bodyPr lIns="91440" rIns="91440"/>
          <a:lstStyle>
            <a:lvl1pPr algn="l">
              <a:lnSpc>
                <a:spcPct val="104000"/>
              </a:lnSpc>
              <a:defRPr sz="4800">
                <a:solidFill>
                  <a:srgbClr val="EEF2EC"/>
                </a:solidFill>
              </a:defRPr>
            </a:lvl1pPr>
          </a:lstStyle>
          <a:p>
            <a:r>
              <a:rPr lang="en-US"/>
              <a:t>Click here to edit divider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998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22 Accent Orange divider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SOC Symbol">
            <a:extLst>
              <a:ext uri="{FF2B5EF4-FFF2-40B4-BE49-F238E27FC236}">
                <a16:creationId xmlns:a16="http://schemas.microsoft.com/office/drawing/2014/main" id="{B1B4F776-F712-0F42-9059-6A1A2DD32B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195284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lide Number">
            <a:extLst>
              <a:ext uri="{FF2B5EF4-FFF2-40B4-BE49-F238E27FC236}">
                <a16:creationId xmlns:a16="http://schemas.microsoft.com/office/drawing/2014/main" id="{6419B79A-22E1-A140-BB35-748125B7BF9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/>
          </a:p>
        </p:txBody>
      </p:sp>
      <p:sp>
        <p:nvSpPr>
          <p:cNvPr id="3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540000" y="4279119"/>
            <a:ext cx="5715734" cy="433965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lang="en-GB" sz="2400" b="0" i="0" dirty="0">
                <a:solidFill>
                  <a:srgbClr val="EEF2EC"/>
                </a:solidFill>
                <a:latin typeface="Hind Light" panose="02000000000000000000" pitchFamily="2" charset="77"/>
                <a:ea typeface="+mj-ea"/>
                <a:cs typeface="Hind Light" panose="02000000000000000000" pitchFamily="2" charset="77"/>
              </a:defRPr>
            </a:lvl1pPr>
          </a:lstStyle>
          <a:p>
            <a:pPr lvl="0"/>
            <a:r>
              <a:rPr lang="en-US"/>
              <a:t>Click to edit divider subtitle</a:t>
            </a:r>
            <a:endParaRPr lang="en-GB"/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15BBDA41-205F-2742-B93C-1ED4DCAD55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0" y="2461259"/>
            <a:ext cx="11127883" cy="768224"/>
          </a:xfrm>
        </p:spPr>
        <p:txBody>
          <a:bodyPr lIns="91440" rIns="91440"/>
          <a:lstStyle>
            <a:lvl1pPr algn="l">
              <a:lnSpc>
                <a:spcPct val="104000"/>
              </a:lnSpc>
              <a:defRPr sz="4800">
                <a:solidFill>
                  <a:srgbClr val="EEF2EC"/>
                </a:solidFill>
              </a:defRPr>
            </a:lvl1pPr>
          </a:lstStyle>
          <a:p>
            <a:r>
              <a:rPr lang="en-US"/>
              <a:t>Click here to edit divider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061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22 Ground Green divider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SOC Symbol">
            <a:extLst>
              <a:ext uri="{FF2B5EF4-FFF2-40B4-BE49-F238E27FC236}">
                <a16:creationId xmlns:a16="http://schemas.microsoft.com/office/drawing/2014/main" id="{196D39AE-67AE-E14E-81C6-D3D9E0063B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195284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lide Number">
            <a:extLst>
              <a:ext uri="{FF2B5EF4-FFF2-40B4-BE49-F238E27FC236}">
                <a16:creationId xmlns:a16="http://schemas.microsoft.com/office/drawing/2014/main" id="{FEB59307-87E7-EE48-AC25-230FBB5A1C5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>
              <a:solidFill>
                <a:schemeClr val="bg1"/>
              </a:solidFill>
            </a:endParaRPr>
          </a:p>
        </p:txBody>
      </p:sp>
      <p:sp>
        <p:nvSpPr>
          <p:cNvPr id="3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540000" y="4279119"/>
            <a:ext cx="5715734" cy="433965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lang="en-GB" sz="2400" b="0" i="0" dirty="0">
                <a:solidFill>
                  <a:srgbClr val="EEF2EC"/>
                </a:solidFill>
                <a:latin typeface="Hind Light" panose="02000000000000000000" pitchFamily="2" charset="77"/>
                <a:ea typeface="+mj-ea"/>
                <a:cs typeface="Hind Light" panose="02000000000000000000" pitchFamily="2" charset="77"/>
              </a:defRPr>
            </a:lvl1pPr>
          </a:lstStyle>
          <a:p>
            <a:pPr lvl="0"/>
            <a:r>
              <a:rPr lang="en-US"/>
              <a:t>Click to edit divider subtitle</a:t>
            </a:r>
            <a:endParaRPr lang="en-GB"/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15BBDA41-205F-2742-B93C-1ED4DCAD55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0" y="2461259"/>
            <a:ext cx="11127883" cy="768224"/>
          </a:xfrm>
        </p:spPr>
        <p:txBody>
          <a:bodyPr lIns="91440" rIns="91440"/>
          <a:lstStyle>
            <a:lvl1pPr algn="l">
              <a:lnSpc>
                <a:spcPct val="104000"/>
              </a:lnSpc>
              <a:defRPr sz="4800">
                <a:solidFill>
                  <a:srgbClr val="EEF2EC"/>
                </a:solidFill>
              </a:defRPr>
            </a:lvl1pPr>
          </a:lstStyle>
          <a:p>
            <a:r>
              <a:rPr lang="en-US"/>
              <a:t>Click here to edit divider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7291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22 Large Statement Depth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SOC Symbol">
            <a:extLst>
              <a:ext uri="{FF2B5EF4-FFF2-40B4-BE49-F238E27FC236}">
                <a16:creationId xmlns:a16="http://schemas.microsoft.com/office/drawing/2014/main" id="{BE591B25-402B-894E-B123-A3EEC262B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195284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lide Number">
            <a:extLst>
              <a:ext uri="{FF2B5EF4-FFF2-40B4-BE49-F238E27FC236}">
                <a16:creationId xmlns:a16="http://schemas.microsoft.com/office/drawing/2014/main" id="{E9FE4699-7B30-0F4F-B541-E21F86AAB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>
              <a:solidFill>
                <a:schemeClr val="bg1"/>
              </a:solidFill>
            </a:endParaRPr>
          </a:p>
        </p:txBody>
      </p:sp>
      <p:sp>
        <p:nvSpPr>
          <p:cNvPr id="8" name="Main Content">
            <a:extLst>
              <a:ext uri="{FF2B5EF4-FFF2-40B4-BE49-F238E27FC236}">
                <a16:creationId xmlns:a16="http://schemas.microsoft.com/office/drawing/2014/main" id="{2E0EBDDF-042C-1744-AE46-71F2DF54D88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79593" y="2067951"/>
            <a:ext cx="10205749" cy="2799471"/>
          </a:xfr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9591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22 Large Statement Accent Yello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SOC Symbol">
            <a:extLst>
              <a:ext uri="{FF2B5EF4-FFF2-40B4-BE49-F238E27FC236}">
                <a16:creationId xmlns:a16="http://schemas.microsoft.com/office/drawing/2014/main" id="{F464B3E2-8374-A544-A6C1-E318F6E91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68" y="6191770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"/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>
              <a:solidFill>
                <a:schemeClr val="tx1"/>
              </a:solidFill>
            </a:endParaRPr>
          </a:p>
        </p:txBody>
      </p:sp>
      <p:sp>
        <p:nvSpPr>
          <p:cNvPr id="3" name="Main Content">
            <a:extLst>
              <a:ext uri="{FF2B5EF4-FFF2-40B4-BE49-F238E27FC236}">
                <a16:creationId xmlns:a16="http://schemas.microsoft.com/office/drawing/2014/main" id="{ADF46D6C-541E-9F40-B7AA-4D21FB7F09DE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79593" y="2067951"/>
            <a:ext cx="10205749" cy="2799471"/>
          </a:xfrm>
        </p:spPr>
        <p:txBody>
          <a:bodyPr anchor="ctr">
            <a:normAutofit/>
          </a:bodyPr>
          <a:lstStyle>
            <a:lvl1pPr algn="ctr">
              <a:defRPr sz="4800"/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81444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2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SOC Symbol">
            <a:extLst>
              <a:ext uri="{FF2B5EF4-FFF2-40B4-BE49-F238E27FC236}">
                <a16:creationId xmlns:a16="http://schemas.microsoft.com/office/drawing/2014/main" id="{D81B4F08-7334-2149-9EA5-905CA1743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68" y="6191770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">
            <a:extLst>
              <a:ext uri="{FF2B5EF4-FFF2-40B4-BE49-F238E27FC236}">
                <a16:creationId xmlns:a16="http://schemas.microsoft.com/office/drawing/2014/main" id="{36ED3E37-FF79-FE49-8427-154242BBCB1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>
              <a:solidFill>
                <a:schemeClr val="tx1"/>
              </a:solidFill>
            </a:endParaRPr>
          </a:p>
        </p:txBody>
      </p:sp>
      <p:sp>
        <p:nvSpPr>
          <p:cNvPr id="5" name="Main Content">
            <a:extLst>
              <a:ext uri="{FF2B5EF4-FFF2-40B4-BE49-F238E27FC236}">
                <a16:creationId xmlns:a16="http://schemas.microsoft.com/office/drawing/2014/main" id="{FE6995CB-E8F1-9145-91FB-1FC5F2C2496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4132" y="1389380"/>
            <a:ext cx="11115675" cy="4451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5A3D5433-C30F-7B45-99E2-D91CD7AC9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338" y="566739"/>
            <a:ext cx="11109600" cy="56304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17572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22 2-column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SOC Symbol">
            <a:extLst>
              <a:ext uri="{FF2B5EF4-FFF2-40B4-BE49-F238E27FC236}">
                <a16:creationId xmlns:a16="http://schemas.microsoft.com/office/drawing/2014/main" id="{D81B4F08-7334-2149-9EA5-905CA1743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68" y="6191770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">
            <a:extLst>
              <a:ext uri="{FF2B5EF4-FFF2-40B4-BE49-F238E27FC236}">
                <a16:creationId xmlns:a16="http://schemas.microsoft.com/office/drawing/2014/main" id="{36ED3E37-FF79-FE49-8427-154242BBCB1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>
              <a:solidFill>
                <a:schemeClr val="tx1"/>
              </a:solidFill>
            </a:endParaRPr>
          </a:p>
        </p:txBody>
      </p:sp>
      <p:sp>
        <p:nvSpPr>
          <p:cNvPr id="6" name="Main Content-Right">
            <a:extLst>
              <a:ext uri="{FF2B5EF4-FFF2-40B4-BE49-F238E27FC236}">
                <a16:creationId xmlns:a16="http://schemas.microsoft.com/office/drawing/2014/main" id="{03B27AED-85A0-F24B-81DD-66759D7A43C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0757" y="1389380"/>
            <a:ext cx="5329363" cy="4451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Main Content-Left">
            <a:extLst>
              <a:ext uri="{FF2B5EF4-FFF2-40B4-BE49-F238E27FC236}">
                <a16:creationId xmlns:a16="http://schemas.microsoft.com/office/drawing/2014/main" id="{FE6995CB-E8F1-9145-91FB-1FC5F2C2496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4132" y="1389380"/>
            <a:ext cx="5329363" cy="4451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5A3D5433-C30F-7B45-99E2-D91CD7AC9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338" y="566739"/>
            <a:ext cx="11109600" cy="56304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16660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22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SOC Symbol">
            <a:extLst>
              <a:ext uri="{FF2B5EF4-FFF2-40B4-BE49-F238E27FC236}">
                <a16:creationId xmlns:a16="http://schemas.microsoft.com/office/drawing/2014/main" id="{124B8441-C70C-8E4C-A92B-CBD41F5AA9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68" y="6191770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lide Number">
            <a:extLst>
              <a:ext uri="{FF2B5EF4-FFF2-40B4-BE49-F238E27FC236}">
                <a16:creationId xmlns:a16="http://schemas.microsoft.com/office/drawing/2014/main" id="{B04A428A-CB40-9B4A-BC0D-90E12859CDB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>
              <a:solidFill>
                <a:schemeClr val="tx1"/>
              </a:solidFill>
            </a:endParaRPr>
          </a:p>
        </p:txBody>
      </p:sp>
      <p:sp>
        <p:nvSpPr>
          <p:cNvPr id="3" name="Picture Placeholder">
            <a:extLst>
              <a:ext uri="{FF2B5EF4-FFF2-40B4-BE49-F238E27FC236}">
                <a16:creationId xmlns:a16="http://schemas.microsoft.com/office/drawing/2014/main" id="{1004C492-DDD5-E14C-8F97-9F57C2F762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05106" y="0"/>
            <a:ext cx="5886893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Main Content">
            <a:extLst>
              <a:ext uri="{FF2B5EF4-FFF2-40B4-BE49-F238E27FC236}">
                <a16:creationId xmlns:a16="http://schemas.microsoft.com/office/drawing/2014/main" id="{822E8AE2-50D4-754F-844E-C2D1E259E67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8640" y="1389380"/>
            <a:ext cx="5564373" cy="4708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itle">
            <a:extLst>
              <a:ext uri="{FF2B5EF4-FFF2-40B4-BE49-F238E27FC236}">
                <a16:creationId xmlns:a16="http://schemas.microsoft.com/office/drawing/2014/main" id="{CD902B53-9D84-C24C-93E5-6DA34EE3D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771" y="566739"/>
            <a:ext cx="5564373" cy="56304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75502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022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SOC Symbol">
            <a:extLst>
              <a:ext uri="{FF2B5EF4-FFF2-40B4-BE49-F238E27FC236}">
                <a16:creationId xmlns:a16="http://schemas.microsoft.com/office/drawing/2014/main" id="{B0A3F75E-CC80-5E4D-A9D6-0A40915DA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68" y="6191770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">
            <a:extLst>
              <a:ext uri="{FF2B5EF4-FFF2-40B4-BE49-F238E27FC236}">
                <a16:creationId xmlns:a16="http://schemas.microsoft.com/office/drawing/2014/main" id="{C5E4EC4C-7F20-504F-83E3-A7F63CD4B1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>
              <a:solidFill>
                <a:schemeClr val="tx1"/>
              </a:solidFill>
            </a:endParaRP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480193B3-FE14-004D-BBD6-596D1E04C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55453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094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22-Thank Yo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SOC Symbol">
            <a:extLst>
              <a:ext uri="{FF2B5EF4-FFF2-40B4-BE49-F238E27FC236}">
                <a16:creationId xmlns:a16="http://schemas.microsoft.com/office/drawing/2014/main" id="{761A59AB-8C9D-114E-951A-E8A15F4EA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145276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ISOC URL">
            <a:extLst>
              <a:ext uri="{FF2B5EF4-FFF2-40B4-BE49-F238E27FC236}">
                <a16:creationId xmlns:a16="http://schemas.microsoft.com/office/drawing/2014/main" id="{33F2D433-6C5F-7B41-9745-057DE976E2FC}"/>
              </a:ext>
            </a:extLst>
          </p:cNvPr>
          <p:cNvSpPr txBox="1">
            <a:spLocks/>
          </p:cNvSpPr>
          <p:nvPr userDrawn="1"/>
        </p:nvSpPr>
        <p:spPr>
          <a:xfrm>
            <a:off x="1055433" y="6205387"/>
            <a:ext cx="1812925" cy="490524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GB" b="0" i="0" err="1">
                <a:latin typeface="Hind Light" panose="02000000000000000000" pitchFamily="2" charset="77"/>
                <a:cs typeface="Hind Light" panose="02000000000000000000" pitchFamily="2" charset="77"/>
              </a:rPr>
              <a:t>internetsociety.org</a:t>
            </a:r>
            <a:endParaRPr lang="en-GB" b="0" i="0">
              <a:latin typeface="Hind Light" panose="02000000000000000000" pitchFamily="2" charset="77"/>
              <a:cs typeface="Hind Light" panose="02000000000000000000" pitchFamily="2" charset="77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GB" b="0" i="0">
                <a:latin typeface="Hind Light" panose="02000000000000000000" pitchFamily="2" charset="77"/>
                <a:cs typeface="Hind Light" panose="02000000000000000000" pitchFamily="2" charset="77"/>
              </a:rPr>
              <a:t>@internetsociety</a:t>
            </a:r>
          </a:p>
        </p:txBody>
      </p:sp>
      <p:sp>
        <p:nvSpPr>
          <p:cNvPr id="17" name="Singapore Address">
            <a:extLst>
              <a:ext uri="{FF2B5EF4-FFF2-40B4-BE49-F238E27FC236}">
                <a16:creationId xmlns:a16="http://schemas.microsoft.com/office/drawing/2014/main" id="{4501CE59-20AE-954C-B606-235AF1A8EA7E}"/>
              </a:ext>
            </a:extLst>
          </p:cNvPr>
          <p:cNvSpPr txBox="1">
            <a:spLocks/>
          </p:cNvSpPr>
          <p:nvPr userDrawn="1"/>
        </p:nvSpPr>
        <p:spPr>
          <a:xfrm>
            <a:off x="9888537" y="4432654"/>
            <a:ext cx="1575151" cy="63379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0" i="0" u="none" strike="noStrike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3 Temasek Avenue, Level 21</a:t>
            </a:r>
          </a:p>
          <a:p>
            <a:r>
              <a:rPr lang="en-US" sz="1000" b="0" i="0" u="none" strike="noStrike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Centennial Tower</a:t>
            </a:r>
          </a:p>
          <a:p>
            <a:r>
              <a:rPr lang="en-US" sz="1000" b="0" i="0" u="none" strike="noStrike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Singapore 039190</a:t>
            </a:r>
          </a:p>
        </p:txBody>
      </p:sp>
      <p:sp>
        <p:nvSpPr>
          <p:cNvPr id="18" name="Netherlands Address">
            <a:extLst>
              <a:ext uri="{FF2B5EF4-FFF2-40B4-BE49-F238E27FC236}">
                <a16:creationId xmlns:a16="http://schemas.microsoft.com/office/drawing/2014/main" id="{B741BCBA-A368-534D-A0BE-DCE2DC159809}"/>
              </a:ext>
            </a:extLst>
          </p:cNvPr>
          <p:cNvSpPr txBox="1">
            <a:spLocks/>
          </p:cNvSpPr>
          <p:nvPr userDrawn="1"/>
        </p:nvSpPr>
        <p:spPr>
          <a:xfrm>
            <a:off x="7759668" y="4432654"/>
            <a:ext cx="1575151" cy="63379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Science Park 400</a:t>
            </a:r>
            <a:br>
              <a:rPr lang="en-US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1098 XH Amsterdam</a:t>
            </a:r>
            <a:br>
              <a:rPr lang="en-US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Netherlands</a:t>
            </a:r>
            <a:br>
              <a:rPr lang="de-DE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endParaRPr lang="de-DE" b="0" i="0">
              <a:latin typeface="Hind Light" panose="02000000000000000000" pitchFamily="2" charset="77"/>
              <a:cs typeface="Hind Light" panose="02000000000000000000" pitchFamily="2" charset="77"/>
            </a:endParaRPr>
          </a:p>
          <a:p>
            <a:pPr fontAlgn="auto">
              <a:spcAft>
                <a:spcPts val="0"/>
              </a:spcAft>
              <a:defRPr/>
            </a:pPr>
            <a:endParaRPr lang="en-GB" b="0" i="0">
              <a:latin typeface="Hind Light" panose="02000000000000000000" pitchFamily="2" charset="77"/>
              <a:cs typeface="Hind Light" panose="02000000000000000000" pitchFamily="2" charset="77"/>
            </a:endParaRPr>
          </a:p>
        </p:txBody>
      </p:sp>
      <p:sp>
        <p:nvSpPr>
          <p:cNvPr id="19" name="Canada Address">
            <a:extLst>
              <a:ext uri="{FF2B5EF4-FFF2-40B4-BE49-F238E27FC236}">
                <a16:creationId xmlns:a16="http://schemas.microsoft.com/office/drawing/2014/main" id="{2C8582BB-E7A4-C847-B06F-7196F507671A}"/>
              </a:ext>
            </a:extLst>
          </p:cNvPr>
          <p:cNvSpPr txBox="1">
            <a:spLocks/>
          </p:cNvSpPr>
          <p:nvPr userDrawn="1"/>
        </p:nvSpPr>
        <p:spPr>
          <a:xfrm>
            <a:off x="9888537" y="3522746"/>
            <a:ext cx="1773238" cy="63379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66 Centrepoint Drive</a:t>
            </a:r>
            <a:br>
              <a:rPr lang="en-US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Nepean, Ontario, K2G 6J5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Canada</a:t>
            </a:r>
            <a:endParaRPr lang="en-GB" b="0" i="0">
              <a:latin typeface="Hind Light" panose="02000000000000000000" pitchFamily="2" charset="77"/>
              <a:cs typeface="Hind Light" panose="02000000000000000000" pitchFamily="2" charset="77"/>
            </a:endParaRPr>
          </a:p>
        </p:txBody>
      </p:sp>
      <p:sp>
        <p:nvSpPr>
          <p:cNvPr id="16" name="Uruguay Address">
            <a:extLst>
              <a:ext uri="{FF2B5EF4-FFF2-40B4-BE49-F238E27FC236}">
                <a16:creationId xmlns:a16="http://schemas.microsoft.com/office/drawing/2014/main" id="{780AA1EA-F647-6F4E-91B2-72811C77E304}"/>
              </a:ext>
            </a:extLst>
          </p:cNvPr>
          <p:cNvSpPr txBox="1">
            <a:spLocks/>
          </p:cNvSpPr>
          <p:nvPr userDrawn="1"/>
        </p:nvSpPr>
        <p:spPr>
          <a:xfrm>
            <a:off x="7759669" y="3522746"/>
            <a:ext cx="1939700" cy="571144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 err="1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Rambla</a:t>
            </a: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 </a:t>
            </a:r>
            <a:r>
              <a:rPr lang="en-US" sz="1000" b="0" i="0" kern="1200" spc="20" err="1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Republica</a:t>
            </a: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 de Mexico 6125</a:t>
            </a:r>
            <a:br>
              <a:rPr lang="en-US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11000 Montevideo,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Uruguay</a:t>
            </a:r>
            <a:endParaRPr lang="en-GB" b="0" i="0">
              <a:latin typeface="Hind Light" panose="02000000000000000000" pitchFamily="2" charset="77"/>
              <a:cs typeface="Hind Light" panose="02000000000000000000" pitchFamily="2" charset="77"/>
            </a:endParaRPr>
          </a:p>
        </p:txBody>
      </p:sp>
      <p:sp>
        <p:nvSpPr>
          <p:cNvPr id="15" name="U.S. Address">
            <a:extLst>
              <a:ext uri="{FF2B5EF4-FFF2-40B4-BE49-F238E27FC236}">
                <a16:creationId xmlns:a16="http://schemas.microsoft.com/office/drawing/2014/main" id="{BF0418D9-17C6-6C48-8223-5A517956EC44}"/>
              </a:ext>
            </a:extLst>
          </p:cNvPr>
          <p:cNvSpPr txBox="1">
            <a:spLocks/>
          </p:cNvSpPr>
          <p:nvPr userDrawn="1"/>
        </p:nvSpPr>
        <p:spPr>
          <a:xfrm>
            <a:off x="9888537" y="2653916"/>
            <a:ext cx="1575151" cy="63379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11710 Plaza America Drive Suite 400</a:t>
            </a:r>
            <a:br>
              <a:rPr lang="en-US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Reston, VA 20190</a:t>
            </a:r>
            <a:r>
              <a:rPr lang="de-DE" b="0" i="0">
                <a:latin typeface="Hind Light" panose="02000000000000000000" pitchFamily="2" charset="77"/>
                <a:cs typeface="Hind Light" panose="02000000000000000000" pitchFamily="2" charset="77"/>
              </a:rPr>
              <a:t>, USA</a:t>
            </a:r>
            <a:br>
              <a:rPr lang="de-DE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endParaRPr lang="de-DE" b="0" i="0">
              <a:latin typeface="Hind Light" panose="02000000000000000000" pitchFamily="2" charset="77"/>
              <a:cs typeface="Hind Light" panose="02000000000000000000" pitchFamily="2" charset="77"/>
            </a:endParaRPr>
          </a:p>
          <a:p>
            <a:pPr fontAlgn="auto">
              <a:spcAft>
                <a:spcPts val="0"/>
              </a:spcAft>
              <a:defRPr/>
            </a:pPr>
            <a:endParaRPr lang="en-GB" b="0" i="0">
              <a:latin typeface="Hind Light" panose="02000000000000000000" pitchFamily="2" charset="77"/>
              <a:cs typeface="Hind Light" panose="02000000000000000000" pitchFamily="2" charset="77"/>
            </a:endParaRPr>
          </a:p>
        </p:txBody>
      </p:sp>
      <p:sp>
        <p:nvSpPr>
          <p:cNvPr id="14" name="Geneva Address">
            <a:extLst>
              <a:ext uri="{FF2B5EF4-FFF2-40B4-BE49-F238E27FC236}">
                <a16:creationId xmlns:a16="http://schemas.microsoft.com/office/drawing/2014/main" id="{B295026F-36C3-E04B-83A3-DD56B346C631}"/>
              </a:ext>
            </a:extLst>
          </p:cNvPr>
          <p:cNvSpPr txBox="1">
            <a:spLocks/>
          </p:cNvSpPr>
          <p:nvPr userDrawn="1"/>
        </p:nvSpPr>
        <p:spPr>
          <a:xfrm>
            <a:off x="7759669" y="2653916"/>
            <a:ext cx="1575151" cy="571144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Rue Vallin 2</a:t>
            </a:r>
            <a:br>
              <a:rPr lang="en-US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CH-1201 Geneva</a:t>
            </a:r>
            <a:br>
              <a:rPr lang="en-US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Switzerland</a:t>
            </a:r>
            <a:endParaRPr lang="en-GB" b="0" i="0">
              <a:latin typeface="Hind Light" panose="02000000000000000000" pitchFamily="2" charset="77"/>
              <a:cs typeface="Hind Light" panose="02000000000000000000" pitchFamily="2" charset="77"/>
            </a:endParaRPr>
          </a:p>
        </p:txBody>
      </p:sp>
      <p:sp>
        <p:nvSpPr>
          <p:cNvPr id="8" name="Author">
            <a:extLst>
              <a:ext uri="{FF2B5EF4-FFF2-40B4-BE49-F238E27FC236}">
                <a16:creationId xmlns:a16="http://schemas.microsoft.com/office/drawing/2014/main" id="{9E8C90AF-93F0-074A-BD13-5E0F93028E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4351780"/>
            <a:ext cx="4097551" cy="9021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7000"/>
              </a:lnSpc>
              <a:buFont typeface="Arial" charset="0"/>
              <a:buNone/>
              <a:defRPr sz="1500" b="0" i="0">
                <a:solidFill>
                  <a:srgbClr val="EEF2EC"/>
                </a:solidFill>
                <a:latin typeface="Hind Light" panose="02000000000000000000" pitchFamily="2" charset="77"/>
                <a:cs typeface="Hind Light" panose="02000000000000000000" pitchFamily="2" charset="77"/>
              </a:defRPr>
            </a:lvl1pPr>
            <a:lvl2pPr marL="0" indent="0">
              <a:lnSpc>
                <a:spcPct val="117000"/>
              </a:lnSpc>
              <a:buFont typeface="Arial" charset="0"/>
              <a:buNone/>
              <a:defRPr sz="1500" b="0" i="0">
                <a:solidFill>
                  <a:schemeClr val="bg1"/>
                </a:solidFill>
                <a:latin typeface="Hind Light" panose="02000000000000000000" pitchFamily="2" charset="77"/>
                <a:cs typeface="Hind Light" panose="02000000000000000000" pitchFamily="2" charset="77"/>
              </a:defRPr>
            </a:lvl2pPr>
            <a:lvl3pPr marL="0" indent="0">
              <a:lnSpc>
                <a:spcPct val="117000"/>
              </a:lnSpc>
              <a:buNone/>
              <a:defRPr sz="1500" b="0" i="0">
                <a:solidFill>
                  <a:schemeClr val="tx2"/>
                </a:solidFill>
                <a:latin typeface="Hind Light" panose="02000000000000000000" pitchFamily="2" charset="77"/>
                <a:cs typeface="Hind Light" panose="02000000000000000000" pitchFamily="2" charset="77"/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Thank You">
            <a:extLst>
              <a:ext uri="{FF2B5EF4-FFF2-40B4-BE49-F238E27FC236}">
                <a16:creationId xmlns:a16="http://schemas.microsoft.com/office/drawing/2014/main" id="{30019D4F-FAFF-2943-9C9D-1A5488E68FD3}"/>
              </a:ext>
            </a:extLst>
          </p:cNvPr>
          <p:cNvSpPr txBox="1">
            <a:spLocks/>
          </p:cNvSpPr>
          <p:nvPr userDrawn="1"/>
        </p:nvSpPr>
        <p:spPr>
          <a:xfrm>
            <a:off x="540000" y="2281238"/>
            <a:ext cx="9001125" cy="100647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l" defTabSz="914400" rtl="0" eaLnBrk="1" latinLnBrk="0" hangingPunct="1">
              <a:lnSpc>
                <a:spcPct val="109000"/>
              </a:lnSpc>
              <a:spcBef>
                <a:spcPct val="0"/>
              </a:spcBef>
              <a:buNone/>
              <a:defRPr sz="6000" kern="1200" spc="2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GB" b="0" i="0">
                <a:latin typeface="Hind Light" panose="02000000000000000000" pitchFamily="2" charset="77"/>
                <a:cs typeface="Hind Light" panose="02000000000000000000" pitchFamily="2" charset="77"/>
              </a:rPr>
              <a:t>Thank you.</a:t>
            </a:r>
          </a:p>
        </p:txBody>
      </p:sp>
    </p:spTree>
    <p:extLst>
      <p:ext uri="{BB962C8B-B14F-4D97-AF65-F5344CB8AC3E}">
        <p14:creationId xmlns:p14="http://schemas.microsoft.com/office/powerpoint/2010/main" val="2005713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22-Gracia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SOC Symbol">
            <a:extLst>
              <a:ext uri="{FF2B5EF4-FFF2-40B4-BE49-F238E27FC236}">
                <a16:creationId xmlns:a16="http://schemas.microsoft.com/office/drawing/2014/main" id="{761A59AB-8C9D-114E-951A-E8A15F4EA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145276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ISOC URL">
            <a:extLst>
              <a:ext uri="{FF2B5EF4-FFF2-40B4-BE49-F238E27FC236}">
                <a16:creationId xmlns:a16="http://schemas.microsoft.com/office/drawing/2014/main" id="{33F2D433-6C5F-7B41-9745-057DE976E2FC}"/>
              </a:ext>
            </a:extLst>
          </p:cNvPr>
          <p:cNvSpPr txBox="1">
            <a:spLocks/>
          </p:cNvSpPr>
          <p:nvPr userDrawn="1"/>
        </p:nvSpPr>
        <p:spPr>
          <a:xfrm>
            <a:off x="1055433" y="6205387"/>
            <a:ext cx="1812925" cy="490524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GB" b="0" i="0" err="1">
                <a:latin typeface="Hind Light" panose="02000000000000000000" pitchFamily="2" charset="77"/>
                <a:cs typeface="Hind Light" panose="02000000000000000000" pitchFamily="2" charset="77"/>
              </a:rPr>
              <a:t>internetsociety.org</a:t>
            </a:r>
            <a:endParaRPr lang="en-GB" b="0" i="0">
              <a:latin typeface="Hind Light" panose="02000000000000000000" pitchFamily="2" charset="77"/>
              <a:cs typeface="Hind Light" panose="02000000000000000000" pitchFamily="2" charset="77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GB" b="0" i="0">
                <a:latin typeface="Hind Light" panose="02000000000000000000" pitchFamily="2" charset="77"/>
                <a:cs typeface="Hind Light" panose="02000000000000000000" pitchFamily="2" charset="77"/>
              </a:rPr>
              <a:t>@internetsociety</a:t>
            </a:r>
          </a:p>
        </p:txBody>
      </p:sp>
      <p:sp>
        <p:nvSpPr>
          <p:cNvPr id="17" name="Singapore Address">
            <a:extLst>
              <a:ext uri="{FF2B5EF4-FFF2-40B4-BE49-F238E27FC236}">
                <a16:creationId xmlns:a16="http://schemas.microsoft.com/office/drawing/2014/main" id="{4501CE59-20AE-954C-B606-235AF1A8EA7E}"/>
              </a:ext>
            </a:extLst>
          </p:cNvPr>
          <p:cNvSpPr txBox="1">
            <a:spLocks/>
          </p:cNvSpPr>
          <p:nvPr userDrawn="1"/>
        </p:nvSpPr>
        <p:spPr>
          <a:xfrm>
            <a:off x="9888537" y="4432654"/>
            <a:ext cx="1575151" cy="63379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0" i="0" u="none" strike="noStrike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3 Temasek Avenue, Level 21</a:t>
            </a:r>
          </a:p>
          <a:p>
            <a:r>
              <a:rPr lang="en-US" sz="1000" b="0" i="0" u="none" strike="noStrike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Centennial Tower</a:t>
            </a:r>
          </a:p>
          <a:p>
            <a:r>
              <a:rPr lang="en-US" sz="1000" b="0" i="0" u="none" strike="noStrike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Singapore 039190</a:t>
            </a:r>
          </a:p>
        </p:txBody>
      </p:sp>
      <p:sp>
        <p:nvSpPr>
          <p:cNvPr id="18" name="Netherlands Address">
            <a:extLst>
              <a:ext uri="{FF2B5EF4-FFF2-40B4-BE49-F238E27FC236}">
                <a16:creationId xmlns:a16="http://schemas.microsoft.com/office/drawing/2014/main" id="{B741BCBA-A368-534D-A0BE-DCE2DC159809}"/>
              </a:ext>
            </a:extLst>
          </p:cNvPr>
          <p:cNvSpPr txBox="1">
            <a:spLocks/>
          </p:cNvSpPr>
          <p:nvPr userDrawn="1"/>
        </p:nvSpPr>
        <p:spPr>
          <a:xfrm>
            <a:off x="7759668" y="4432654"/>
            <a:ext cx="1575151" cy="63379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Science Park 400</a:t>
            </a:r>
            <a:br>
              <a:rPr lang="en-US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1098 XH Amsterdam</a:t>
            </a:r>
            <a:br>
              <a:rPr lang="en-US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Netherlands</a:t>
            </a:r>
            <a:br>
              <a:rPr lang="de-DE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endParaRPr lang="de-DE" b="0" i="0">
              <a:latin typeface="Hind Light" panose="02000000000000000000" pitchFamily="2" charset="77"/>
              <a:cs typeface="Hind Light" panose="02000000000000000000" pitchFamily="2" charset="77"/>
            </a:endParaRPr>
          </a:p>
          <a:p>
            <a:pPr fontAlgn="auto">
              <a:spcAft>
                <a:spcPts val="0"/>
              </a:spcAft>
              <a:defRPr/>
            </a:pPr>
            <a:endParaRPr lang="en-GB" b="0" i="0">
              <a:latin typeface="Hind Light" panose="02000000000000000000" pitchFamily="2" charset="77"/>
              <a:cs typeface="Hind Light" panose="02000000000000000000" pitchFamily="2" charset="77"/>
            </a:endParaRPr>
          </a:p>
        </p:txBody>
      </p:sp>
      <p:sp>
        <p:nvSpPr>
          <p:cNvPr id="19" name="Canada Address">
            <a:extLst>
              <a:ext uri="{FF2B5EF4-FFF2-40B4-BE49-F238E27FC236}">
                <a16:creationId xmlns:a16="http://schemas.microsoft.com/office/drawing/2014/main" id="{2C8582BB-E7A4-C847-B06F-7196F507671A}"/>
              </a:ext>
            </a:extLst>
          </p:cNvPr>
          <p:cNvSpPr txBox="1">
            <a:spLocks/>
          </p:cNvSpPr>
          <p:nvPr userDrawn="1"/>
        </p:nvSpPr>
        <p:spPr>
          <a:xfrm>
            <a:off x="9888537" y="3522746"/>
            <a:ext cx="1773238" cy="63379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66 Centrepoint Drive</a:t>
            </a:r>
            <a:br>
              <a:rPr lang="en-US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Nepean, Ontario, K2G 6J5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Canada</a:t>
            </a:r>
            <a:endParaRPr lang="en-GB" b="0" i="0">
              <a:latin typeface="Hind Light" panose="02000000000000000000" pitchFamily="2" charset="77"/>
              <a:cs typeface="Hind Light" panose="02000000000000000000" pitchFamily="2" charset="77"/>
            </a:endParaRPr>
          </a:p>
        </p:txBody>
      </p:sp>
      <p:sp>
        <p:nvSpPr>
          <p:cNvPr id="16" name="Uruguay Address">
            <a:extLst>
              <a:ext uri="{FF2B5EF4-FFF2-40B4-BE49-F238E27FC236}">
                <a16:creationId xmlns:a16="http://schemas.microsoft.com/office/drawing/2014/main" id="{780AA1EA-F647-6F4E-91B2-72811C77E304}"/>
              </a:ext>
            </a:extLst>
          </p:cNvPr>
          <p:cNvSpPr txBox="1">
            <a:spLocks/>
          </p:cNvSpPr>
          <p:nvPr userDrawn="1"/>
        </p:nvSpPr>
        <p:spPr>
          <a:xfrm>
            <a:off x="7759669" y="3522746"/>
            <a:ext cx="1939700" cy="571144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 err="1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Rambla</a:t>
            </a: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 </a:t>
            </a:r>
            <a:r>
              <a:rPr lang="en-US" sz="1000" b="0" i="0" kern="1200" spc="20" err="1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Republica</a:t>
            </a: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 de Mexico 6125</a:t>
            </a:r>
            <a:br>
              <a:rPr lang="en-US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11000 Montevideo,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Uruguay</a:t>
            </a:r>
            <a:endParaRPr lang="en-GB" b="0" i="0">
              <a:latin typeface="Hind Light" panose="02000000000000000000" pitchFamily="2" charset="77"/>
              <a:cs typeface="Hind Light" panose="02000000000000000000" pitchFamily="2" charset="77"/>
            </a:endParaRPr>
          </a:p>
        </p:txBody>
      </p:sp>
      <p:sp>
        <p:nvSpPr>
          <p:cNvPr id="15" name="U.S. Address">
            <a:extLst>
              <a:ext uri="{FF2B5EF4-FFF2-40B4-BE49-F238E27FC236}">
                <a16:creationId xmlns:a16="http://schemas.microsoft.com/office/drawing/2014/main" id="{BF0418D9-17C6-6C48-8223-5A517956EC44}"/>
              </a:ext>
            </a:extLst>
          </p:cNvPr>
          <p:cNvSpPr txBox="1">
            <a:spLocks/>
          </p:cNvSpPr>
          <p:nvPr userDrawn="1"/>
        </p:nvSpPr>
        <p:spPr>
          <a:xfrm>
            <a:off x="9888537" y="2653916"/>
            <a:ext cx="1575151" cy="63379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11710 Plaza America Drive Suite 400</a:t>
            </a:r>
            <a:br>
              <a:rPr lang="en-US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Reston, VA 20190</a:t>
            </a:r>
            <a:r>
              <a:rPr lang="de-DE" b="0" i="0">
                <a:latin typeface="Hind Light" panose="02000000000000000000" pitchFamily="2" charset="77"/>
                <a:cs typeface="Hind Light" panose="02000000000000000000" pitchFamily="2" charset="77"/>
              </a:rPr>
              <a:t>, USA</a:t>
            </a:r>
            <a:br>
              <a:rPr lang="de-DE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endParaRPr lang="de-DE" b="0" i="0">
              <a:latin typeface="Hind Light" panose="02000000000000000000" pitchFamily="2" charset="77"/>
              <a:cs typeface="Hind Light" panose="02000000000000000000" pitchFamily="2" charset="77"/>
            </a:endParaRPr>
          </a:p>
          <a:p>
            <a:pPr fontAlgn="auto">
              <a:spcAft>
                <a:spcPts val="0"/>
              </a:spcAft>
              <a:defRPr/>
            </a:pPr>
            <a:endParaRPr lang="en-GB" b="0" i="0">
              <a:latin typeface="Hind Light" panose="02000000000000000000" pitchFamily="2" charset="77"/>
              <a:cs typeface="Hind Light" panose="02000000000000000000" pitchFamily="2" charset="77"/>
            </a:endParaRPr>
          </a:p>
        </p:txBody>
      </p:sp>
      <p:sp>
        <p:nvSpPr>
          <p:cNvPr id="14" name="Geneva Address">
            <a:extLst>
              <a:ext uri="{FF2B5EF4-FFF2-40B4-BE49-F238E27FC236}">
                <a16:creationId xmlns:a16="http://schemas.microsoft.com/office/drawing/2014/main" id="{B295026F-36C3-E04B-83A3-DD56B346C631}"/>
              </a:ext>
            </a:extLst>
          </p:cNvPr>
          <p:cNvSpPr txBox="1">
            <a:spLocks/>
          </p:cNvSpPr>
          <p:nvPr userDrawn="1"/>
        </p:nvSpPr>
        <p:spPr>
          <a:xfrm>
            <a:off x="7759669" y="2653916"/>
            <a:ext cx="1575151" cy="571144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Rue Vallin 2</a:t>
            </a:r>
            <a:br>
              <a:rPr lang="en-US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CH-1201 Geneva</a:t>
            </a:r>
            <a:br>
              <a:rPr lang="en-US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Switzerland</a:t>
            </a:r>
            <a:endParaRPr lang="en-GB" b="0" i="0">
              <a:latin typeface="Hind Light" panose="02000000000000000000" pitchFamily="2" charset="77"/>
              <a:cs typeface="Hind Light" panose="02000000000000000000" pitchFamily="2" charset="77"/>
            </a:endParaRPr>
          </a:p>
        </p:txBody>
      </p:sp>
      <p:sp>
        <p:nvSpPr>
          <p:cNvPr id="8" name="Author">
            <a:extLst>
              <a:ext uri="{FF2B5EF4-FFF2-40B4-BE49-F238E27FC236}">
                <a16:creationId xmlns:a16="http://schemas.microsoft.com/office/drawing/2014/main" id="{9E8C90AF-93F0-074A-BD13-5E0F93028E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4351780"/>
            <a:ext cx="4097551" cy="9021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7000"/>
              </a:lnSpc>
              <a:buFont typeface="Arial" charset="0"/>
              <a:buNone/>
              <a:defRPr sz="1500" b="0" i="0">
                <a:solidFill>
                  <a:srgbClr val="EEF2EC"/>
                </a:solidFill>
                <a:latin typeface="Hind Light" panose="02000000000000000000" pitchFamily="2" charset="77"/>
                <a:cs typeface="Hind Light" panose="02000000000000000000" pitchFamily="2" charset="77"/>
              </a:defRPr>
            </a:lvl1pPr>
            <a:lvl2pPr marL="0" indent="0">
              <a:lnSpc>
                <a:spcPct val="117000"/>
              </a:lnSpc>
              <a:buFont typeface="Arial" charset="0"/>
              <a:buNone/>
              <a:defRPr sz="1500" b="0" i="0">
                <a:solidFill>
                  <a:schemeClr val="bg1"/>
                </a:solidFill>
                <a:latin typeface="Hind Light" panose="02000000000000000000" pitchFamily="2" charset="77"/>
                <a:cs typeface="Hind Light" panose="02000000000000000000" pitchFamily="2" charset="77"/>
              </a:defRPr>
            </a:lvl2pPr>
            <a:lvl3pPr marL="0" indent="0">
              <a:lnSpc>
                <a:spcPct val="117000"/>
              </a:lnSpc>
              <a:buNone/>
              <a:defRPr sz="1500" b="0" i="0">
                <a:solidFill>
                  <a:schemeClr val="tx2"/>
                </a:solidFill>
                <a:latin typeface="Hind Light" panose="02000000000000000000" pitchFamily="2" charset="77"/>
                <a:cs typeface="Hind Light" panose="02000000000000000000" pitchFamily="2" charset="77"/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Gracias">
            <a:extLst>
              <a:ext uri="{FF2B5EF4-FFF2-40B4-BE49-F238E27FC236}">
                <a16:creationId xmlns:a16="http://schemas.microsoft.com/office/drawing/2014/main" id="{30019D4F-FAFF-2943-9C9D-1A5488E68FD3}"/>
              </a:ext>
            </a:extLst>
          </p:cNvPr>
          <p:cNvSpPr txBox="1">
            <a:spLocks/>
          </p:cNvSpPr>
          <p:nvPr userDrawn="1"/>
        </p:nvSpPr>
        <p:spPr>
          <a:xfrm>
            <a:off x="540000" y="2281238"/>
            <a:ext cx="9001125" cy="100647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l" defTabSz="914400" rtl="0" eaLnBrk="1" latinLnBrk="0" hangingPunct="1">
              <a:lnSpc>
                <a:spcPct val="109000"/>
              </a:lnSpc>
              <a:spcBef>
                <a:spcPct val="0"/>
              </a:spcBef>
              <a:buNone/>
              <a:defRPr sz="6000" kern="1200" spc="2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GB" b="0" i="0">
                <a:latin typeface="Hind Light" panose="02000000000000000000" pitchFamily="2" charset="77"/>
                <a:cs typeface="Hind Light" panose="02000000000000000000" pitchFamily="2" charset="77"/>
              </a:rPr>
              <a:t>Gracias.</a:t>
            </a:r>
          </a:p>
        </p:txBody>
      </p:sp>
    </p:spTree>
    <p:extLst>
      <p:ext uri="{BB962C8B-B14F-4D97-AF65-F5344CB8AC3E}">
        <p14:creationId xmlns:p14="http://schemas.microsoft.com/office/powerpoint/2010/main" val="786692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22-Merc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SOC Symbol">
            <a:extLst>
              <a:ext uri="{FF2B5EF4-FFF2-40B4-BE49-F238E27FC236}">
                <a16:creationId xmlns:a16="http://schemas.microsoft.com/office/drawing/2014/main" id="{761A59AB-8C9D-114E-951A-E8A15F4EA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145276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ISOC URL">
            <a:extLst>
              <a:ext uri="{FF2B5EF4-FFF2-40B4-BE49-F238E27FC236}">
                <a16:creationId xmlns:a16="http://schemas.microsoft.com/office/drawing/2014/main" id="{33F2D433-6C5F-7B41-9745-057DE976E2FC}"/>
              </a:ext>
            </a:extLst>
          </p:cNvPr>
          <p:cNvSpPr txBox="1">
            <a:spLocks/>
          </p:cNvSpPr>
          <p:nvPr userDrawn="1"/>
        </p:nvSpPr>
        <p:spPr>
          <a:xfrm>
            <a:off x="1055433" y="6205387"/>
            <a:ext cx="1812925" cy="490524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GB" b="0" i="0" err="1">
                <a:latin typeface="Hind Light" panose="02000000000000000000" pitchFamily="2" charset="77"/>
                <a:cs typeface="Hind Light" panose="02000000000000000000" pitchFamily="2" charset="77"/>
              </a:rPr>
              <a:t>internetsociety.org</a:t>
            </a:r>
            <a:endParaRPr lang="en-GB" b="0" i="0">
              <a:latin typeface="Hind Light" panose="02000000000000000000" pitchFamily="2" charset="77"/>
              <a:cs typeface="Hind Light" panose="02000000000000000000" pitchFamily="2" charset="77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GB" b="0" i="0">
                <a:latin typeface="Hind Light" panose="02000000000000000000" pitchFamily="2" charset="77"/>
                <a:cs typeface="Hind Light" panose="02000000000000000000" pitchFamily="2" charset="77"/>
              </a:rPr>
              <a:t>@internetsociety</a:t>
            </a:r>
          </a:p>
        </p:txBody>
      </p:sp>
      <p:sp>
        <p:nvSpPr>
          <p:cNvPr id="17" name="Singapore Address">
            <a:extLst>
              <a:ext uri="{FF2B5EF4-FFF2-40B4-BE49-F238E27FC236}">
                <a16:creationId xmlns:a16="http://schemas.microsoft.com/office/drawing/2014/main" id="{4501CE59-20AE-954C-B606-235AF1A8EA7E}"/>
              </a:ext>
            </a:extLst>
          </p:cNvPr>
          <p:cNvSpPr txBox="1">
            <a:spLocks/>
          </p:cNvSpPr>
          <p:nvPr userDrawn="1"/>
        </p:nvSpPr>
        <p:spPr>
          <a:xfrm>
            <a:off x="9888537" y="4432654"/>
            <a:ext cx="1575151" cy="63379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0" i="0" u="none" strike="noStrike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3 Temasek Avenue, Level 21</a:t>
            </a:r>
          </a:p>
          <a:p>
            <a:r>
              <a:rPr lang="en-US" sz="1000" b="0" i="0" u="none" strike="noStrike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Centennial Tower</a:t>
            </a:r>
          </a:p>
          <a:p>
            <a:r>
              <a:rPr lang="en-US" sz="1000" b="0" i="0" u="none" strike="noStrike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Singapore 039190</a:t>
            </a:r>
          </a:p>
        </p:txBody>
      </p:sp>
      <p:sp>
        <p:nvSpPr>
          <p:cNvPr id="18" name="Netherlands Address">
            <a:extLst>
              <a:ext uri="{FF2B5EF4-FFF2-40B4-BE49-F238E27FC236}">
                <a16:creationId xmlns:a16="http://schemas.microsoft.com/office/drawing/2014/main" id="{B741BCBA-A368-534D-A0BE-DCE2DC159809}"/>
              </a:ext>
            </a:extLst>
          </p:cNvPr>
          <p:cNvSpPr txBox="1">
            <a:spLocks/>
          </p:cNvSpPr>
          <p:nvPr userDrawn="1"/>
        </p:nvSpPr>
        <p:spPr>
          <a:xfrm>
            <a:off x="7759668" y="4432654"/>
            <a:ext cx="1575151" cy="63379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Science Park 400</a:t>
            </a:r>
            <a:br>
              <a:rPr lang="en-US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1098 XH Amsterdam</a:t>
            </a:r>
            <a:br>
              <a:rPr lang="en-US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Netherlands</a:t>
            </a:r>
            <a:br>
              <a:rPr lang="de-DE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endParaRPr lang="de-DE" b="0" i="0">
              <a:latin typeface="Hind Light" panose="02000000000000000000" pitchFamily="2" charset="77"/>
              <a:cs typeface="Hind Light" panose="02000000000000000000" pitchFamily="2" charset="77"/>
            </a:endParaRPr>
          </a:p>
          <a:p>
            <a:pPr fontAlgn="auto">
              <a:spcAft>
                <a:spcPts val="0"/>
              </a:spcAft>
              <a:defRPr/>
            </a:pPr>
            <a:endParaRPr lang="en-GB" b="0" i="0">
              <a:latin typeface="Hind Light" panose="02000000000000000000" pitchFamily="2" charset="77"/>
              <a:cs typeface="Hind Light" panose="02000000000000000000" pitchFamily="2" charset="77"/>
            </a:endParaRPr>
          </a:p>
        </p:txBody>
      </p:sp>
      <p:sp>
        <p:nvSpPr>
          <p:cNvPr id="19" name="Canada Address">
            <a:extLst>
              <a:ext uri="{FF2B5EF4-FFF2-40B4-BE49-F238E27FC236}">
                <a16:creationId xmlns:a16="http://schemas.microsoft.com/office/drawing/2014/main" id="{2C8582BB-E7A4-C847-B06F-7196F507671A}"/>
              </a:ext>
            </a:extLst>
          </p:cNvPr>
          <p:cNvSpPr txBox="1">
            <a:spLocks/>
          </p:cNvSpPr>
          <p:nvPr userDrawn="1"/>
        </p:nvSpPr>
        <p:spPr>
          <a:xfrm>
            <a:off x="9888537" y="3522746"/>
            <a:ext cx="1773238" cy="63379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66 Centrepoint Drive</a:t>
            </a:r>
            <a:br>
              <a:rPr lang="en-US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Nepean, Ontario, K2G 6J5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Canada</a:t>
            </a:r>
            <a:endParaRPr lang="en-GB" b="0" i="0">
              <a:latin typeface="Hind Light" panose="02000000000000000000" pitchFamily="2" charset="77"/>
              <a:cs typeface="Hind Light" panose="02000000000000000000" pitchFamily="2" charset="77"/>
            </a:endParaRPr>
          </a:p>
        </p:txBody>
      </p:sp>
      <p:sp>
        <p:nvSpPr>
          <p:cNvPr id="16" name="Uruguay Address">
            <a:extLst>
              <a:ext uri="{FF2B5EF4-FFF2-40B4-BE49-F238E27FC236}">
                <a16:creationId xmlns:a16="http://schemas.microsoft.com/office/drawing/2014/main" id="{780AA1EA-F647-6F4E-91B2-72811C77E304}"/>
              </a:ext>
            </a:extLst>
          </p:cNvPr>
          <p:cNvSpPr txBox="1">
            <a:spLocks/>
          </p:cNvSpPr>
          <p:nvPr userDrawn="1"/>
        </p:nvSpPr>
        <p:spPr>
          <a:xfrm>
            <a:off x="7759669" y="3522746"/>
            <a:ext cx="1939700" cy="571144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 err="1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Rambla</a:t>
            </a: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 </a:t>
            </a:r>
            <a:r>
              <a:rPr lang="en-US" sz="1000" b="0" i="0" kern="1200" spc="20" err="1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Republica</a:t>
            </a: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 de Mexico 6125</a:t>
            </a:r>
            <a:br>
              <a:rPr lang="en-US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11000 Montevideo,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Uruguay</a:t>
            </a:r>
            <a:endParaRPr lang="en-GB" b="0" i="0">
              <a:latin typeface="Hind Light" panose="02000000000000000000" pitchFamily="2" charset="77"/>
              <a:cs typeface="Hind Light" panose="02000000000000000000" pitchFamily="2" charset="77"/>
            </a:endParaRPr>
          </a:p>
        </p:txBody>
      </p:sp>
      <p:sp>
        <p:nvSpPr>
          <p:cNvPr id="15" name="U.S. Address">
            <a:extLst>
              <a:ext uri="{FF2B5EF4-FFF2-40B4-BE49-F238E27FC236}">
                <a16:creationId xmlns:a16="http://schemas.microsoft.com/office/drawing/2014/main" id="{BF0418D9-17C6-6C48-8223-5A517956EC44}"/>
              </a:ext>
            </a:extLst>
          </p:cNvPr>
          <p:cNvSpPr txBox="1">
            <a:spLocks/>
          </p:cNvSpPr>
          <p:nvPr userDrawn="1"/>
        </p:nvSpPr>
        <p:spPr>
          <a:xfrm>
            <a:off x="9888537" y="2653916"/>
            <a:ext cx="1575151" cy="63379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11710 Plaza America Drive Suite 400</a:t>
            </a:r>
            <a:br>
              <a:rPr lang="en-US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Reston, VA 20190</a:t>
            </a:r>
            <a:r>
              <a:rPr lang="de-DE" b="0" i="0">
                <a:latin typeface="Hind Light" panose="02000000000000000000" pitchFamily="2" charset="77"/>
                <a:cs typeface="Hind Light" panose="02000000000000000000" pitchFamily="2" charset="77"/>
              </a:rPr>
              <a:t>, USA</a:t>
            </a:r>
            <a:br>
              <a:rPr lang="de-DE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endParaRPr lang="de-DE" b="0" i="0">
              <a:latin typeface="Hind Light" panose="02000000000000000000" pitchFamily="2" charset="77"/>
              <a:cs typeface="Hind Light" panose="02000000000000000000" pitchFamily="2" charset="77"/>
            </a:endParaRPr>
          </a:p>
          <a:p>
            <a:pPr fontAlgn="auto">
              <a:spcAft>
                <a:spcPts val="0"/>
              </a:spcAft>
              <a:defRPr/>
            </a:pPr>
            <a:endParaRPr lang="en-GB" b="0" i="0">
              <a:latin typeface="Hind Light" panose="02000000000000000000" pitchFamily="2" charset="77"/>
              <a:cs typeface="Hind Light" panose="02000000000000000000" pitchFamily="2" charset="77"/>
            </a:endParaRPr>
          </a:p>
        </p:txBody>
      </p:sp>
      <p:sp>
        <p:nvSpPr>
          <p:cNvPr id="14" name="Geneva Address">
            <a:extLst>
              <a:ext uri="{FF2B5EF4-FFF2-40B4-BE49-F238E27FC236}">
                <a16:creationId xmlns:a16="http://schemas.microsoft.com/office/drawing/2014/main" id="{B295026F-36C3-E04B-83A3-DD56B346C631}"/>
              </a:ext>
            </a:extLst>
          </p:cNvPr>
          <p:cNvSpPr txBox="1">
            <a:spLocks/>
          </p:cNvSpPr>
          <p:nvPr userDrawn="1"/>
        </p:nvSpPr>
        <p:spPr>
          <a:xfrm>
            <a:off x="7759669" y="2653916"/>
            <a:ext cx="1575151" cy="571144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Rue Vallin 2</a:t>
            </a:r>
            <a:br>
              <a:rPr lang="en-US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CH-1201 Geneva</a:t>
            </a:r>
            <a:br>
              <a:rPr lang="en-US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Switzerland</a:t>
            </a:r>
            <a:endParaRPr lang="en-GB" b="0" i="0">
              <a:latin typeface="Hind Light" panose="02000000000000000000" pitchFamily="2" charset="77"/>
              <a:cs typeface="Hind Light" panose="02000000000000000000" pitchFamily="2" charset="77"/>
            </a:endParaRPr>
          </a:p>
        </p:txBody>
      </p:sp>
      <p:sp>
        <p:nvSpPr>
          <p:cNvPr id="8" name="Author">
            <a:extLst>
              <a:ext uri="{FF2B5EF4-FFF2-40B4-BE49-F238E27FC236}">
                <a16:creationId xmlns:a16="http://schemas.microsoft.com/office/drawing/2014/main" id="{9E8C90AF-93F0-074A-BD13-5E0F93028E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4351780"/>
            <a:ext cx="4097551" cy="9021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7000"/>
              </a:lnSpc>
              <a:buFont typeface="Arial" charset="0"/>
              <a:buNone/>
              <a:defRPr sz="1500" b="0" i="0">
                <a:solidFill>
                  <a:srgbClr val="EEF2EC"/>
                </a:solidFill>
                <a:latin typeface="Hind Light" panose="02000000000000000000" pitchFamily="2" charset="77"/>
                <a:cs typeface="Hind Light" panose="02000000000000000000" pitchFamily="2" charset="77"/>
              </a:defRPr>
            </a:lvl1pPr>
            <a:lvl2pPr marL="0" indent="0">
              <a:lnSpc>
                <a:spcPct val="117000"/>
              </a:lnSpc>
              <a:buFont typeface="Arial" charset="0"/>
              <a:buNone/>
              <a:defRPr sz="1500" b="0" i="0">
                <a:solidFill>
                  <a:schemeClr val="bg1"/>
                </a:solidFill>
                <a:latin typeface="Hind Light" panose="02000000000000000000" pitchFamily="2" charset="77"/>
                <a:cs typeface="Hind Light" panose="02000000000000000000" pitchFamily="2" charset="77"/>
              </a:defRPr>
            </a:lvl2pPr>
            <a:lvl3pPr marL="0" indent="0">
              <a:lnSpc>
                <a:spcPct val="117000"/>
              </a:lnSpc>
              <a:buNone/>
              <a:defRPr sz="1500" b="0" i="0">
                <a:solidFill>
                  <a:schemeClr val="tx2"/>
                </a:solidFill>
                <a:latin typeface="Hind Light" panose="02000000000000000000" pitchFamily="2" charset="77"/>
                <a:cs typeface="Hind Light" panose="02000000000000000000" pitchFamily="2" charset="77"/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Merci">
            <a:extLst>
              <a:ext uri="{FF2B5EF4-FFF2-40B4-BE49-F238E27FC236}">
                <a16:creationId xmlns:a16="http://schemas.microsoft.com/office/drawing/2014/main" id="{30019D4F-FAFF-2943-9C9D-1A5488E68FD3}"/>
              </a:ext>
            </a:extLst>
          </p:cNvPr>
          <p:cNvSpPr txBox="1">
            <a:spLocks/>
          </p:cNvSpPr>
          <p:nvPr userDrawn="1"/>
        </p:nvSpPr>
        <p:spPr>
          <a:xfrm>
            <a:off x="540000" y="2281238"/>
            <a:ext cx="9001125" cy="100647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l" defTabSz="914400" rtl="0" eaLnBrk="1" latinLnBrk="0" hangingPunct="1">
              <a:lnSpc>
                <a:spcPct val="109000"/>
              </a:lnSpc>
              <a:spcBef>
                <a:spcPct val="0"/>
              </a:spcBef>
              <a:buNone/>
              <a:defRPr sz="6000" kern="1200" spc="2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GB" b="0" i="0">
                <a:latin typeface="Hind Light" panose="02000000000000000000" pitchFamily="2" charset="77"/>
                <a:cs typeface="Hind Light" panose="02000000000000000000" pitchFamily="2" charset="77"/>
              </a:rPr>
              <a:t>Merci.</a:t>
            </a:r>
          </a:p>
        </p:txBody>
      </p:sp>
    </p:spTree>
    <p:extLst>
      <p:ext uri="{BB962C8B-B14F-4D97-AF65-F5344CB8AC3E}">
        <p14:creationId xmlns:p14="http://schemas.microsoft.com/office/powerpoint/2010/main" val="898872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"/>
          <p:cNvSpPr>
            <a:spLocks noGrp="1"/>
          </p:cNvSpPr>
          <p:nvPr>
            <p:ph type="sldNum" sz="quarter" idx="4"/>
          </p:nvPr>
        </p:nvSpPr>
        <p:spPr>
          <a:xfrm>
            <a:off x="8918575" y="6342063"/>
            <a:ext cx="2743200" cy="173037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F4C3A41F-A775-1140-95F7-087AA6C6EBC6}" type="slidenum">
              <a:rPr lang="en-GB" altLang="en-US" noProof="0" smtClean="0"/>
              <a:pPr/>
              <a:t>‹#›</a:t>
            </a:fld>
            <a:endParaRPr lang="en-GB" altLang="en-US" noProof="0"/>
          </a:p>
        </p:txBody>
      </p:sp>
      <p:sp>
        <p:nvSpPr>
          <p:cNvPr id="3" name="Main Text">
            <a:extLst>
              <a:ext uri="{FF2B5EF4-FFF2-40B4-BE49-F238E27FC236}">
                <a16:creationId xmlns:a16="http://schemas.microsoft.com/office/drawing/2014/main" id="{438CC12A-6611-6D4D-A5AD-D4A40ADCC6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2174" y="1388182"/>
            <a:ext cx="11639826" cy="46194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541337" y="566739"/>
            <a:ext cx="11628483" cy="60369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noProof="0"/>
              <a:t>Click to add a Master title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82818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78" r:id="rId7"/>
    <p:sldLayoutId id="2147483795" r:id="rId8"/>
    <p:sldLayoutId id="2147483786" r:id="rId9"/>
    <p:sldLayoutId id="2147483787" r:id="rId10"/>
    <p:sldLayoutId id="2147483788" r:id="rId11"/>
    <p:sldLayoutId id="2147483789" r:id="rId12"/>
    <p:sldLayoutId id="2147483793" r:id="rId13"/>
    <p:sldLayoutId id="2147483794" r:id="rId14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dt="0"/>
  <p:txStyles>
    <p:titleStyle>
      <a:lvl1pPr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3000" kern="1200" spc="20">
          <a:solidFill>
            <a:schemeClr val="tx2"/>
          </a:solidFill>
          <a:latin typeface="+mj-lt"/>
          <a:ea typeface="ＭＳ Ｐゴシック" charset="-128"/>
          <a:cs typeface="+mj-cs"/>
        </a:defRPr>
      </a:lvl1pPr>
      <a:lvl2pPr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2pPr>
      <a:lvl3pPr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3pPr>
      <a:lvl4pPr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4pPr>
      <a:lvl5pPr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5pPr>
      <a:lvl6pPr marL="457200"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6pPr>
      <a:lvl7pPr marL="914400"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7pPr>
      <a:lvl8pPr marL="1371600"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8pPr>
      <a:lvl9pPr marL="1828800"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9pPr>
    </p:titleStyle>
    <p:bodyStyle>
      <a:lvl1pPr algn="l" rtl="0" eaLnBrk="1" fontAlgn="base" hangingPunct="1">
        <a:lnSpc>
          <a:spcPct val="106000"/>
        </a:lnSpc>
        <a:spcBef>
          <a:spcPct val="0"/>
        </a:spcBef>
        <a:spcAft>
          <a:spcPts val="0"/>
        </a:spcAft>
        <a:buFont typeface="Arial" charset="0"/>
        <a:defRPr sz="2400" kern="1200" spc="20">
          <a:solidFill>
            <a:schemeClr val="tx1"/>
          </a:solidFill>
          <a:latin typeface="+mn-lt"/>
          <a:ea typeface="Hind Medium" charset="0"/>
          <a:cs typeface="Hind Medium" charset="0"/>
        </a:defRPr>
      </a:lvl1pPr>
      <a:lvl2pPr marL="690563" indent="-227013" algn="l" rtl="0" eaLnBrk="1" fontAlgn="base" hangingPunct="1">
        <a:lnSpc>
          <a:spcPct val="113000"/>
        </a:lnSpc>
        <a:spcBef>
          <a:spcPct val="0"/>
        </a:spcBef>
        <a:spcAft>
          <a:spcPct val="0"/>
        </a:spcAft>
        <a:buFont typeface="Arial" panose="020B0604020202020204" pitchFamily="34" charset="0"/>
        <a:buChar char="•"/>
        <a:tabLst/>
        <a:defRPr sz="2000" kern="1200" spc="2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7763" indent="-228600" algn="l" rtl="0" eaLnBrk="1" fontAlgn="base" hangingPunct="1">
        <a:lnSpc>
          <a:spcPct val="113000"/>
        </a:lnSpc>
        <a:spcBef>
          <a:spcPct val="0"/>
        </a:spcBef>
        <a:spcAft>
          <a:spcPts val="0"/>
        </a:spcAft>
        <a:buSzPct val="100000"/>
        <a:buFont typeface="Arial" panose="020B0604020202020204" pitchFamily="34" charset="0"/>
        <a:buChar char="•"/>
        <a:tabLst/>
        <a:defRPr sz="1800" kern="1200" spc="2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3375" indent="-227013" algn="l" rtl="0" eaLnBrk="1" fontAlgn="base" hangingPunct="1">
        <a:lnSpc>
          <a:spcPct val="113000"/>
        </a:lnSpc>
        <a:spcBef>
          <a:spcPct val="0"/>
        </a:spcBef>
        <a:spcAft>
          <a:spcPct val="0"/>
        </a:spcAft>
        <a:buSzPct val="100000"/>
        <a:buFont typeface="Arial" panose="020B0604020202020204" pitchFamily="34" charset="0"/>
        <a:buChar char="•"/>
        <a:tabLst/>
        <a:defRPr sz="1600" kern="1200" spc="2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60575" indent="-228600" algn="l" rtl="0" eaLnBrk="1" fontAlgn="base" hangingPunct="1">
        <a:lnSpc>
          <a:spcPct val="112000"/>
        </a:lnSpc>
        <a:spcBef>
          <a:spcPct val="0"/>
        </a:spcBef>
        <a:spcAft>
          <a:spcPts val="0"/>
        </a:spcAft>
        <a:buSzPct val="100000"/>
        <a:buFont typeface="Arial" panose="020B0604020202020204" pitchFamily="34" charset="0"/>
        <a:buChar char="•"/>
        <a:tabLst/>
        <a:defRPr sz="1400" kern="1200" spc="2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685800" indent="-228600" algn="l" defTabSz="914400" rtl="0" eaLnBrk="1" latinLnBrk="0" hangingPunct="1">
        <a:lnSpc>
          <a:spcPct val="112000"/>
        </a:lnSpc>
        <a:spcBef>
          <a:spcPts val="0"/>
        </a:spcBef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914400" indent="-228600" algn="l" defTabSz="914400" rtl="0" eaLnBrk="1" latinLnBrk="0" hangingPunct="1">
        <a:lnSpc>
          <a:spcPct val="112000"/>
        </a:lnSpc>
        <a:spcBef>
          <a:spcPts val="0"/>
        </a:spcBef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pulse.internetsociety.org/wp-content/uploads/2021/11/Internet-Society-Pulse-IRI-Methodology-October-2021-v1.0-Final-EN.pdf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rex.apnic.net/as-interconnections?allocationType=ipv4,ipv6&amp;economy=SA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13" Type="http://schemas.openxmlformats.org/officeDocument/2006/relationships/customXml" Target="../ink/ink10.xml"/><Relationship Id="rId3" Type="http://schemas.openxmlformats.org/officeDocument/2006/relationships/customXml" Target="../ink/ink1.xml"/><Relationship Id="rId7" Type="http://schemas.openxmlformats.org/officeDocument/2006/relationships/customXml" Target="../ink/ink4.xml"/><Relationship Id="rId12" Type="http://schemas.openxmlformats.org/officeDocument/2006/relationships/customXml" Target="../ink/ink9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11" Type="http://schemas.openxmlformats.org/officeDocument/2006/relationships/customXml" Target="../ink/ink8.xml"/><Relationship Id="rId5" Type="http://schemas.openxmlformats.org/officeDocument/2006/relationships/customXml" Target="../ink/ink2.xml"/><Relationship Id="rId15" Type="http://schemas.openxmlformats.org/officeDocument/2006/relationships/customXml" Target="../ink/ink12.xml"/><Relationship Id="rId10" Type="http://schemas.openxmlformats.org/officeDocument/2006/relationships/customXml" Target="../ink/ink7.xml"/><Relationship Id="rId4" Type="http://schemas.openxmlformats.org/officeDocument/2006/relationships/image" Target="../media/image25.png"/><Relationship Id="rId9" Type="http://schemas.openxmlformats.org/officeDocument/2006/relationships/customXml" Target="../ink/ink6.xml"/><Relationship Id="rId14" Type="http://schemas.openxmlformats.org/officeDocument/2006/relationships/customXml" Target="../ink/ink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6FA09DE-F739-C741-9EBF-02D46588FE9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>
                <a:cs typeface="Hind Medium"/>
              </a:rPr>
              <a:t>Aftab Siddiqui</a:t>
            </a:r>
            <a:endParaRPr lang="en-US" dirty="0"/>
          </a:p>
          <a:p>
            <a:r>
              <a:rPr lang="en-US" dirty="0" err="1">
                <a:cs typeface="Hind Medium"/>
              </a:rPr>
              <a:t>siddiqui@isoc.org</a:t>
            </a:r>
            <a:endParaRPr lang="en-US" dirty="0">
              <a:cs typeface="Hind Medium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78A0BD-ECE4-1245-8F57-85F2A97729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000" y="2970756"/>
            <a:ext cx="8604000" cy="91648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ea typeface="+mj-lt"/>
                <a:cs typeface="+mj-lt"/>
              </a:rPr>
              <a:t>Internet Resilience in the MENA region</a:t>
            </a:r>
            <a:br>
              <a:rPr lang="en-US" b="1" dirty="0">
                <a:ea typeface="+mj-lt"/>
                <a:cs typeface="+mj-lt"/>
              </a:rPr>
            </a:br>
            <a:r>
              <a:rPr lang="en-US" sz="2700" b="1" dirty="0">
                <a:solidFill>
                  <a:schemeClr val="tx2">
                    <a:lumMod val="20000"/>
                    <a:lumOff val="80000"/>
                  </a:schemeClr>
                </a:solidFill>
                <a:ea typeface="+mj-lt"/>
                <a:cs typeface="+mj-lt"/>
              </a:rPr>
              <a:t>An overview</a:t>
            </a:r>
            <a:endParaRPr lang="en-US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689102-6807-E6CE-83DE-462B68BEA877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892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2565600-C1A4-8F4A-B6F9-084B7246D1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404" y="2484023"/>
            <a:ext cx="3920638" cy="1315809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r>
              <a:rPr lang="en-US" sz="2600" b="1">
                <a:latin typeface="Hind Light"/>
                <a:cs typeface="Hind Light"/>
              </a:rPr>
              <a:t>pulse.internetsociety.org</a:t>
            </a:r>
            <a:endParaRPr lang="en-US" sz="2600"/>
          </a:p>
          <a:p>
            <a:br>
              <a:rPr lang="en-US"/>
            </a:br>
            <a:r>
              <a:rPr lang="en-US">
                <a:latin typeface="Hind Light"/>
                <a:cs typeface="Hind Light"/>
              </a:rPr>
              <a:t>Your Data Dashboard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EE4582-1AD2-0122-94E2-429AE75B0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72436">
            <a:off x="4465983" y="409953"/>
            <a:ext cx="7772400" cy="5857721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90510" dist="723452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5177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48E6D1-DA2E-6EDF-805F-D57076F4EC4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E5F007-28FD-B845-A833-24BC97E499D9}" type="slidenum">
              <a:rPr lang="uk-UA" altLang="en-US" smtClean="0"/>
              <a:pPr/>
              <a:t>3</a:t>
            </a:fld>
            <a:endParaRPr lang="uk-UA" altLang="en-US">
              <a:solidFill>
                <a:schemeClr val="tx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EB020-D8E4-8ABF-BCBE-C20F9AEBBD19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>
                <a:cs typeface="Hind Medium"/>
              </a:rPr>
              <a:t>Internet Resilience Index (IRI)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225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7C38ED6-9846-0C3E-8230-17DC89B308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E5F007-28FD-B845-A833-24BC97E499D9}" type="slidenum">
              <a:rPr lang="uk-UA" altLang="en-US" smtClean="0"/>
              <a:pPr/>
              <a:t>4</a:t>
            </a:fld>
            <a:endParaRPr lang="uk-UA" altLang="en-US">
              <a:solidFill>
                <a:schemeClr val="tx1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0B95D55-2DB6-A151-3E4D-66FBCBD62B2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4132" y="1250168"/>
            <a:ext cx="11108349" cy="67798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000">
                <a:latin typeface="Arial"/>
                <a:cs typeface="Arial"/>
              </a:rPr>
              <a:t>The framework collates around 30 sets of public metric data that relate to </a:t>
            </a:r>
            <a:r>
              <a:rPr lang="en-US" sz="2000" b="1">
                <a:latin typeface="Arial"/>
                <a:cs typeface="Arial"/>
              </a:rPr>
              <a:t>four pillars</a:t>
            </a:r>
            <a:r>
              <a:rPr lang="en-US" sz="2000">
                <a:latin typeface="Arial"/>
                <a:cs typeface="Arial"/>
              </a:rPr>
              <a:t> of a resilient Internet:</a:t>
            </a:r>
            <a:br>
              <a:rPr lang="en-US" sz="2000">
                <a:latin typeface="Arial"/>
                <a:cs typeface="Arial"/>
              </a:rPr>
            </a:br>
            <a:br>
              <a:rPr lang="en-US" sz="2000">
                <a:latin typeface="Arial"/>
                <a:cs typeface="Arial"/>
              </a:rPr>
            </a:br>
            <a:br>
              <a:rPr lang="en-US" sz="2000">
                <a:latin typeface="Arial"/>
                <a:cs typeface="Arial"/>
              </a:rPr>
            </a:br>
            <a:br>
              <a:rPr lang="en-US" sz="2000">
                <a:latin typeface="Arial"/>
                <a:cs typeface="Arial"/>
              </a:rPr>
            </a:br>
            <a:endParaRPr lang="en-US" sz="2000">
              <a:latin typeface="Arial"/>
              <a:cs typeface="Arial"/>
            </a:endParaRPr>
          </a:p>
          <a:p>
            <a:endParaRPr lang="en-US" sz="2000" b="1"/>
          </a:p>
          <a:p>
            <a:endParaRPr lang="en-US" sz="2000" b="1"/>
          </a:p>
          <a:p>
            <a:r>
              <a:rPr lang="en-US" sz="2000">
                <a:cs typeface="Hind Medium"/>
              </a:rPr>
              <a:t>. </a:t>
            </a:r>
            <a:endParaRPr lang="en-US" sz="200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68B1DE5-C71E-78D3-C63B-49F4ACF15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Internet Resiliency Index (IRI)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58A97C-0179-0937-FB2A-C2A783EB67F6}"/>
              </a:ext>
            </a:extLst>
          </p:cNvPr>
          <p:cNvSpPr txBox="1"/>
          <p:nvPr/>
        </p:nvSpPr>
        <p:spPr>
          <a:xfrm>
            <a:off x="1267327" y="5956730"/>
            <a:ext cx="8412231" cy="80021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400" b="1" u="sng">
                <a:latin typeface="Hind Light"/>
                <a:ea typeface="ＭＳ Ｐゴシック"/>
                <a:cs typeface="Hind Light"/>
                <a:hlinkClick r:id="rId2"/>
              </a:rPr>
              <a:t>Methodology:</a:t>
            </a:r>
            <a:r>
              <a:rPr lang="en-US" sz="1400">
                <a:latin typeface="Hind Light"/>
                <a:ea typeface="ＭＳ Ｐゴシック"/>
                <a:cs typeface="Hind Light"/>
                <a:hlinkClick r:id="rId2"/>
              </a:rPr>
              <a:t> </a:t>
            </a:r>
            <a:r>
              <a:rPr lang="en-US" sz="1400">
                <a:latin typeface="Hind Light"/>
                <a:ea typeface="ＭＳ Ｐゴシック"/>
                <a:cs typeface="Hind Light"/>
              </a:rPr>
              <a:t>https://pulse.internetsociety.org/wp-content/uploads/2023/07/Internet-Society-Pulse-IRI-Methodology-July-2023-v2.0-Final-EN.pdf</a:t>
            </a:r>
          </a:p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407720-6747-F8F5-F3A1-0EA519BE8184}"/>
              </a:ext>
            </a:extLst>
          </p:cNvPr>
          <p:cNvSpPr/>
          <p:nvPr/>
        </p:nvSpPr>
        <p:spPr>
          <a:xfrm>
            <a:off x="1096108" y="2063262"/>
            <a:ext cx="2028091" cy="3654667"/>
          </a:xfrm>
          <a:prstGeom prst="rect">
            <a:avLst/>
          </a:prstGeom>
          <a:solidFill>
            <a:srgbClr val="3A82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cs typeface="Hind Light"/>
            </a:endParaRPr>
          </a:p>
          <a:p>
            <a:pPr algn="ctr"/>
            <a:r>
              <a:rPr lang="en-US" b="1">
                <a:cs typeface="Hind Light"/>
              </a:rPr>
              <a:t>Infrastructure</a:t>
            </a:r>
            <a:endParaRPr lang="en-US"/>
          </a:p>
          <a:p>
            <a:pPr algn="ctr"/>
            <a:endParaRPr lang="en-US" b="1">
              <a:cs typeface="Hind Light"/>
            </a:endParaRPr>
          </a:p>
          <a:p>
            <a:pPr algn="ctr"/>
            <a:endParaRPr lang="en-US" b="1">
              <a:latin typeface="Hind Light"/>
              <a:cs typeface="Hind Light"/>
            </a:endParaRPr>
          </a:p>
          <a:p>
            <a:pPr algn="ctr"/>
            <a:endParaRPr lang="en-US" b="1">
              <a:latin typeface="Hind Light"/>
              <a:cs typeface="Hind Light"/>
            </a:endParaRPr>
          </a:p>
          <a:p>
            <a:pPr algn="ctr"/>
            <a:endParaRPr lang="en-US">
              <a:latin typeface="Hind Light"/>
              <a:cs typeface="Hind Light"/>
            </a:endParaRPr>
          </a:p>
          <a:p>
            <a:pPr algn="ctr"/>
            <a:r>
              <a:rPr lang="en-US" sz="1600">
                <a:latin typeface="Arial"/>
                <a:cs typeface="Arial"/>
              </a:rPr>
              <a:t>The existence and availability of physical infrastructure that provides Internet</a:t>
            </a:r>
            <a:br>
              <a:rPr lang="en-US" sz="1600">
                <a:latin typeface="Arial"/>
                <a:cs typeface="Arial"/>
              </a:rPr>
            </a:br>
            <a:r>
              <a:rPr lang="en-US" sz="1600">
                <a:latin typeface="Arial"/>
                <a:cs typeface="Arial"/>
              </a:rPr>
              <a:t>connectivity.</a:t>
            </a:r>
            <a:endParaRPr lang="en-US" sz="1600">
              <a:cs typeface="Hind Light"/>
            </a:endParaRPr>
          </a:p>
          <a:p>
            <a:pPr algn="ctr"/>
            <a:endParaRPr lang="en-US">
              <a:cs typeface="Hind Ligh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F1F5487-8E75-6F36-16D9-8B74C977C077}"/>
              </a:ext>
            </a:extLst>
          </p:cNvPr>
          <p:cNvSpPr/>
          <p:nvPr/>
        </p:nvSpPr>
        <p:spPr>
          <a:xfrm>
            <a:off x="3719146" y="2063262"/>
            <a:ext cx="2028091" cy="3654667"/>
          </a:xfrm>
          <a:prstGeom prst="rect">
            <a:avLst/>
          </a:prstGeom>
          <a:solidFill>
            <a:srgbClr val="3EB3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b="1">
              <a:cs typeface="Hind Light"/>
            </a:endParaRPr>
          </a:p>
          <a:p>
            <a:pPr algn="ctr"/>
            <a:r>
              <a:rPr lang="en-US" b="1">
                <a:cs typeface="Hind Light"/>
              </a:rPr>
              <a:t>Performance</a:t>
            </a:r>
            <a:endParaRPr lang="en-US"/>
          </a:p>
          <a:p>
            <a:pPr algn="ctr"/>
            <a:endParaRPr lang="en-US" b="1">
              <a:cs typeface="Hind Light"/>
            </a:endParaRPr>
          </a:p>
          <a:p>
            <a:pPr algn="ctr"/>
            <a:endParaRPr lang="en-US" b="1">
              <a:latin typeface="Hind Light"/>
              <a:cs typeface="Hind Light"/>
            </a:endParaRPr>
          </a:p>
          <a:p>
            <a:pPr algn="ctr"/>
            <a:endParaRPr lang="en-US" b="1">
              <a:latin typeface="Hind Light"/>
              <a:cs typeface="Hind Light"/>
            </a:endParaRPr>
          </a:p>
          <a:p>
            <a:pPr algn="ctr"/>
            <a:endParaRPr lang="en-US">
              <a:latin typeface="Hind Light"/>
              <a:cs typeface="Hind Light"/>
            </a:endParaRPr>
          </a:p>
          <a:p>
            <a:pPr algn="ctr"/>
            <a:r>
              <a:rPr lang="en-US" sz="1600">
                <a:latin typeface="Arial"/>
                <a:cs typeface="Arial"/>
              </a:rPr>
              <a:t>The ability of the network to provide end-users with seamless and reliable access to Internet services.</a:t>
            </a:r>
            <a:endParaRPr lang="en-US" sz="1600">
              <a:cs typeface="Hind Light"/>
            </a:endParaRPr>
          </a:p>
          <a:p>
            <a:pPr algn="ctr"/>
            <a:endParaRPr lang="en-US">
              <a:cs typeface="Hind Ligh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B77F800-DD15-22A9-DA2B-A5C3546FF019}"/>
              </a:ext>
            </a:extLst>
          </p:cNvPr>
          <p:cNvSpPr/>
          <p:nvPr/>
        </p:nvSpPr>
        <p:spPr>
          <a:xfrm>
            <a:off x="6408127" y="2063262"/>
            <a:ext cx="2028091" cy="3654667"/>
          </a:xfrm>
          <a:prstGeom prst="rect">
            <a:avLst/>
          </a:prstGeom>
          <a:solidFill>
            <a:srgbClr val="EECA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b="1">
              <a:cs typeface="Hind Light"/>
            </a:endParaRPr>
          </a:p>
          <a:p>
            <a:pPr algn="ctr"/>
            <a:r>
              <a:rPr lang="en-US" b="1">
                <a:solidFill>
                  <a:schemeClr val="tx1"/>
                </a:solidFill>
                <a:cs typeface="Hind Light"/>
              </a:rPr>
              <a:t>Security</a:t>
            </a:r>
            <a:endParaRPr lang="en-US">
              <a:solidFill>
                <a:schemeClr val="tx1"/>
              </a:solidFill>
              <a:cs typeface="Hind Light"/>
            </a:endParaRPr>
          </a:p>
          <a:p>
            <a:pPr algn="ctr"/>
            <a:endParaRPr lang="en-US">
              <a:solidFill>
                <a:schemeClr val="tx1"/>
              </a:solidFill>
              <a:cs typeface="Hind Light"/>
            </a:endParaRPr>
          </a:p>
          <a:p>
            <a:pPr algn="ctr"/>
            <a:r>
              <a:rPr lang="en-US" sz="1600">
                <a:solidFill>
                  <a:schemeClr val="tx1"/>
                </a:solidFill>
                <a:latin typeface="Arial"/>
                <a:cs typeface="Arial"/>
              </a:rPr>
              <a:t>The ability of the network to resist intentional or unintentional disruptions through the adoption of security technologies and best practices.</a:t>
            </a:r>
            <a:endParaRPr lang="en-US" sz="1600">
              <a:solidFill>
                <a:schemeClr val="tx1"/>
              </a:solidFill>
              <a:cs typeface="Hind Light"/>
            </a:endParaRPr>
          </a:p>
          <a:p>
            <a:pPr algn="ctr"/>
            <a:endParaRPr lang="en-US">
              <a:solidFill>
                <a:schemeClr val="tx1"/>
              </a:solidFill>
              <a:cs typeface="Hind Ligh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FD0459-85CB-F13F-CF60-CEEE03358510}"/>
              </a:ext>
            </a:extLst>
          </p:cNvPr>
          <p:cNvSpPr/>
          <p:nvPr/>
        </p:nvSpPr>
        <p:spPr>
          <a:xfrm>
            <a:off x="9104434" y="2048608"/>
            <a:ext cx="2028091" cy="3654667"/>
          </a:xfrm>
          <a:prstGeom prst="rect">
            <a:avLst/>
          </a:prstGeom>
          <a:solidFill>
            <a:srgbClr val="7E24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b="1">
              <a:cs typeface="Hind Light"/>
            </a:endParaRPr>
          </a:p>
          <a:p>
            <a:pPr algn="ctr"/>
            <a:r>
              <a:rPr lang="en-US" b="1">
                <a:cs typeface="Hind Light"/>
              </a:rPr>
              <a:t>Market Readiness</a:t>
            </a:r>
            <a:endParaRPr lang="en-US"/>
          </a:p>
          <a:p>
            <a:pPr algn="ctr"/>
            <a:endParaRPr lang="en-US">
              <a:cs typeface="Hind Light"/>
            </a:endParaRPr>
          </a:p>
          <a:p>
            <a:pPr algn="ctr"/>
            <a:r>
              <a:rPr lang="en-US" sz="1600">
                <a:latin typeface="Arial"/>
                <a:cs typeface="Arial"/>
              </a:rPr>
              <a:t>The ability of the market to self-regulate and provide affordable prices to</a:t>
            </a:r>
            <a:br>
              <a:rPr lang="en-US" sz="1600">
                <a:latin typeface="Arial"/>
                <a:cs typeface="Arial"/>
              </a:rPr>
            </a:br>
            <a:r>
              <a:rPr lang="en-US" sz="1600">
                <a:latin typeface="Arial"/>
                <a:cs typeface="Arial"/>
              </a:rPr>
              <a:t>end-users by maintaining a diverse and competitive market.</a:t>
            </a:r>
            <a:endParaRPr lang="en-US" sz="1600">
              <a:cs typeface="Hind Light"/>
            </a:endParaRPr>
          </a:p>
          <a:p>
            <a:pPr algn="ctr"/>
            <a:endParaRPr lang="en-US">
              <a:cs typeface="Hind Light"/>
            </a:endParaRPr>
          </a:p>
        </p:txBody>
      </p:sp>
    </p:spTree>
    <p:extLst>
      <p:ext uri="{BB962C8B-B14F-4D97-AF65-F5344CB8AC3E}">
        <p14:creationId xmlns:p14="http://schemas.microsoft.com/office/powerpoint/2010/main" val="2997664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E074B1-ADE5-3895-0A1F-B4B511681F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E5F007-28FD-B845-A833-24BC97E499D9}" type="slidenum">
              <a:rPr lang="uk-UA" altLang="en-US" smtClean="0"/>
              <a:pPr/>
              <a:t>5</a:t>
            </a:fld>
            <a:endParaRPr lang="uk-UA" altLang="en-US">
              <a:solidFill>
                <a:schemeClr val="tx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3BE9333-092D-3924-6DA7-E345EC548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/>
                <a:cs typeface="Hind Light"/>
              </a:rPr>
              <a:t>Global outlook</a:t>
            </a:r>
          </a:p>
          <a:p>
            <a:endParaRPr lang="en-US" dirty="0">
              <a:cs typeface="Hind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40F8E6-97D7-4616-AE14-4333ED6D71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561" y="1042696"/>
            <a:ext cx="10370878" cy="5427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166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F5414E5-F34D-C785-7111-AFA6FE462C3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E5F007-28FD-B845-A833-24BC97E499D9}" type="slidenum">
              <a:rPr lang="uk-UA" altLang="en-US" smtClean="0"/>
              <a:pPr/>
              <a:t>6</a:t>
            </a:fld>
            <a:endParaRPr lang="uk-UA" altLang="en-US">
              <a:solidFill>
                <a:schemeClr val="tx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68C6F49-3D47-4692-3792-1DFB6995F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Internet </a:t>
            </a:r>
            <a:r>
              <a:rPr lang="en-US" dirty="0"/>
              <a:t>Resilience</a:t>
            </a:r>
            <a:r>
              <a:rPr lang="fr-FR" dirty="0"/>
              <a:t> in MENA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D2303A-2C56-71BD-98FF-927636465B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338" y="1189841"/>
            <a:ext cx="10656099" cy="5367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785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27ED323-082F-76A8-C364-59589678E26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E5F007-28FD-B845-A833-24BC97E499D9}" type="slidenum">
              <a:rPr lang="uk-UA" altLang="en-US" smtClean="0"/>
              <a:pPr/>
              <a:t>7</a:t>
            </a:fld>
            <a:endParaRPr lang="uk-UA" altLang="en-US">
              <a:solidFill>
                <a:schemeClr val="tx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A34DDCF-8A57-96E8-18ED-9E9B314AE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Top 10 countries in MENA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91ACBC-441C-9A70-3812-0ED61F9308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571" y="1398539"/>
            <a:ext cx="10937000" cy="396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300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27ED323-082F-76A8-C364-59589678E26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E5F007-28FD-B845-A833-24BC97E499D9}" type="slidenum">
              <a:rPr lang="uk-UA" altLang="en-US" smtClean="0"/>
              <a:pPr/>
              <a:t>8</a:t>
            </a:fld>
            <a:endParaRPr lang="uk-UA" altLang="en-US">
              <a:solidFill>
                <a:schemeClr val="tx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A34DDCF-8A57-96E8-18ED-9E9B314AE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Top 5 countries by </a:t>
            </a:r>
            <a:r>
              <a:rPr lang="fr-FR" dirty="0" err="1"/>
              <a:t>pillar</a:t>
            </a:r>
            <a:endParaRPr lang="fr-FR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152532-66A3-9A4D-6DFE-DF910BFE8C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033" y="1245656"/>
            <a:ext cx="10377309" cy="23953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DEFC59-9DF8-F4ED-F4F8-7C50D701E9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032" y="3814685"/>
            <a:ext cx="10377309" cy="2400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99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27ED323-082F-76A8-C364-59589678E26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E5F007-28FD-B845-A833-24BC97E499D9}" type="slidenum">
              <a:rPr lang="uk-UA" altLang="en-US" smtClean="0"/>
              <a:pPr/>
              <a:t>9</a:t>
            </a:fld>
            <a:endParaRPr lang="uk-UA" altLang="en-US">
              <a:solidFill>
                <a:schemeClr val="tx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A34DDCF-8A57-96E8-18ED-9E9B314AE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Top 5 countries by </a:t>
            </a:r>
            <a:r>
              <a:rPr lang="fr-FR" dirty="0" err="1"/>
              <a:t>pillar</a:t>
            </a:r>
            <a:endParaRPr lang="fr-F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DB6538-E26D-1B54-296C-89A4568DE3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031" y="1129781"/>
            <a:ext cx="10377309" cy="23816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E98652D-AB52-BD87-683E-E3C5C3131E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030" y="3738720"/>
            <a:ext cx="10377309" cy="2399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4856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34E65CB-FE50-9833-4FF8-15CE83C2351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E5F007-28FD-B845-A833-24BC97E499D9}" type="slidenum">
              <a:rPr lang="uk-UA" altLang="en-US" smtClean="0"/>
              <a:pPr/>
              <a:t>10</a:t>
            </a:fld>
            <a:endParaRPr lang="uk-UA" altLang="en-US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F686A9-132A-EC85-6FEE-E1EA2C5644E2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r>
              <a:rPr lang="en-US" dirty="0">
                <a:cs typeface="Hind Medium"/>
              </a:rPr>
              <a:t>KSA: A Role Model for Internet Resilience in the MENA region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624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E074B1-ADE5-3895-0A1F-B4B511681F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E5F007-28FD-B845-A833-24BC97E499D9}" type="slidenum">
              <a:rPr lang="uk-UA" altLang="en-US" smtClean="0"/>
              <a:pPr/>
              <a:t>11</a:t>
            </a:fld>
            <a:endParaRPr lang="uk-UA" altLang="en-US">
              <a:solidFill>
                <a:schemeClr val="tx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3BE9333-092D-3924-6DA7-E345EC548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/>
                <a:cs typeface="Hind Light"/>
              </a:rPr>
              <a:t>KSA– Internet Resilience Index</a:t>
            </a:r>
          </a:p>
          <a:p>
            <a:endParaRPr lang="en-US" dirty="0">
              <a:cs typeface="Hind Light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A274AAA-A179-1487-2509-768F9DD7632F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/>
          <a:stretch>
            <a:fillRect/>
          </a:stretch>
        </p:blipFill>
        <p:spPr>
          <a:xfrm>
            <a:off x="6177791" y="1429702"/>
            <a:ext cx="5736771" cy="41823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71D15D-E4AA-C1CC-AE82-F34FA874DB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021" y="1429702"/>
            <a:ext cx="5999770" cy="418236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6A8E5AC-3752-0CCF-76D9-F2618A54E654}"/>
              </a:ext>
            </a:extLst>
          </p:cNvPr>
          <p:cNvSpPr/>
          <p:nvPr/>
        </p:nvSpPr>
        <p:spPr>
          <a:xfrm>
            <a:off x="9137944" y="1786410"/>
            <a:ext cx="2776618" cy="92045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CD411D-1D94-C410-3C2A-A3D742041448}"/>
              </a:ext>
            </a:extLst>
          </p:cNvPr>
          <p:cNvSpPr/>
          <p:nvPr/>
        </p:nvSpPr>
        <p:spPr>
          <a:xfrm>
            <a:off x="9137944" y="3213522"/>
            <a:ext cx="2776618" cy="41985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E1563F6-8227-782D-CDEF-0C833221B5C5}"/>
              </a:ext>
            </a:extLst>
          </p:cNvPr>
          <p:cNvSpPr/>
          <p:nvPr/>
        </p:nvSpPr>
        <p:spPr>
          <a:xfrm>
            <a:off x="9137944" y="4263164"/>
            <a:ext cx="2776618" cy="254336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9679ED-DEA3-3DC7-D66D-50714B48FF07}"/>
              </a:ext>
            </a:extLst>
          </p:cNvPr>
          <p:cNvSpPr/>
          <p:nvPr/>
        </p:nvSpPr>
        <p:spPr>
          <a:xfrm>
            <a:off x="9162168" y="5097204"/>
            <a:ext cx="2776618" cy="254336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5362FB9-A323-9E25-910F-56340CE5F3EF}"/>
              </a:ext>
            </a:extLst>
          </p:cNvPr>
          <p:cNvSpPr/>
          <p:nvPr/>
        </p:nvSpPr>
        <p:spPr>
          <a:xfrm>
            <a:off x="3309406" y="2452529"/>
            <a:ext cx="2776618" cy="472340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07464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E074B1-ADE5-3895-0A1F-B4B511681F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E5F007-28FD-B845-A833-24BC97E499D9}" type="slidenum">
              <a:rPr lang="uk-UA" altLang="en-US" smtClean="0"/>
              <a:pPr/>
              <a:t>12</a:t>
            </a:fld>
            <a:endParaRPr lang="uk-UA" altLang="en-US">
              <a:solidFill>
                <a:schemeClr val="tx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3BE9333-092D-3924-6DA7-E345EC548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/>
                <a:cs typeface="Hind Light"/>
              </a:rPr>
              <a:t>KSA– Internet Resilience Index</a:t>
            </a:r>
          </a:p>
          <a:p>
            <a:endParaRPr lang="en-US" dirty="0">
              <a:cs typeface="Hind Light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A274AAA-A179-1487-2509-768F9DD7632F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/>
          <a:stretch>
            <a:fillRect/>
          </a:stretch>
        </p:blipFill>
        <p:spPr>
          <a:xfrm>
            <a:off x="6177791" y="1429702"/>
            <a:ext cx="5736771" cy="41823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71D15D-E4AA-C1CC-AE82-F34FA874DB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021" y="1429702"/>
            <a:ext cx="5999770" cy="418236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5362FB9-A323-9E25-910F-56340CE5F3EF}"/>
              </a:ext>
            </a:extLst>
          </p:cNvPr>
          <p:cNvSpPr/>
          <p:nvPr/>
        </p:nvSpPr>
        <p:spPr>
          <a:xfrm>
            <a:off x="3319382" y="2950604"/>
            <a:ext cx="2776618" cy="47234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2C6F14-7A8C-A81D-1D11-F80A905744E1}"/>
              </a:ext>
            </a:extLst>
          </p:cNvPr>
          <p:cNvSpPr/>
          <p:nvPr/>
        </p:nvSpPr>
        <p:spPr>
          <a:xfrm>
            <a:off x="9137944" y="5322898"/>
            <a:ext cx="2776618" cy="28916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D5F6682-5EE5-28AC-F168-00CCE61E230C}"/>
              </a:ext>
            </a:extLst>
          </p:cNvPr>
          <p:cNvSpPr/>
          <p:nvPr/>
        </p:nvSpPr>
        <p:spPr>
          <a:xfrm>
            <a:off x="9137944" y="4475110"/>
            <a:ext cx="2776618" cy="41335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45673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E074B1-ADE5-3895-0A1F-B4B511681F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E5F007-28FD-B845-A833-24BC97E499D9}" type="slidenum">
              <a:rPr lang="uk-UA" altLang="en-US" smtClean="0"/>
              <a:pPr/>
              <a:t>13</a:t>
            </a:fld>
            <a:endParaRPr lang="uk-UA" altLang="en-US">
              <a:solidFill>
                <a:schemeClr val="tx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3BE9333-092D-3924-6DA7-E345EC548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/>
                <a:cs typeface="Hind Light"/>
              </a:rPr>
              <a:t>KSA– IPv6 capability</a:t>
            </a:r>
          </a:p>
          <a:p>
            <a:endParaRPr lang="en-US" dirty="0">
              <a:cs typeface="Hind Light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8E37C33-A09C-4635-2208-0F2EF75645E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4132" y="1389380"/>
            <a:ext cx="4451761" cy="4451350"/>
          </a:xfrm>
        </p:spPr>
        <p:txBody>
          <a:bodyPr>
            <a:normAutofit fontScale="925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/>
              <a:t>IPv6 </a:t>
            </a:r>
            <a:r>
              <a:rPr lang="fr-FR" dirty="0" err="1"/>
              <a:t>Task</a:t>
            </a:r>
            <a:r>
              <a:rPr lang="fr-FR" dirty="0"/>
              <a:t> Force for the last 15 </a:t>
            </a:r>
            <a:r>
              <a:rPr lang="fr-FR" dirty="0" err="1"/>
              <a:t>years</a:t>
            </a:r>
            <a:r>
              <a:rPr lang="fr-FR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 err="1"/>
              <a:t>Clearly</a:t>
            </a:r>
            <a:r>
              <a:rPr lang="fr-FR" dirty="0"/>
              <a:t> </a:t>
            </a:r>
            <a:r>
              <a:rPr lang="fr-FR" dirty="0" err="1"/>
              <a:t>defined</a:t>
            </a:r>
            <a:r>
              <a:rPr lang="fr-FR" dirty="0"/>
              <a:t> </a:t>
            </a:r>
            <a:r>
              <a:rPr lang="fr-FR" dirty="0" err="1"/>
              <a:t>strategy</a:t>
            </a:r>
            <a:endParaRPr lang="fr-FR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/>
              <a:t>Key Performance Indicator (KPI) </a:t>
            </a:r>
            <a:r>
              <a:rPr lang="fr-FR" dirty="0" err="1"/>
              <a:t>reporting</a:t>
            </a:r>
            <a:r>
              <a:rPr lang="fr-FR" dirty="0"/>
              <a:t> has been </a:t>
            </a:r>
            <a:r>
              <a:rPr lang="fr-FR" dirty="0" err="1"/>
              <a:t>adopted</a:t>
            </a:r>
            <a:r>
              <a:rPr lang="fr-FR" dirty="0"/>
              <a:t> to </a:t>
            </a:r>
            <a:r>
              <a:rPr lang="fr-FR" dirty="0" err="1"/>
              <a:t>track</a:t>
            </a:r>
            <a:r>
              <a:rPr lang="fr-FR" dirty="0"/>
              <a:t> and </a:t>
            </a:r>
            <a:r>
              <a:rPr lang="fr-FR" dirty="0" err="1"/>
              <a:t>maintain</a:t>
            </a:r>
            <a:r>
              <a:rPr lang="fr-FR" dirty="0"/>
              <a:t> IPv6 </a:t>
            </a:r>
            <a:r>
              <a:rPr lang="fr-FR" dirty="0" err="1"/>
              <a:t>deployment</a:t>
            </a:r>
            <a:r>
              <a:rPr lang="fr-FR" dirty="0"/>
              <a:t> efforts.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 err="1"/>
              <a:t>Saudi</a:t>
            </a:r>
            <a:r>
              <a:rPr lang="fr-FR" dirty="0"/>
              <a:t> mobile </a:t>
            </a:r>
            <a:r>
              <a:rPr lang="fr-FR" dirty="0" err="1"/>
              <a:t>operators</a:t>
            </a:r>
            <a:r>
              <a:rPr lang="fr-FR" dirty="0"/>
              <a:t> have </a:t>
            </a:r>
            <a:r>
              <a:rPr lang="fr-FR" dirty="0" err="1"/>
              <a:t>identified</a:t>
            </a:r>
            <a:r>
              <a:rPr lang="fr-FR" dirty="0"/>
              <a:t> solutions to </a:t>
            </a:r>
            <a:r>
              <a:rPr lang="fr-FR" dirty="0" err="1"/>
              <a:t>their</a:t>
            </a:r>
            <a:r>
              <a:rPr lang="fr-FR" dirty="0"/>
              <a:t> challenges, </a:t>
            </a:r>
            <a:r>
              <a:rPr lang="fr-FR" dirty="0" err="1"/>
              <a:t>such</a:t>
            </a:r>
            <a:r>
              <a:rPr lang="fr-FR" dirty="0"/>
              <a:t> as </a:t>
            </a:r>
            <a:r>
              <a:rPr lang="fr-FR" dirty="0" err="1"/>
              <a:t>upgrading</a:t>
            </a:r>
            <a:r>
              <a:rPr lang="fr-FR" dirty="0"/>
              <a:t> </a:t>
            </a:r>
            <a:r>
              <a:rPr lang="fr-FR" dirty="0" err="1"/>
              <a:t>billing</a:t>
            </a:r>
            <a:r>
              <a:rPr lang="fr-FR" dirty="0"/>
              <a:t> </a:t>
            </a:r>
            <a:r>
              <a:rPr lang="fr-FR" dirty="0" err="1"/>
              <a:t>systems</a:t>
            </a:r>
            <a:r>
              <a:rPr lang="fr-FR" dirty="0"/>
              <a:t> to support IPv6.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FB94128-3798-21B3-DFFD-EB6AAF2061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6059" y="1326183"/>
            <a:ext cx="5979109" cy="4514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9195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3265642-F2E3-D65B-658A-35C4CB113C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 wrap="square" anchor="t">
            <a:normAutofit/>
          </a:bodyPr>
          <a:lstStyle/>
          <a:p>
            <a:pPr>
              <a:spcAft>
                <a:spcPts val="600"/>
              </a:spcAft>
            </a:pPr>
            <a:fld id="{DBE5F007-28FD-B845-A833-24BC97E499D9}" type="slidenum">
              <a:rPr lang="uk-UA" altLang="en-US" smtClean="0"/>
              <a:pPr>
                <a:spcAft>
                  <a:spcPts val="600"/>
                </a:spcAft>
              </a:pPr>
              <a:t>14</a:t>
            </a:fld>
            <a:endParaRPr lang="uk-UA" altLang="en-US"/>
          </a:p>
        </p:txBody>
      </p:sp>
      <p:sp>
        <p:nvSpPr>
          <p:cNvPr id="17" name="Title 3">
            <a:extLst>
              <a:ext uri="{FF2B5EF4-FFF2-40B4-BE49-F238E27FC236}">
                <a16:creationId xmlns:a16="http://schemas.microsoft.com/office/drawing/2014/main" id="{2B08DD95-8392-7D65-9C6A-3DE5CC666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338" y="566739"/>
            <a:ext cx="11109600" cy="563042"/>
          </a:xfrm>
        </p:spPr>
        <p:txBody>
          <a:bodyPr/>
          <a:lstStyle/>
          <a:p>
            <a:r>
              <a:rPr lang="en-US" dirty="0">
                <a:ea typeface="ＭＳ Ｐゴシック"/>
              </a:rPr>
              <a:t>KSA – IPv4 and v6 Interconnection (APNIC </a:t>
            </a:r>
            <a:r>
              <a:rPr lang="en-US" dirty="0" err="1">
                <a:ea typeface="ＭＳ Ｐゴシック"/>
              </a:rPr>
              <a:t>REx</a:t>
            </a:r>
            <a:r>
              <a:rPr lang="en-US" dirty="0">
                <a:ea typeface="ＭＳ Ｐゴシック"/>
              </a:rPr>
              <a:t>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3EAD5B-C02C-56B6-6651-2D9644F9B21A}"/>
              </a:ext>
            </a:extLst>
          </p:cNvPr>
          <p:cNvSpPr txBox="1"/>
          <p:nvPr/>
        </p:nvSpPr>
        <p:spPr>
          <a:xfrm>
            <a:off x="2951752" y="6387618"/>
            <a:ext cx="7232897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600" dirty="0">
                <a:latin typeface="Hind Light"/>
                <a:ea typeface="ＭＳ Ｐゴシック"/>
                <a:cs typeface="Hind Light"/>
                <a:hlinkClick r:id="rId2"/>
              </a:rPr>
              <a:t>https://rex.apnic.net/as-interconnections?allocationType=ipv4,ipv6&amp;economy=SA</a:t>
            </a:r>
            <a:endParaRPr lang="en-US" sz="1600" dirty="0">
              <a:latin typeface="Hind Light"/>
              <a:ea typeface="ＭＳ Ｐゴシック"/>
              <a:cs typeface="Hind Ligh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E04E03-5024-F52F-4941-10479FFE81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351" y="1137568"/>
            <a:ext cx="9241971" cy="525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33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2497BC3-253F-9E9F-AAE5-FC01414680D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431954" y="6191770"/>
            <a:ext cx="168166" cy="378262"/>
          </a:xfrm>
        </p:spPr>
        <p:txBody>
          <a:bodyPr/>
          <a:lstStyle/>
          <a:p>
            <a:fld id="{DBE5F007-28FD-B845-A833-24BC97E499D9}" type="slidenum">
              <a:rPr lang="uk-UA" altLang="en-US" smtClean="0"/>
              <a:pPr/>
              <a:t>15</a:t>
            </a:fld>
            <a:endParaRPr lang="uk-UA" altLang="en-US">
              <a:solidFill>
                <a:schemeClr val="tx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6614E46-7E97-3FDC-9057-189F36DAD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KSA – ASN Dependency (IIJ Internet Health Report)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FDB430-E842-4A8A-5258-C3F2D2EB1779}"/>
              </a:ext>
            </a:extLst>
          </p:cNvPr>
          <p:cNvSpPr txBox="1"/>
          <p:nvPr/>
        </p:nvSpPr>
        <p:spPr>
          <a:xfrm>
            <a:off x="2209800" y="6400755"/>
            <a:ext cx="7992095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600" dirty="0">
                <a:latin typeface="Hind Light"/>
                <a:ea typeface="ＭＳ Ｐゴシック"/>
                <a:cs typeface="Hind Light"/>
              </a:rPr>
              <a:t>https://</a:t>
            </a:r>
            <a:r>
              <a:rPr lang="en-US" sz="1600" dirty="0" err="1">
                <a:latin typeface="Hind Light"/>
                <a:ea typeface="ＭＳ Ｐゴシック"/>
                <a:cs typeface="Hind Light"/>
              </a:rPr>
              <a:t>ihr.iijlab.net</a:t>
            </a:r>
            <a:r>
              <a:rPr lang="en-US" sz="1600" dirty="0">
                <a:latin typeface="Hind Light"/>
                <a:ea typeface="ＭＳ Ｐゴシック"/>
                <a:cs typeface="Hind Light"/>
              </a:rPr>
              <a:t>/</a:t>
            </a:r>
            <a:r>
              <a:rPr lang="en-US" sz="1600" dirty="0" err="1">
                <a:latin typeface="Hind Light"/>
                <a:ea typeface="ＭＳ Ｐゴシック"/>
                <a:cs typeface="Hind Light"/>
              </a:rPr>
              <a:t>ihr</a:t>
            </a:r>
            <a:r>
              <a:rPr lang="en-US" sz="1600" dirty="0">
                <a:latin typeface="Hind Light"/>
                <a:ea typeface="ＭＳ Ｐゴシック"/>
                <a:cs typeface="Hind Light"/>
              </a:rPr>
              <a:t>/</a:t>
            </a:r>
            <a:r>
              <a:rPr lang="en-US" sz="1600" dirty="0" err="1">
                <a:latin typeface="Hind Light"/>
                <a:ea typeface="ＭＳ Ｐゴシック"/>
                <a:cs typeface="Hind Light"/>
              </a:rPr>
              <a:t>en</a:t>
            </a:r>
            <a:r>
              <a:rPr lang="en-US" sz="1600" dirty="0">
                <a:latin typeface="Hind Light"/>
                <a:ea typeface="ＭＳ Ｐゴシック"/>
                <a:cs typeface="Hind Light"/>
              </a:rPr>
              <a:t>-us/countries/</a:t>
            </a:r>
            <a:r>
              <a:rPr lang="en-US" sz="1600" dirty="0" err="1">
                <a:latin typeface="Hind Light"/>
                <a:ea typeface="ＭＳ Ｐゴシック"/>
                <a:cs typeface="Hind Light"/>
              </a:rPr>
              <a:t>SA?af</a:t>
            </a:r>
            <a:r>
              <a:rPr lang="en-US" sz="1600" dirty="0">
                <a:latin typeface="Hind Light"/>
                <a:ea typeface="ＭＳ Ｐゴシック"/>
                <a:cs typeface="Hind Light"/>
              </a:rPr>
              <a:t>=4&amp;last=3&amp;date=2023-09-17&amp;rov_tb=routes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5874BC-9A9D-45BD-C030-4004BF47E1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9400" y="1111557"/>
            <a:ext cx="7772400" cy="5179704"/>
          </a:xfrm>
          <a:prstGeom prst="rect">
            <a:avLst/>
          </a:prstGeom>
        </p:spPr>
      </p:pic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6A155AE8-15B3-EDB1-D8A2-98B511E51CA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4133" y="1389380"/>
            <a:ext cx="3367468" cy="430022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 err="1"/>
              <a:t>Market</a:t>
            </a:r>
            <a:r>
              <a:rPr lang="fr-FR" dirty="0"/>
              <a:t> </a:t>
            </a:r>
            <a:r>
              <a:rPr lang="fr-FR" dirty="0" err="1"/>
              <a:t>just</a:t>
            </a:r>
            <a:r>
              <a:rPr lang="fr-FR" dirty="0"/>
              <a:t> </a:t>
            </a:r>
            <a:r>
              <a:rPr lang="fr-FR" dirty="0" err="1"/>
              <a:t>below</a:t>
            </a:r>
            <a:r>
              <a:rPr lang="fr-FR" dirty="0"/>
              <a:t> the high concentration mark (~2500 HHI index)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 err="1"/>
              <a:t>Upstream</a:t>
            </a:r>
            <a:r>
              <a:rPr lang="fr-FR" dirty="0"/>
              <a:t> provider </a:t>
            </a:r>
            <a:r>
              <a:rPr lang="fr-FR" dirty="0" err="1"/>
              <a:t>diversity</a:t>
            </a:r>
            <a:r>
              <a:rPr lang="fr-FR" dirty="0"/>
              <a:t> (</a:t>
            </a:r>
            <a:r>
              <a:rPr lang="en-GB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Gini Coefficient (G) = </a:t>
            </a:r>
            <a:r>
              <a:rPr lang="en-GB" b="1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0.26032) </a:t>
            </a:r>
          </a:p>
          <a:p>
            <a:r>
              <a:rPr lang="en-GB" b="1" dirty="0">
                <a:solidFill>
                  <a:srgbClr val="000000"/>
                </a:solidFill>
                <a:latin typeface="Tahoma" panose="020B0604030504040204" pitchFamily="34" charset="0"/>
              </a:rPr>
              <a:t>Relative equality</a:t>
            </a:r>
            <a:endParaRPr lang="fr-FR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48271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EAA79D-8AFC-6C2E-CD1B-F06567942E6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E5F007-28FD-B845-A833-24BC97E499D9}" type="slidenum">
              <a:rPr lang="uk-UA" altLang="en-US" smtClean="0"/>
              <a:pPr/>
              <a:t>16</a:t>
            </a:fld>
            <a:endParaRPr lang="uk-UA" altLang="en-US">
              <a:solidFill>
                <a:schemeClr val="tx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5636E6D-816D-F9AA-583B-2BF9D938B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KSA – International </a:t>
            </a:r>
            <a:br>
              <a:rPr lang="fr-FR" dirty="0"/>
            </a:br>
            <a:r>
              <a:rPr lang="fr-FR" dirty="0" err="1"/>
              <a:t>Gateways</a:t>
            </a:r>
            <a:endParaRPr lang="fr-F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D880A4-BB5E-A1CD-8F99-82821BA8D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458" y="388938"/>
            <a:ext cx="8166904" cy="616795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7D0F4AB5-9E46-FE75-4C80-83F793523E6C}"/>
                  </a:ext>
                </a:extLst>
              </p14:cNvPr>
              <p14:cNvContentPartPr/>
              <p14:nvPr/>
            </p14:nvContentPartPr>
            <p14:xfrm>
              <a:off x="6153340" y="4572960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7D0F4AB5-9E46-FE75-4C80-83F793523E6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090340" y="4509960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50393DB5-C413-05B9-DE56-C24F084D3A0D}"/>
                  </a:ext>
                </a:extLst>
              </p14:cNvPr>
              <p14:cNvContentPartPr/>
              <p14:nvPr/>
            </p14:nvContentPartPr>
            <p14:xfrm>
              <a:off x="5821060" y="3718320"/>
              <a:ext cx="36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50393DB5-C413-05B9-DE56-C24F084D3A0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758420" y="3655320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34773C53-E1CF-D72F-C7CA-FC8252E142BC}"/>
                  </a:ext>
                </a:extLst>
              </p14:cNvPr>
              <p14:cNvContentPartPr/>
              <p14:nvPr/>
            </p14:nvContentPartPr>
            <p14:xfrm>
              <a:off x="5329660" y="2911560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34773C53-E1CF-D72F-C7CA-FC8252E142B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267020" y="2848560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90F5BBA3-FB3E-91F7-9D1B-E2CC126DD54D}"/>
                  </a:ext>
                </a:extLst>
              </p14:cNvPr>
              <p14:cNvContentPartPr/>
              <p14:nvPr/>
            </p14:nvContentPartPr>
            <p14:xfrm>
              <a:off x="4858420" y="1816800"/>
              <a:ext cx="360" cy="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90F5BBA3-FB3E-91F7-9D1B-E2CC126DD54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795420" y="1754160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A4964FBB-B01E-9B23-721F-832CA8E88D48}"/>
                  </a:ext>
                </a:extLst>
              </p14:cNvPr>
              <p14:cNvContentPartPr/>
              <p14:nvPr/>
            </p14:nvContentPartPr>
            <p14:xfrm>
              <a:off x="5566900" y="1105800"/>
              <a:ext cx="360" cy="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A4964FBB-B01E-9B23-721F-832CA8E88D4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04260" y="1043160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099F06D9-BE48-B9A7-1375-288BF902D7A7}"/>
                  </a:ext>
                </a:extLst>
              </p14:cNvPr>
              <p14:cNvContentPartPr/>
              <p14:nvPr/>
            </p14:nvContentPartPr>
            <p14:xfrm>
              <a:off x="6970900" y="985560"/>
              <a:ext cx="360" cy="3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099F06D9-BE48-B9A7-1375-288BF902D7A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907900" y="922560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37A90639-B783-C89D-1765-B1670F6FDA91}"/>
                  </a:ext>
                </a:extLst>
              </p14:cNvPr>
              <p14:cNvContentPartPr/>
              <p14:nvPr/>
            </p14:nvContentPartPr>
            <p14:xfrm>
              <a:off x="8604220" y="1847760"/>
              <a:ext cx="36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37A90639-B783-C89D-1765-B1670F6FDA9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541580" y="1784760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02EE107B-C3FE-8535-1DBC-21C493F5E943}"/>
                  </a:ext>
                </a:extLst>
              </p14:cNvPr>
              <p14:cNvContentPartPr/>
              <p14:nvPr/>
            </p14:nvContentPartPr>
            <p14:xfrm>
              <a:off x="9168700" y="2121720"/>
              <a:ext cx="360" cy="3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02EE107B-C3FE-8535-1DBC-21C493F5E94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105700" y="2059080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4C4EEEAA-AED7-3E85-D6B3-93BA5E83B3D5}"/>
                  </a:ext>
                </a:extLst>
              </p14:cNvPr>
              <p14:cNvContentPartPr/>
              <p14:nvPr/>
            </p14:nvContentPartPr>
            <p14:xfrm>
              <a:off x="9362020" y="2466600"/>
              <a:ext cx="360" cy="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4C4EEEAA-AED7-3E85-D6B3-93BA5E83B3D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299380" y="2403600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0518C920-BA29-D0ED-4F4E-F169DBE88323}"/>
                  </a:ext>
                </a:extLst>
              </p14:cNvPr>
              <p14:cNvContentPartPr/>
              <p14:nvPr/>
            </p14:nvContentPartPr>
            <p14:xfrm>
              <a:off x="9743980" y="2890680"/>
              <a:ext cx="360" cy="3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0518C920-BA29-D0ED-4F4E-F169DBE8832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681340" y="2827680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B8405D0F-71D5-18C9-B487-9617FED30D7E}"/>
                  </a:ext>
                </a:extLst>
              </p14:cNvPr>
              <p14:cNvContentPartPr/>
              <p14:nvPr/>
            </p14:nvContentPartPr>
            <p14:xfrm>
              <a:off x="9909580" y="3401520"/>
              <a:ext cx="360" cy="3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B8405D0F-71D5-18C9-B487-9617FED30D7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846580" y="3338880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A034F5D0-CF23-EC74-0FD5-EDA2F2407E8A}"/>
                  </a:ext>
                </a:extLst>
              </p14:cNvPr>
              <p14:cNvContentPartPr/>
              <p14:nvPr/>
            </p14:nvContentPartPr>
            <p14:xfrm>
              <a:off x="10201180" y="3681600"/>
              <a:ext cx="360" cy="3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A034F5D0-CF23-EC74-0FD5-EDA2F2407E8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138540" y="3618960"/>
                <a:ext cx="126000" cy="126000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Content Placeholder 4">
            <a:extLst>
              <a:ext uri="{FF2B5EF4-FFF2-40B4-BE49-F238E27FC236}">
                <a16:creationId xmlns:a16="http://schemas.microsoft.com/office/drawing/2014/main" id="{AFD658AE-20CD-C135-3BD1-75BE74379A4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4133" y="1816800"/>
            <a:ext cx="3309186" cy="397440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 err="1"/>
              <a:t>Balanced</a:t>
            </a:r>
            <a:r>
              <a:rPr lang="fr-FR" dirty="0"/>
              <a:t> mixed of </a:t>
            </a:r>
            <a:r>
              <a:rPr lang="fr-FR" dirty="0" err="1"/>
              <a:t>cable</a:t>
            </a:r>
            <a:r>
              <a:rPr lang="fr-FR" dirty="0"/>
              <a:t> landing stations and cross-border exit points (Jordan, Iraq, Kuwait, Qatar)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 err="1"/>
              <a:t>Provides</a:t>
            </a:r>
            <a:r>
              <a:rPr lang="fr-FR" dirty="0"/>
              <a:t> alternative routes to </a:t>
            </a:r>
            <a:r>
              <a:rPr lang="fr-FR" dirty="0" err="1"/>
              <a:t>Yemen</a:t>
            </a:r>
            <a:r>
              <a:rPr lang="fr-FR" dirty="0"/>
              <a:t> and Oman </a:t>
            </a:r>
          </a:p>
        </p:txBody>
      </p:sp>
    </p:spTree>
    <p:extLst>
      <p:ext uri="{BB962C8B-B14F-4D97-AF65-F5344CB8AC3E}">
        <p14:creationId xmlns:p14="http://schemas.microsoft.com/office/powerpoint/2010/main" val="21083802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6FA09DE-F739-C741-9EBF-02D46588FE9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>
                <a:cs typeface="Hind Medium"/>
              </a:rPr>
              <a:t>Robbie Mitchell</a:t>
            </a:r>
            <a:endParaRPr lang="en-US"/>
          </a:p>
          <a:p>
            <a:r>
              <a:rPr lang="en-US">
                <a:cs typeface="Hind Medium"/>
              </a:rPr>
              <a:t>mitchell@isoc.org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78A0BD-ECE4-1245-8F57-85F2A97729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000" y="1417720"/>
            <a:ext cx="6067727" cy="587191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6000" dirty="0">
                <a:ea typeface="+mj-lt"/>
                <a:cs typeface="+mj-lt"/>
              </a:rPr>
              <a:t>Subscribe to the Pulse Newsletter </a:t>
            </a:r>
          </a:p>
          <a:p>
            <a:endParaRPr lang="en-US" b="1" dirty="0">
              <a:cs typeface="Hind Light"/>
            </a:endParaRPr>
          </a:p>
        </p:txBody>
      </p:sp>
      <p:pic>
        <p:nvPicPr>
          <p:cNvPr id="5" name="Content Placeholder 4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D915E626-B9E4-551E-3F96-7AA394091B0E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/>
          <a:stretch>
            <a:fillRect/>
          </a:stretch>
        </p:blipFill>
        <p:spPr>
          <a:xfrm>
            <a:off x="3723367" y="3207237"/>
            <a:ext cx="2722562" cy="2761439"/>
          </a:xfrm>
        </p:spPr>
      </p:pic>
    </p:spTree>
    <p:extLst>
      <p:ext uri="{BB962C8B-B14F-4D97-AF65-F5344CB8AC3E}">
        <p14:creationId xmlns:p14="http://schemas.microsoft.com/office/powerpoint/2010/main" val="2732587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2022 ISOC">
  <a:themeElements>
    <a:clrScheme name="01-ISOC-Blue">
      <a:dk1>
        <a:srgbClr val="0C1C2C"/>
      </a:dk1>
      <a:lt1>
        <a:srgbClr val="EEF2EC"/>
      </a:lt1>
      <a:dk2>
        <a:srgbClr val="3A82E4"/>
      </a:dk2>
      <a:lt2>
        <a:srgbClr val="DEDAD0"/>
      </a:lt2>
      <a:accent1>
        <a:srgbClr val="24366E"/>
      </a:accent1>
      <a:accent2>
        <a:srgbClr val="3A82E4"/>
      </a:accent2>
      <a:accent3>
        <a:srgbClr val="40B2A4"/>
      </a:accent3>
      <a:accent4>
        <a:srgbClr val="7E245C"/>
      </a:accent4>
      <a:accent5>
        <a:srgbClr val="D25238"/>
      </a:accent5>
      <a:accent6>
        <a:srgbClr val="EECA4A"/>
      </a:accent6>
      <a:hlink>
        <a:srgbClr val="0C1C2C"/>
      </a:hlink>
      <a:folHlink>
        <a:srgbClr val="0C1C2C"/>
      </a:folHlink>
    </a:clrScheme>
    <a:fontScheme name="Office 2">
      <a:majorFont>
        <a:latin typeface="Hind Light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Hind Light"/>
        <a:ea typeface=""/>
        <a:cs typeface=""/>
        <a:font script="Jpan" typeface="ＭＳ Ｐ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5" id="{6B19B41D-D214-694C-A8DC-70C0B086D75D}" vid="{B9561870-D3A5-5542-820A-22728252C8A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2022 ISOC</Template>
  <TotalTime>3297</TotalTime>
  <Words>413</Words>
  <Application>Microsoft Macintosh PowerPoint</Application>
  <PresentationFormat>Widescreen</PresentationFormat>
  <Paragraphs>76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Hind Light</vt:lpstr>
      <vt:lpstr>Tahoma</vt:lpstr>
      <vt:lpstr>2022 ISOC</vt:lpstr>
      <vt:lpstr>Internet Resilience in the MENA region An overview</vt:lpstr>
      <vt:lpstr>PowerPoint Presentation</vt:lpstr>
      <vt:lpstr>PowerPoint Presentation</vt:lpstr>
      <vt:lpstr>The Internet Resiliency Index (IRI)</vt:lpstr>
      <vt:lpstr>Global outlook </vt:lpstr>
      <vt:lpstr>Internet Resilience in MENA</vt:lpstr>
      <vt:lpstr>Top 10 countries in MENA</vt:lpstr>
      <vt:lpstr>Top 5 countries by pillar</vt:lpstr>
      <vt:lpstr>Top 5 countries by pillar</vt:lpstr>
      <vt:lpstr>PowerPoint Presentation</vt:lpstr>
      <vt:lpstr>KSA– Internet Resilience Index </vt:lpstr>
      <vt:lpstr>KSA– Internet Resilience Index </vt:lpstr>
      <vt:lpstr>KSA– IPv6 capability </vt:lpstr>
      <vt:lpstr>KSA – IPv4 and v6 Interconnection (APNIC REx)</vt:lpstr>
      <vt:lpstr>KSA – ASN Dependency (IIJ Internet Health Report)</vt:lpstr>
      <vt:lpstr>KSA – International  Gateways</vt:lpstr>
      <vt:lpstr>Subscribe to the Pulse Newsletter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Pulse Perspective on the APAC Region</dc:title>
  <dc:creator>Olaf Kolkman</dc:creator>
  <cp:lastModifiedBy>Amreesh Phokeer</cp:lastModifiedBy>
  <cp:revision>183</cp:revision>
  <cp:lastPrinted>2016-06-14T17:50:38Z</cp:lastPrinted>
  <dcterms:created xsi:type="dcterms:W3CDTF">2023-03-24T06:11:07Z</dcterms:created>
  <dcterms:modified xsi:type="dcterms:W3CDTF">2023-10-11T06:29:17Z</dcterms:modified>
</cp:coreProperties>
</file>