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4" r:id="rId1"/>
    <p:sldMasterId id="2147483797" r:id="rId2"/>
  </p:sldMasterIdLst>
  <p:notesMasterIdLst>
    <p:notesMasterId r:id="rId44"/>
  </p:notesMasterIdLst>
  <p:handoutMasterIdLst>
    <p:handoutMasterId r:id="rId45"/>
  </p:handoutMasterIdLst>
  <p:sldIdLst>
    <p:sldId id="256" r:id="rId3"/>
    <p:sldId id="1401" r:id="rId4"/>
    <p:sldId id="920" r:id="rId5"/>
    <p:sldId id="921" r:id="rId6"/>
    <p:sldId id="286" r:id="rId7"/>
    <p:sldId id="1403" r:id="rId8"/>
    <p:sldId id="291" r:id="rId9"/>
    <p:sldId id="938" r:id="rId10"/>
    <p:sldId id="939" r:id="rId11"/>
    <p:sldId id="942" r:id="rId12"/>
    <p:sldId id="943" r:id="rId13"/>
    <p:sldId id="944" r:id="rId14"/>
    <p:sldId id="1416" r:id="rId15"/>
    <p:sldId id="1414" r:id="rId16"/>
    <p:sldId id="1427" r:id="rId17"/>
    <p:sldId id="1413" r:id="rId18"/>
    <p:sldId id="1417" r:id="rId19"/>
    <p:sldId id="1420" r:id="rId20"/>
    <p:sldId id="1425" r:id="rId21"/>
    <p:sldId id="945" r:id="rId22"/>
    <p:sldId id="1426" r:id="rId23"/>
    <p:sldId id="1428" r:id="rId24"/>
    <p:sldId id="1391" r:id="rId25"/>
    <p:sldId id="298" r:id="rId26"/>
    <p:sldId id="365" r:id="rId27"/>
    <p:sldId id="1388" r:id="rId28"/>
    <p:sldId id="1389" r:id="rId29"/>
    <p:sldId id="1395" r:id="rId30"/>
    <p:sldId id="1400" r:id="rId31"/>
    <p:sldId id="1396" r:id="rId32"/>
    <p:sldId id="263" r:id="rId33"/>
    <p:sldId id="264" r:id="rId34"/>
    <p:sldId id="266" r:id="rId35"/>
    <p:sldId id="267" r:id="rId36"/>
    <p:sldId id="268" r:id="rId37"/>
    <p:sldId id="269" r:id="rId38"/>
    <p:sldId id="294" r:id="rId39"/>
    <p:sldId id="922" r:id="rId40"/>
    <p:sldId id="923" r:id="rId41"/>
    <p:sldId id="346" r:id="rId42"/>
    <p:sldId id="501" r:id="rId43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759534A-78F0-6319-7639-6452569989AF}" name="Amreesh Phokeer" initials="AP" userId="ZqPIBpWZlG21yMjDxBjIEvIEyb4EyzrHIWr46/ZklCQ=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F4881"/>
    <a:srgbClr val="7E245C"/>
    <a:srgbClr val="143E50"/>
    <a:srgbClr val="EECA4A"/>
    <a:srgbClr val="3EB3A4"/>
    <a:srgbClr val="3A82E4"/>
    <a:srgbClr val="3F3A2C"/>
    <a:srgbClr val="EEF2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88"/>
    <p:restoredTop sz="76312"/>
  </p:normalViewPr>
  <p:slideViewPr>
    <p:cSldViewPr snapToGrid="0">
      <p:cViewPr>
        <p:scale>
          <a:sx n="100" d="100"/>
          <a:sy n="100" d="100"/>
        </p:scale>
        <p:origin x="65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50" Type="http://schemas.microsoft.com/office/2018/10/relationships/authors" Target="author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sv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Relationship Id="rId14" Type="http://schemas.openxmlformats.org/officeDocument/2006/relationships/image" Target="../media/image27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sv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Relationship Id="rId14" Type="http://schemas.openxmlformats.org/officeDocument/2006/relationships/image" Target="../media/image2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4471AE-5FE9-4B00-B42F-E0D66AB03809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732213B6-991D-425D-A763-93AD2723290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Shutdowns</a:t>
          </a:r>
          <a:r>
            <a:rPr lang="en-US"/>
            <a:t>: Where do Internet </a:t>
          </a:r>
          <a:r>
            <a:rPr lang="en-US">
              <a:latin typeface="Hind Light"/>
            </a:rPr>
            <a:t>shutdowns</a:t>
          </a:r>
          <a:r>
            <a:rPr lang="en-US"/>
            <a:t> take place?</a:t>
          </a:r>
        </a:p>
      </dgm:t>
    </dgm:pt>
    <dgm:pt modelId="{D4152E3F-9D21-40BC-80CA-7E52E624A536}" type="parTrans" cxnId="{C0A718C5-6D84-419E-847F-23BE354F5AF8}">
      <dgm:prSet/>
      <dgm:spPr/>
      <dgm:t>
        <a:bodyPr/>
        <a:lstStyle/>
        <a:p>
          <a:endParaRPr lang="en-US"/>
        </a:p>
      </dgm:t>
    </dgm:pt>
    <dgm:pt modelId="{5F92A443-9AC1-4DCC-ABB8-6DD06563386C}" type="sibTrans" cxnId="{C0A718C5-6D84-419E-847F-23BE354F5AF8}">
      <dgm:prSet/>
      <dgm:spPr/>
      <dgm:t>
        <a:bodyPr/>
        <a:lstStyle/>
        <a:p>
          <a:endParaRPr lang="en-US"/>
        </a:p>
      </dgm:t>
    </dgm:pt>
    <dgm:pt modelId="{FAEF22C1-E7CE-4D66-81B3-87134A424E2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Net Loss: </a:t>
          </a:r>
          <a:r>
            <a:rPr lang="en-US" dirty="0"/>
            <a:t>Estimate the economic impacts of Internet shutdowns.</a:t>
          </a:r>
        </a:p>
      </dgm:t>
    </dgm:pt>
    <dgm:pt modelId="{D9400293-B2A3-47F5-BF71-3014F493A736}" type="parTrans" cxnId="{4AFCBAF0-E0EA-46FE-A992-E4B2A7121869}">
      <dgm:prSet/>
      <dgm:spPr/>
      <dgm:t>
        <a:bodyPr/>
        <a:lstStyle/>
        <a:p>
          <a:endParaRPr lang="en-US"/>
        </a:p>
      </dgm:t>
    </dgm:pt>
    <dgm:pt modelId="{123D7491-61C6-4107-A4AD-61D3E401451E}" type="sibTrans" cxnId="{4AFCBAF0-E0EA-46FE-A992-E4B2A7121869}">
      <dgm:prSet/>
      <dgm:spPr/>
      <dgm:t>
        <a:bodyPr/>
        <a:lstStyle/>
        <a:p>
          <a:endParaRPr lang="en-US"/>
        </a:p>
      </dgm:t>
    </dgm:pt>
    <dgm:pt modelId="{1FED50C4-9CCA-4D30-8ADD-20860282E0F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Technologies</a:t>
          </a:r>
          <a:r>
            <a:rPr lang="en-US" dirty="0"/>
            <a:t>: Tracking the deployment of technologies critical for the evolution of the Internet.</a:t>
          </a:r>
        </a:p>
      </dgm:t>
    </dgm:pt>
    <dgm:pt modelId="{A653829A-AEC8-4DBB-959A-D1F48D712707}" type="parTrans" cxnId="{DB0A3716-D84B-42B2-BBE9-E3D68523135B}">
      <dgm:prSet/>
      <dgm:spPr/>
      <dgm:t>
        <a:bodyPr/>
        <a:lstStyle/>
        <a:p>
          <a:endParaRPr lang="en-US"/>
        </a:p>
      </dgm:t>
    </dgm:pt>
    <dgm:pt modelId="{3437B8BF-347F-4FB6-B691-1E7FFBE2AC20}" type="sibTrans" cxnId="{DB0A3716-D84B-42B2-BBE9-E3D68523135B}">
      <dgm:prSet/>
      <dgm:spPr/>
      <dgm:t>
        <a:bodyPr/>
        <a:lstStyle/>
        <a:p>
          <a:endParaRPr lang="en-US"/>
        </a:p>
      </dgm:t>
    </dgm:pt>
    <dgm:pt modelId="{B5F33459-4757-434E-92B0-02CBA8580CD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Concentration</a:t>
          </a:r>
          <a:r>
            <a:rPr lang="en-US" dirty="0"/>
            <a:t>: How much are services concentrated in the hands of a few?</a:t>
          </a:r>
        </a:p>
      </dgm:t>
    </dgm:pt>
    <dgm:pt modelId="{60DC75A8-2C7B-49EA-9EBC-627E7CC12077}" type="parTrans" cxnId="{4D19B5B8-895B-4782-B4E4-2499EF495734}">
      <dgm:prSet/>
      <dgm:spPr/>
      <dgm:t>
        <a:bodyPr/>
        <a:lstStyle/>
        <a:p>
          <a:endParaRPr lang="en-US"/>
        </a:p>
      </dgm:t>
    </dgm:pt>
    <dgm:pt modelId="{3D12FA9C-92E7-45BF-9B77-9F4972D673C0}" type="sibTrans" cxnId="{4D19B5B8-895B-4782-B4E4-2499EF495734}">
      <dgm:prSet/>
      <dgm:spPr/>
      <dgm:t>
        <a:bodyPr/>
        <a:lstStyle/>
        <a:p>
          <a:endParaRPr lang="en-US"/>
        </a:p>
      </dgm:t>
    </dgm:pt>
    <dgm:pt modelId="{5E48EAEA-98AA-459D-A746-A0F2CF23272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Resilience</a:t>
          </a:r>
          <a:r>
            <a:rPr lang="en-US" dirty="0"/>
            <a:t>: How robust is the Internet ecosystem?</a:t>
          </a:r>
        </a:p>
      </dgm:t>
    </dgm:pt>
    <dgm:pt modelId="{4A1E596D-74E4-4A2B-BD0F-22C097ED246F}" type="parTrans" cxnId="{E2624581-6999-4232-AC2D-3229A2E4583B}">
      <dgm:prSet/>
      <dgm:spPr/>
      <dgm:t>
        <a:bodyPr/>
        <a:lstStyle/>
        <a:p>
          <a:endParaRPr lang="en-US"/>
        </a:p>
      </dgm:t>
    </dgm:pt>
    <dgm:pt modelId="{3A206633-8CEF-4B03-9B8B-7017A7C4A363}" type="sibTrans" cxnId="{E2624581-6999-4232-AC2D-3229A2E4583B}">
      <dgm:prSet/>
      <dgm:spPr/>
      <dgm:t>
        <a:bodyPr/>
        <a:lstStyle/>
        <a:p>
          <a:endParaRPr lang="en-US"/>
        </a:p>
      </dgm:t>
    </dgm:pt>
    <dgm:pt modelId="{2BDDABD2-A55C-1041-9A25-04EA216E424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IXP Tracker</a:t>
          </a:r>
          <a:r>
            <a:rPr lang="en-US" dirty="0"/>
            <a:t>: monitors the growth of IXPs globally</a:t>
          </a:r>
        </a:p>
      </dgm:t>
    </dgm:pt>
    <dgm:pt modelId="{8A3B085C-9B7C-D044-AA2F-DCBAABB1B4BC}" type="parTrans" cxnId="{27B49A48-5950-9147-AE41-F881FA627757}">
      <dgm:prSet/>
      <dgm:spPr/>
      <dgm:t>
        <a:bodyPr/>
        <a:lstStyle/>
        <a:p>
          <a:endParaRPr lang="en-GB"/>
        </a:p>
      </dgm:t>
    </dgm:pt>
    <dgm:pt modelId="{DEA32951-2D76-EC4E-B6B9-B7604EEE7248}" type="sibTrans" cxnId="{27B49A48-5950-9147-AE41-F881FA627757}">
      <dgm:prSet/>
      <dgm:spPr/>
      <dgm:t>
        <a:bodyPr/>
        <a:lstStyle/>
        <a:p>
          <a:endParaRPr lang="en-GB"/>
        </a:p>
      </dgm:t>
    </dgm:pt>
    <dgm:pt modelId="{84C6328B-F62D-974B-ABB4-62A1768FAD0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Popular Content Locality</a:t>
          </a:r>
        </a:p>
      </dgm:t>
    </dgm:pt>
    <dgm:pt modelId="{0207D2B0-DCE0-3D4F-8C38-73A04A34EA6A}" type="parTrans" cxnId="{84862184-4639-DC49-9226-D9985E5E86C7}">
      <dgm:prSet/>
      <dgm:spPr/>
      <dgm:t>
        <a:bodyPr/>
        <a:lstStyle/>
        <a:p>
          <a:endParaRPr lang="en-GB"/>
        </a:p>
      </dgm:t>
    </dgm:pt>
    <dgm:pt modelId="{63B5379F-E38C-4149-9004-AD32227B3618}" type="sibTrans" cxnId="{84862184-4639-DC49-9226-D9985E5E86C7}">
      <dgm:prSet/>
      <dgm:spPr/>
      <dgm:t>
        <a:bodyPr/>
        <a:lstStyle/>
        <a:p>
          <a:endParaRPr lang="en-GB"/>
        </a:p>
      </dgm:t>
    </dgm:pt>
    <dgm:pt modelId="{E8773936-A2B0-4952-9A76-2DCA3D505F2B}" type="pres">
      <dgm:prSet presAssocID="{F34471AE-5FE9-4B00-B42F-E0D66AB03809}" presName="root" presStyleCnt="0">
        <dgm:presLayoutVars>
          <dgm:dir/>
          <dgm:resizeHandles val="exact"/>
        </dgm:presLayoutVars>
      </dgm:prSet>
      <dgm:spPr/>
    </dgm:pt>
    <dgm:pt modelId="{1A9816BC-B520-494F-98BD-F4212CB0D908}" type="pres">
      <dgm:prSet presAssocID="{732213B6-991D-425D-A763-93AD27232904}" presName="compNode" presStyleCnt="0"/>
      <dgm:spPr/>
    </dgm:pt>
    <dgm:pt modelId="{24F8513C-9CA9-486C-B555-DB21B2FACEA3}" type="pres">
      <dgm:prSet presAssocID="{732213B6-991D-425D-A763-93AD27232904}" presName="bgRect" presStyleLbl="bgShp" presStyleIdx="0" presStyleCnt="7"/>
      <dgm:spPr/>
    </dgm:pt>
    <dgm:pt modelId="{17F2C8AB-59B7-43E1-A1F4-EB5BA13DFA98}" type="pres">
      <dgm:prSet presAssocID="{732213B6-991D-425D-A763-93AD27232904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ker"/>
        </a:ext>
      </dgm:extLst>
    </dgm:pt>
    <dgm:pt modelId="{CBAF1393-302F-458D-B213-85152FAB0A1C}" type="pres">
      <dgm:prSet presAssocID="{732213B6-991D-425D-A763-93AD27232904}" presName="spaceRect" presStyleCnt="0"/>
      <dgm:spPr/>
    </dgm:pt>
    <dgm:pt modelId="{A8C29519-45D1-4617-9A92-4F88A64954B7}" type="pres">
      <dgm:prSet presAssocID="{732213B6-991D-425D-A763-93AD27232904}" presName="parTx" presStyleLbl="revTx" presStyleIdx="0" presStyleCnt="7">
        <dgm:presLayoutVars>
          <dgm:chMax val="0"/>
          <dgm:chPref val="0"/>
        </dgm:presLayoutVars>
      </dgm:prSet>
      <dgm:spPr/>
    </dgm:pt>
    <dgm:pt modelId="{20181F53-C4D1-4063-BA27-DCA1ECA306E0}" type="pres">
      <dgm:prSet presAssocID="{5F92A443-9AC1-4DCC-ABB8-6DD06563386C}" presName="sibTrans" presStyleCnt="0"/>
      <dgm:spPr/>
    </dgm:pt>
    <dgm:pt modelId="{353E2D17-9114-47E2-B8CB-F99DA32D8913}" type="pres">
      <dgm:prSet presAssocID="{FAEF22C1-E7CE-4D66-81B3-87134A424E2E}" presName="compNode" presStyleCnt="0"/>
      <dgm:spPr/>
    </dgm:pt>
    <dgm:pt modelId="{EA2A9F08-B4E8-44F7-BB70-2C88234CA76F}" type="pres">
      <dgm:prSet presAssocID="{FAEF22C1-E7CE-4D66-81B3-87134A424E2E}" presName="bgRect" presStyleLbl="bgShp" presStyleIdx="1" presStyleCnt="7"/>
      <dgm:spPr/>
    </dgm:pt>
    <dgm:pt modelId="{C0CCFFC7-1660-4FD1-A302-E2F056EAB844}" type="pres">
      <dgm:prSet presAssocID="{FAEF22C1-E7CE-4D66-81B3-87134A424E2E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363AF000-F291-4FE5-912E-9601BCFBE580}" type="pres">
      <dgm:prSet presAssocID="{FAEF22C1-E7CE-4D66-81B3-87134A424E2E}" presName="spaceRect" presStyleCnt="0"/>
      <dgm:spPr/>
    </dgm:pt>
    <dgm:pt modelId="{61F113D8-FD67-4861-A842-291402FCCCFC}" type="pres">
      <dgm:prSet presAssocID="{FAEF22C1-E7CE-4D66-81B3-87134A424E2E}" presName="parTx" presStyleLbl="revTx" presStyleIdx="1" presStyleCnt="7">
        <dgm:presLayoutVars>
          <dgm:chMax val="0"/>
          <dgm:chPref val="0"/>
        </dgm:presLayoutVars>
      </dgm:prSet>
      <dgm:spPr/>
    </dgm:pt>
    <dgm:pt modelId="{DD1F9EC1-D710-476F-86CE-210CCFB5ECC6}" type="pres">
      <dgm:prSet presAssocID="{123D7491-61C6-4107-A4AD-61D3E401451E}" presName="sibTrans" presStyleCnt="0"/>
      <dgm:spPr/>
    </dgm:pt>
    <dgm:pt modelId="{76D0D135-2844-4125-9957-C590BAAA597E}" type="pres">
      <dgm:prSet presAssocID="{1FED50C4-9CCA-4D30-8ADD-20860282E0F1}" presName="compNode" presStyleCnt="0"/>
      <dgm:spPr/>
    </dgm:pt>
    <dgm:pt modelId="{391678EE-5FA9-47BE-A167-C05734EFDC14}" type="pres">
      <dgm:prSet presAssocID="{1FED50C4-9CCA-4D30-8ADD-20860282E0F1}" presName="bgRect" presStyleLbl="bgShp" presStyleIdx="2" presStyleCnt="7"/>
      <dgm:spPr/>
    </dgm:pt>
    <dgm:pt modelId="{F045CD46-8507-42F0-B841-19A4625C2ADB}" type="pres">
      <dgm:prSet presAssocID="{1FED50C4-9CCA-4D30-8ADD-20860282E0F1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ud Computing"/>
        </a:ext>
      </dgm:extLst>
    </dgm:pt>
    <dgm:pt modelId="{1F0853CE-2A70-4FB6-855E-103D7AD8B65D}" type="pres">
      <dgm:prSet presAssocID="{1FED50C4-9CCA-4D30-8ADD-20860282E0F1}" presName="spaceRect" presStyleCnt="0"/>
      <dgm:spPr/>
    </dgm:pt>
    <dgm:pt modelId="{D3B3BFFE-45CB-4CB9-9DCB-18152179663A}" type="pres">
      <dgm:prSet presAssocID="{1FED50C4-9CCA-4D30-8ADD-20860282E0F1}" presName="parTx" presStyleLbl="revTx" presStyleIdx="2" presStyleCnt="7">
        <dgm:presLayoutVars>
          <dgm:chMax val="0"/>
          <dgm:chPref val="0"/>
        </dgm:presLayoutVars>
      </dgm:prSet>
      <dgm:spPr/>
    </dgm:pt>
    <dgm:pt modelId="{B5507084-CBF8-4194-9C24-F59BE0E553CB}" type="pres">
      <dgm:prSet presAssocID="{3437B8BF-347F-4FB6-B691-1E7FFBE2AC20}" presName="sibTrans" presStyleCnt="0"/>
      <dgm:spPr/>
    </dgm:pt>
    <dgm:pt modelId="{6A1E7D4D-5447-4540-A232-B3ACA6DA3DD4}" type="pres">
      <dgm:prSet presAssocID="{B5F33459-4757-434E-92B0-02CBA8580CDA}" presName="compNode" presStyleCnt="0"/>
      <dgm:spPr/>
    </dgm:pt>
    <dgm:pt modelId="{E733C891-78B0-484D-850C-F17032F4BD96}" type="pres">
      <dgm:prSet presAssocID="{B5F33459-4757-434E-92B0-02CBA8580CDA}" presName="bgRect" presStyleLbl="bgShp" presStyleIdx="3" presStyleCnt="7"/>
      <dgm:spPr/>
    </dgm:pt>
    <dgm:pt modelId="{E16811AB-C9E9-415D-AEA9-1BD04122FAAA}" type="pres">
      <dgm:prSet presAssocID="{B5F33459-4757-434E-92B0-02CBA8580CDA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ilding"/>
        </a:ext>
      </dgm:extLst>
    </dgm:pt>
    <dgm:pt modelId="{F0BC302C-ECC9-409C-B715-AB6EA594A3A9}" type="pres">
      <dgm:prSet presAssocID="{B5F33459-4757-434E-92B0-02CBA8580CDA}" presName="spaceRect" presStyleCnt="0"/>
      <dgm:spPr/>
    </dgm:pt>
    <dgm:pt modelId="{6620AA9C-AA1E-41EF-8D55-55D6F9416844}" type="pres">
      <dgm:prSet presAssocID="{B5F33459-4757-434E-92B0-02CBA8580CDA}" presName="parTx" presStyleLbl="revTx" presStyleIdx="3" presStyleCnt="7">
        <dgm:presLayoutVars>
          <dgm:chMax val="0"/>
          <dgm:chPref val="0"/>
        </dgm:presLayoutVars>
      </dgm:prSet>
      <dgm:spPr/>
    </dgm:pt>
    <dgm:pt modelId="{FABDC0DE-1AA9-49AE-9B85-59E594FBBD4F}" type="pres">
      <dgm:prSet presAssocID="{3D12FA9C-92E7-45BF-9B77-9F4972D673C0}" presName="sibTrans" presStyleCnt="0"/>
      <dgm:spPr/>
    </dgm:pt>
    <dgm:pt modelId="{FF926C8A-BD4B-45FD-B06B-647297A057C3}" type="pres">
      <dgm:prSet presAssocID="{5E48EAEA-98AA-459D-A746-A0F2CF232720}" presName="compNode" presStyleCnt="0"/>
      <dgm:spPr/>
    </dgm:pt>
    <dgm:pt modelId="{5B9329B5-86E1-4E95-AAA5-A4C228FEFD65}" type="pres">
      <dgm:prSet presAssocID="{5E48EAEA-98AA-459D-A746-A0F2CF232720}" presName="bgRect" presStyleLbl="bgShp" presStyleIdx="4" presStyleCnt="7"/>
      <dgm:spPr/>
    </dgm:pt>
    <dgm:pt modelId="{649CAD3E-FF08-455E-BF81-B3CBE319C76C}" type="pres">
      <dgm:prSet presAssocID="{5E48EAEA-98AA-459D-A746-A0F2CF232720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yncing Cloud"/>
        </a:ext>
      </dgm:extLst>
    </dgm:pt>
    <dgm:pt modelId="{A903453A-6549-4464-A2C0-426A209D7976}" type="pres">
      <dgm:prSet presAssocID="{5E48EAEA-98AA-459D-A746-A0F2CF232720}" presName="spaceRect" presStyleCnt="0"/>
      <dgm:spPr/>
    </dgm:pt>
    <dgm:pt modelId="{06EFA33B-1348-4097-A9E3-89D7F857F74D}" type="pres">
      <dgm:prSet presAssocID="{5E48EAEA-98AA-459D-A746-A0F2CF232720}" presName="parTx" presStyleLbl="revTx" presStyleIdx="4" presStyleCnt="7">
        <dgm:presLayoutVars>
          <dgm:chMax val="0"/>
          <dgm:chPref val="0"/>
        </dgm:presLayoutVars>
      </dgm:prSet>
      <dgm:spPr/>
    </dgm:pt>
    <dgm:pt modelId="{9705AE7E-0A7B-C04D-A034-59B8204C9853}" type="pres">
      <dgm:prSet presAssocID="{3A206633-8CEF-4B03-9B8B-7017A7C4A363}" presName="sibTrans" presStyleCnt="0"/>
      <dgm:spPr/>
    </dgm:pt>
    <dgm:pt modelId="{A6E1E615-742A-A044-8575-986D0F190192}" type="pres">
      <dgm:prSet presAssocID="{2BDDABD2-A55C-1041-9A25-04EA216E4247}" presName="compNode" presStyleCnt="0"/>
      <dgm:spPr/>
    </dgm:pt>
    <dgm:pt modelId="{60880E5B-5B6B-1446-839E-BB0E00746F66}" type="pres">
      <dgm:prSet presAssocID="{2BDDABD2-A55C-1041-9A25-04EA216E4247}" presName="bgRect" presStyleLbl="bgShp" presStyleIdx="5" presStyleCnt="7"/>
      <dgm:spPr>
        <a:ln w="28575">
          <a:solidFill>
            <a:srgbClr val="FF0000"/>
          </a:solidFill>
        </a:ln>
      </dgm:spPr>
    </dgm:pt>
    <dgm:pt modelId="{41006691-917A-4B43-8442-E010DD3C2491}" type="pres">
      <dgm:prSet presAssocID="{2BDDABD2-A55C-1041-9A25-04EA216E4247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Internet Of Things outline"/>
        </a:ext>
      </dgm:extLst>
    </dgm:pt>
    <dgm:pt modelId="{C0D3D094-2642-3A4F-9A2E-8EB9AA6799F2}" type="pres">
      <dgm:prSet presAssocID="{2BDDABD2-A55C-1041-9A25-04EA216E4247}" presName="spaceRect" presStyleCnt="0"/>
      <dgm:spPr/>
    </dgm:pt>
    <dgm:pt modelId="{FEE9796B-3343-DC43-8A45-CA5D1C389853}" type="pres">
      <dgm:prSet presAssocID="{2BDDABD2-A55C-1041-9A25-04EA216E4247}" presName="parTx" presStyleLbl="revTx" presStyleIdx="5" presStyleCnt="7">
        <dgm:presLayoutVars>
          <dgm:chMax val="0"/>
          <dgm:chPref val="0"/>
        </dgm:presLayoutVars>
      </dgm:prSet>
      <dgm:spPr/>
    </dgm:pt>
    <dgm:pt modelId="{DA2FF60D-C193-7F42-87C3-9C4FEA06C201}" type="pres">
      <dgm:prSet presAssocID="{DEA32951-2D76-EC4E-B6B9-B7604EEE7248}" presName="sibTrans" presStyleCnt="0"/>
      <dgm:spPr/>
    </dgm:pt>
    <dgm:pt modelId="{C91907D3-7221-C44F-B7A7-D7C495489AA7}" type="pres">
      <dgm:prSet presAssocID="{84C6328B-F62D-974B-ABB4-62A1768FAD0F}" presName="compNode" presStyleCnt="0"/>
      <dgm:spPr/>
    </dgm:pt>
    <dgm:pt modelId="{315C62A8-BE02-7046-9A91-AF5578E9689A}" type="pres">
      <dgm:prSet presAssocID="{84C6328B-F62D-974B-ABB4-62A1768FAD0F}" presName="bgRect" presStyleLbl="bgShp" presStyleIdx="6" presStyleCnt="7"/>
      <dgm:spPr>
        <a:ln w="38100">
          <a:solidFill>
            <a:srgbClr val="C00000"/>
          </a:solidFill>
        </a:ln>
      </dgm:spPr>
    </dgm:pt>
    <dgm:pt modelId="{323D334B-8621-C64C-935F-0F5FA3B81EE3}" type="pres">
      <dgm:prSet presAssocID="{84C6328B-F62D-974B-ABB4-62A1768FAD0F}" presName="iconRect" presStyleLbl="node1" presStyleIdx="6" presStyleCnt="7" custLinFactNeighborX="4992" custLinFactNeighborY="4019"/>
      <dgm:spPr>
        <a:blipFill>
          <a:blip xmlns:r="http://schemas.openxmlformats.org/officeDocument/2006/relationships"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a:blipFill>
      </dgm:spPr>
    </dgm:pt>
    <dgm:pt modelId="{29A3E035-248F-E145-AD1D-6B852294CE09}" type="pres">
      <dgm:prSet presAssocID="{84C6328B-F62D-974B-ABB4-62A1768FAD0F}" presName="spaceRect" presStyleCnt="0"/>
      <dgm:spPr/>
    </dgm:pt>
    <dgm:pt modelId="{2EBD5643-E760-EE43-9FF5-704A2DD13D42}" type="pres">
      <dgm:prSet presAssocID="{84C6328B-F62D-974B-ABB4-62A1768FAD0F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DB0A3716-D84B-42B2-BBE9-E3D68523135B}" srcId="{F34471AE-5FE9-4B00-B42F-E0D66AB03809}" destId="{1FED50C4-9CCA-4D30-8ADD-20860282E0F1}" srcOrd="2" destOrd="0" parTransId="{A653829A-AEC8-4DBB-959A-D1F48D712707}" sibTransId="{3437B8BF-347F-4FB6-B691-1E7FFBE2AC20}"/>
    <dgm:cxn modelId="{C62FF216-F8A4-364D-A424-1AA0F5475BFD}" type="presOf" srcId="{84C6328B-F62D-974B-ABB4-62A1768FAD0F}" destId="{2EBD5643-E760-EE43-9FF5-704A2DD13D42}" srcOrd="0" destOrd="0" presId="urn:microsoft.com/office/officeart/2018/2/layout/IconVerticalSolidList"/>
    <dgm:cxn modelId="{5F10AB3A-DB82-D346-932E-EDDA6F943967}" type="presOf" srcId="{2BDDABD2-A55C-1041-9A25-04EA216E4247}" destId="{FEE9796B-3343-DC43-8A45-CA5D1C389853}" srcOrd="0" destOrd="0" presId="urn:microsoft.com/office/officeart/2018/2/layout/IconVerticalSolidList"/>
    <dgm:cxn modelId="{27B49A48-5950-9147-AE41-F881FA627757}" srcId="{F34471AE-5FE9-4B00-B42F-E0D66AB03809}" destId="{2BDDABD2-A55C-1041-9A25-04EA216E4247}" srcOrd="5" destOrd="0" parTransId="{8A3B085C-9B7C-D044-AA2F-DCBAABB1B4BC}" sibTransId="{DEA32951-2D76-EC4E-B6B9-B7604EEE7248}"/>
    <dgm:cxn modelId="{5DEDA54A-8B6A-4B53-B9D1-8A1BE4A5E068}" type="presOf" srcId="{F34471AE-5FE9-4B00-B42F-E0D66AB03809}" destId="{E8773936-A2B0-4952-9A76-2DCA3D505F2B}" srcOrd="0" destOrd="0" presId="urn:microsoft.com/office/officeart/2018/2/layout/IconVerticalSolidList"/>
    <dgm:cxn modelId="{BCF1AA52-F202-4C5B-B5BA-553BA7F96CC5}" type="presOf" srcId="{FAEF22C1-E7CE-4D66-81B3-87134A424E2E}" destId="{61F113D8-FD67-4861-A842-291402FCCCFC}" srcOrd="0" destOrd="0" presId="urn:microsoft.com/office/officeart/2018/2/layout/IconVerticalSolidList"/>
    <dgm:cxn modelId="{0DC70A7B-E6AD-4ABC-9090-51E781771C7E}" type="presOf" srcId="{5E48EAEA-98AA-459D-A746-A0F2CF232720}" destId="{06EFA33B-1348-4097-A9E3-89D7F857F74D}" srcOrd="0" destOrd="0" presId="urn:microsoft.com/office/officeart/2018/2/layout/IconVerticalSolidList"/>
    <dgm:cxn modelId="{A2C3AC7F-75FD-416A-A03B-C1254593F3E7}" type="presOf" srcId="{732213B6-991D-425D-A763-93AD27232904}" destId="{A8C29519-45D1-4617-9A92-4F88A64954B7}" srcOrd="0" destOrd="0" presId="urn:microsoft.com/office/officeart/2018/2/layout/IconVerticalSolidList"/>
    <dgm:cxn modelId="{E2624581-6999-4232-AC2D-3229A2E4583B}" srcId="{F34471AE-5FE9-4B00-B42F-E0D66AB03809}" destId="{5E48EAEA-98AA-459D-A746-A0F2CF232720}" srcOrd="4" destOrd="0" parTransId="{4A1E596D-74E4-4A2B-BD0F-22C097ED246F}" sibTransId="{3A206633-8CEF-4B03-9B8B-7017A7C4A363}"/>
    <dgm:cxn modelId="{84862184-4639-DC49-9226-D9985E5E86C7}" srcId="{F34471AE-5FE9-4B00-B42F-E0D66AB03809}" destId="{84C6328B-F62D-974B-ABB4-62A1768FAD0F}" srcOrd="6" destOrd="0" parTransId="{0207D2B0-DCE0-3D4F-8C38-73A04A34EA6A}" sibTransId="{63B5379F-E38C-4149-9004-AD32227B3618}"/>
    <dgm:cxn modelId="{4D19B5B8-895B-4782-B4E4-2499EF495734}" srcId="{F34471AE-5FE9-4B00-B42F-E0D66AB03809}" destId="{B5F33459-4757-434E-92B0-02CBA8580CDA}" srcOrd="3" destOrd="0" parTransId="{60DC75A8-2C7B-49EA-9EBC-627E7CC12077}" sibTransId="{3D12FA9C-92E7-45BF-9B77-9F4972D673C0}"/>
    <dgm:cxn modelId="{C0A718C5-6D84-419E-847F-23BE354F5AF8}" srcId="{F34471AE-5FE9-4B00-B42F-E0D66AB03809}" destId="{732213B6-991D-425D-A763-93AD27232904}" srcOrd="0" destOrd="0" parTransId="{D4152E3F-9D21-40BC-80CA-7E52E624A536}" sibTransId="{5F92A443-9AC1-4DCC-ABB8-6DD06563386C}"/>
    <dgm:cxn modelId="{5F20FBD4-FF93-458D-8721-BA045E551571}" type="presOf" srcId="{B5F33459-4757-434E-92B0-02CBA8580CDA}" destId="{6620AA9C-AA1E-41EF-8D55-55D6F9416844}" srcOrd="0" destOrd="0" presId="urn:microsoft.com/office/officeart/2018/2/layout/IconVerticalSolidList"/>
    <dgm:cxn modelId="{4AFCBAF0-E0EA-46FE-A992-E4B2A7121869}" srcId="{F34471AE-5FE9-4B00-B42F-E0D66AB03809}" destId="{FAEF22C1-E7CE-4D66-81B3-87134A424E2E}" srcOrd="1" destOrd="0" parTransId="{D9400293-B2A3-47F5-BF71-3014F493A736}" sibTransId="{123D7491-61C6-4107-A4AD-61D3E401451E}"/>
    <dgm:cxn modelId="{CCC4AFFB-008C-40BD-B375-FB4DE1C68C4B}" type="presOf" srcId="{1FED50C4-9CCA-4D30-8ADD-20860282E0F1}" destId="{D3B3BFFE-45CB-4CB9-9DCB-18152179663A}" srcOrd="0" destOrd="0" presId="urn:microsoft.com/office/officeart/2018/2/layout/IconVerticalSolidList"/>
    <dgm:cxn modelId="{2811D5CF-0FEA-4116-8ECF-A2E2DDDC360D}" type="presParOf" srcId="{E8773936-A2B0-4952-9A76-2DCA3D505F2B}" destId="{1A9816BC-B520-494F-98BD-F4212CB0D908}" srcOrd="0" destOrd="0" presId="urn:microsoft.com/office/officeart/2018/2/layout/IconVerticalSolidList"/>
    <dgm:cxn modelId="{DE2653BF-7E93-4497-9EAC-BC33D20ED128}" type="presParOf" srcId="{1A9816BC-B520-494F-98BD-F4212CB0D908}" destId="{24F8513C-9CA9-486C-B555-DB21B2FACEA3}" srcOrd="0" destOrd="0" presId="urn:microsoft.com/office/officeart/2018/2/layout/IconVerticalSolidList"/>
    <dgm:cxn modelId="{1A648AE7-5119-4879-9B7D-517276F1EFE0}" type="presParOf" srcId="{1A9816BC-B520-494F-98BD-F4212CB0D908}" destId="{17F2C8AB-59B7-43E1-A1F4-EB5BA13DFA98}" srcOrd="1" destOrd="0" presId="urn:microsoft.com/office/officeart/2018/2/layout/IconVerticalSolidList"/>
    <dgm:cxn modelId="{A536ACFF-17A4-4FFD-A8F9-FD318A4D0610}" type="presParOf" srcId="{1A9816BC-B520-494F-98BD-F4212CB0D908}" destId="{CBAF1393-302F-458D-B213-85152FAB0A1C}" srcOrd="2" destOrd="0" presId="urn:microsoft.com/office/officeart/2018/2/layout/IconVerticalSolidList"/>
    <dgm:cxn modelId="{A76DF9E5-FF1D-40CC-8131-C26F17E7CAAC}" type="presParOf" srcId="{1A9816BC-B520-494F-98BD-F4212CB0D908}" destId="{A8C29519-45D1-4617-9A92-4F88A64954B7}" srcOrd="3" destOrd="0" presId="urn:microsoft.com/office/officeart/2018/2/layout/IconVerticalSolidList"/>
    <dgm:cxn modelId="{7E072C2C-258B-42A6-B165-8EB26EC93EAF}" type="presParOf" srcId="{E8773936-A2B0-4952-9A76-2DCA3D505F2B}" destId="{20181F53-C4D1-4063-BA27-DCA1ECA306E0}" srcOrd="1" destOrd="0" presId="urn:microsoft.com/office/officeart/2018/2/layout/IconVerticalSolidList"/>
    <dgm:cxn modelId="{10A0D15D-FEDD-44DF-BDF8-E0489919C9CE}" type="presParOf" srcId="{E8773936-A2B0-4952-9A76-2DCA3D505F2B}" destId="{353E2D17-9114-47E2-B8CB-F99DA32D8913}" srcOrd="2" destOrd="0" presId="urn:microsoft.com/office/officeart/2018/2/layout/IconVerticalSolidList"/>
    <dgm:cxn modelId="{0A47D99A-63CF-4275-9D82-125AC13E9414}" type="presParOf" srcId="{353E2D17-9114-47E2-B8CB-F99DA32D8913}" destId="{EA2A9F08-B4E8-44F7-BB70-2C88234CA76F}" srcOrd="0" destOrd="0" presId="urn:microsoft.com/office/officeart/2018/2/layout/IconVerticalSolidList"/>
    <dgm:cxn modelId="{AE0FEF69-870E-4B95-8781-D9067F29306B}" type="presParOf" srcId="{353E2D17-9114-47E2-B8CB-F99DA32D8913}" destId="{C0CCFFC7-1660-4FD1-A302-E2F056EAB844}" srcOrd="1" destOrd="0" presId="urn:microsoft.com/office/officeart/2018/2/layout/IconVerticalSolidList"/>
    <dgm:cxn modelId="{CB157686-CA30-4D11-AB5E-D53AFF048FCA}" type="presParOf" srcId="{353E2D17-9114-47E2-B8CB-F99DA32D8913}" destId="{363AF000-F291-4FE5-912E-9601BCFBE580}" srcOrd="2" destOrd="0" presId="urn:microsoft.com/office/officeart/2018/2/layout/IconVerticalSolidList"/>
    <dgm:cxn modelId="{C75E13D4-2682-47CD-97E4-1682D8AAC8B2}" type="presParOf" srcId="{353E2D17-9114-47E2-B8CB-F99DA32D8913}" destId="{61F113D8-FD67-4861-A842-291402FCCCFC}" srcOrd="3" destOrd="0" presId="urn:microsoft.com/office/officeart/2018/2/layout/IconVerticalSolidList"/>
    <dgm:cxn modelId="{93834CD2-8C2D-43EB-B2F9-2B476D645E25}" type="presParOf" srcId="{E8773936-A2B0-4952-9A76-2DCA3D505F2B}" destId="{DD1F9EC1-D710-476F-86CE-210CCFB5ECC6}" srcOrd="3" destOrd="0" presId="urn:microsoft.com/office/officeart/2018/2/layout/IconVerticalSolidList"/>
    <dgm:cxn modelId="{D2EDD52C-5537-4E10-A3BB-AC5F82A8B25C}" type="presParOf" srcId="{E8773936-A2B0-4952-9A76-2DCA3D505F2B}" destId="{76D0D135-2844-4125-9957-C590BAAA597E}" srcOrd="4" destOrd="0" presId="urn:microsoft.com/office/officeart/2018/2/layout/IconVerticalSolidList"/>
    <dgm:cxn modelId="{03493D78-FC90-4A9C-ABD3-8B2E27A3799D}" type="presParOf" srcId="{76D0D135-2844-4125-9957-C590BAAA597E}" destId="{391678EE-5FA9-47BE-A167-C05734EFDC14}" srcOrd="0" destOrd="0" presId="urn:microsoft.com/office/officeart/2018/2/layout/IconVerticalSolidList"/>
    <dgm:cxn modelId="{4F818AEA-9139-441D-84C8-51022B34F2A7}" type="presParOf" srcId="{76D0D135-2844-4125-9957-C590BAAA597E}" destId="{F045CD46-8507-42F0-B841-19A4625C2ADB}" srcOrd="1" destOrd="0" presId="urn:microsoft.com/office/officeart/2018/2/layout/IconVerticalSolidList"/>
    <dgm:cxn modelId="{E57D43F7-F247-4603-88BC-B84310E49BFF}" type="presParOf" srcId="{76D0D135-2844-4125-9957-C590BAAA597E}" destId="{1F0853CE-2A70-4FB6-855E-103D7AD8B65D}" srcOrd="2" destOrd="0" presId="urn:microsoft.com/office/officeart/2018/2/layout/IconVerticalSolidList"/>
    <dgm:cxn modelId="{A291D675-658E-4553-9E5E-51DAC76EE403}" type="presParOf" srcId="{76D0D135-2844-4125-9957-C590BAAA597E}" destId="{D3B3BFFE-45CB-4CB9-9DCB-18152179663A}" srcOrd="3" destOrd="0" presId="urn:microsoft.com/office/officeart/2018/2/layout/IconVerticalSolidList"/>
    <dgm:cxn modelId="{C61F7F8C-DDD8-4301-8B71-F33A2351C631}" type="presParOf" srcId="{E8773936-A2B0-4952-9A76-2DCA3D505F2B}" destId="{B5507084-CBF8-4194-9C24-F59BE0E553CB}" srcOrd="5" destOrd="0" presId="urn:microsoft.com/office/officeart/2018/2/layout/IconVerticalSolidList"/>
    <dgm:cxn modelId="{4261515A-C92C-458E-81F2-6737C9ACC770}" type="presParOf" srcId="{E8773936-A2B0-4952-9A76-2DCA3D505F2B}" destId="{6A1E7D4D-5447-4540-A232-B3ACA6DA3DD4}" srcOrd="6" destOrd="0" presId="urn:microsoft.com/office/officeart/2018/2/layout/IconVerticalSolidList"/>
    <dgm:cxn modelId="{4F8F69B0-6383-42D5-810C-04D54F133AB7}" type="presParOf" srcId="{6A1E7D4D-5447-4540-A232-B3ACA6DA3DD4}" destId="{E733C891-78B0-484D-850C-F17032F4BD96}" srcOrd="0" destOrd="0" presId="urn:microsoft.com/office/officeart/2018/2/layout/IconVerticalSolidList"/>
    <dgm:cxn modelId="{4558F300-AFC4-4914-A680-3D287C0B907D}" type="presParOf" srcId="{6A1E7D4D-5447-4540-A232-B3ACA6DA3DD4}" destId="{E16811AB-C9E9-415D-AEA9-1BD04122FAAA}" srcOrd="1" destOrd="0" presId="urn:microsoft.com/office/officeart/2018/2/layout/IconVerticalSolidList"/>
    <dgm:cxn modelId="{2571A2FB-5897-46A7-BB01-5CEECB360743}" type="presParOf" srcId="{6A1E7D4D-5447-4540-A232-B3ACA6DA3DD4}" destId="{F0BC302C-ECC9-409C-B715-AB6EA594A3A9}" srcOrd="2" destOrd="0" presId="urn:microsoft.com/office/officeart/2018/2/layout/IconVerticalSolidList"/>
    <dgm:cxn modelId="{1289E94F-C8ED-407E-B4FE-BF24C1D6B1A2}" type="presParOf" srcId="{6A1E7D4D-5447-4540-A232-B3ACA6DA3DD4}" destId="{6620AA9C-AA1E-41EF-8D55-55D6F9416844}" srcOrd="3" destOrd="0" presId="urn:microsoft.com/office/officeart/2018/2/layout/IconVerticalSolidList"/>
    <dgm:cxn modelId="{84A79AFB-1A23-46DF-B1D5-217FB8858EEB}" type="presParOf" srcId="{E8773936-A2B0-4952-9A76-2DCA3D505F2B}" destId="{FABDC0DE-1AA9-49AE-9B85-59E594FBBD4F}" srcOrd="7" destOrd="0" presId="urn:microsoft.com/office/officeart/2018/2/layout/IconVerticalSolidList"/>
    <dgm:cxn modelId="{230E0403-01B5-48C7-9B1A-22033D49F7E2}" type="presParOf" srcId="{E8773936-A2B0-4952-9A76-2DCA3D505F2B}" destId="{FF926C8A-BD4B-45FD-B06B-647297A057C3}" srcOrd="8" destOrd="0" presId="urn:microsoft.com/office/officeart/2018/2/layout/IconVerticalSolidList"/>
    <dgm:cxn modelId="{BA22AD41-8011-44FA-9B3C-903B72DBEBF7}" type="presParOf" srcId="{FF926C8A-BD4B-45FD-B06B-647297A057C3}" destId="{5B9329B5-86E1-4E95-AAA5-A4C228FEFD65}" srcOrd="0" destOrd="0" presId="urn:microsoft.com/office/officeart/2018/2/layout/IconVerticalSolidList"/>
    <dgm:cxn modelId="{8E9AC9F4-7829-4A48-A742-340FE784FDBE}" type="presParOf" srcId="{FF926C8A-BD4B-45FD-B06B-647297A057C3}" destId="{649CAD3E-FF08-455E-BF81-B3CBE319C76C}" srcOrd="1" destOrd="0" presId="urn:microsoft.com/office/officeart/2018/2/layout/IconVerticalSolidList"/>
    <dgm:cxn modelId="{41F63FCA-BD83-47FE-B99D-88FDD28DEBA8}" type="presParOf" srcId="{FF926C8A-BD4B-45FD-B06B-647297A057C3}" destId="{A903453A-6549-4464-A2C0-426A209D7976}" srcOrd="2" destOrd="0" presId="urn:microsoft.com/office/officeart/2018/2/layout/IconVerticalSolidList"/>
    <dgm:cxn modelId="{6C63974C-105E-4199-BB10-51371220D003}" type="presParOf" srcId="{FF926C8A-BD4B-45FD-B06B-647297A057C3}" destId="{06EFA33B-1348-4097-A9E3-89D7F857F74D}" srcOrd="3" destOrd="0" presId="urn:microsoft.com/office/officeart/2018/2/layout/IconVerticalSolidList"/>
    <dgm:cxn modelId="{1B6A377F-85FA-BB4C-854E-600C241BCEC7}" type="presParOf" srcId="{E8773936-A2B0-4952-9A76-2DCA3D505F2B}" destId="{9705AE7E-0A7B-C04D-A034-59B8204C9853}" srcOrd="9" destOrd="0" presId="urn:microsoft.com/office/officeart/2018/2/layout/IconVerticalSolidList"/>
    <dgm:cxn modelId="{596ED4BB-AEF3-1247-93B5-83345FE1A83B}" type="presParOf" srcId="{E8773936-A2B0-4952-9A76-2DCA3D505F2B}" destId="{A6E1E615-742A-A044-8575-986D0F190192}" srcOrd="10" destOrd="0" presId="urn:microsoft.com/office/officeart/2018/2/layout/IconVerticalSolidList"/>
    <dgm:cxn modelId="{96D1EA99-49B7-7E48-84E0-5B99CF6A386E}" type="presParOf" srcId="{A6E1E615-742A-A044-8575-986D0F190192}" destId="{60880E5B-5B6B-1446-839E-BB0E00746F66}" srcOrd="0" destOrd="0" presId="urn:microsoft.com/office/officeart/2018/2/layout/IconVerticalSolidList"/>
    <dgm:cxn modelId="{AA5A9D6B-4703-9447-92C5-58EAD51CC170}" type="presParOf" srcId="{A6E1E615-742A-A044-8575-986D0F190192}" destId="{41006691-917A-4B43-8442-E010DD3C2491}" srcOrd="1" destOrd="0" presId="urn:microsoft.com/office/officeart/2018/2/layout/IconVerticalSolidList"/>
    <dgm:cxn modelId="{46A3D0A1-3575-A045-AEB8-7008315BAFC1}" type="presParOf" srcId="{A6E1E615-742A-A044-8575-986D0F190192}" destId="{C0D3D094-2642-3A4F-9A2E-8EB9AA6799F2}" srcOrd="2" destOrd="0" presId="urn:microsoft.com/office/officeart/2018/2/layout/IconVerticalSolidList"/>
    <dgm:cxn modelId="{610709F4-8316-0640-B1FD-96E3386874AB}" type="presParOf" srcId="{A6E1E615-742A-A044-8575-986D0F190192}" destId="{FEE9796B-3343-DC43-8A45-CA5D1C389853}" srcOrd="3" destOrd="0" presId="urn:microsoft.com/office/officeart/2018/2/layout/IconVerticalSolidList"/>
    <dgm:cxn modelId="{CF80E32C-963C-6F4B-AAA5-445462732E05}" type="presParOf" srcId="{E8773936-A2B0-4952-9A76-2DCA3D505F2B}" destId="{DA2FF60D-C193-7F42-87C3-9C4FEA06C201}" srcOrd="11" destOrd="0" presId="urn:microsoft.com/office/officeart/2018/2/layout/IconVerticalSolidList"/>
    <dgm:cxn modelId="{8C52DADA-7E63-E54C-AE72-9B3A7024D90A}" type="presParOf" srcId="{E8773936-A2B0-4952-9A76-2DCA3D505F2B}" destId="{C91907D3-7221-C44F-B7A7-D7C495489AA7}" srcOrd="12" destOrd="0" presId="urn:microsoft.com/office/officeart/2018/2/layout/IconVerticalSolidList"/>
    <dgm:cxn modelId="{9E581C3E-5341-B249-A9E8-6286A65BE108}" type="presParOf" srcId="{C91907D3-7221-C44F-B7A7-D7C495489AA7}" destId="{315C62A8-BE02-7046-9A91-AF5578E9689A}" srcOrd="0" destOrd="0" presId="urn:microsoft.com/office/officeart/2018/2/layout/IconVerticalSolidList"/>
    <dgm:cxn modelId="{70164570-7087-D944-B52B-2280979ED70C}" type="presParOf" srcId="{C91907D3-7221-C44F-B7A7-D7C495489AA7}" destId="{323D334B-8621-C64C-935F-0F5FA3B81EE3}" srcOrd="1" destOrd="0" presId="urn:microsoft.com/office/officeart/2018/2/layout/IconVerticalSolidList"/>
    <dgm:cxn modelId="{44919EF4-2D5F-DA42-9C79-4D4D51CC3508}" type="presParOf" srcId="{C91907D3-7221-C44F-B7A7-D7C495489AA7}" destId="{29A3E035-248F-E145-AD1D-6B852294CE09}" srcOrd="2" destOrd="0" presId="urn:microsoft.com/office/officeart/2018/2/layout/IconVerticalSolidList"/>
    <dgm:cxn modelId="{2D645B27-AF2C-4B40-A13F-8C51ECA58C6C}" type="presParOf" srcId="{C91907D3-7221-C44F-B7A7-D7C495489AA7}" destId="{2EBD5643-E760-EE43-9FF5-704A2DD13D4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5F925C-53DF-1640-A00A-13663F4A38E6}" type="doc">
      <dgm:prSet loTypeId="urn:microsoft.com/office/officeart/2008/layout/AlternatingHexagons" loCatId="icon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9A13AC9F-817F-534C-8AF0-0F8D58BE2A2F}">
      <dgm:prSet phldrT="[Text]"/>
      <dgm:spPr/>
      <dgm:t>
        <a:bodyPr/>
        <a:lstStyle/>
        <a:p>
          <a:r>
            <a:rPr lang="en-GB" b="0" dirty="0"/>
            <a:t>PCH</a:t>
          </a:r>
        </a:p>
      </dgm:t>
    </dgm:pt>
    <dgm:pt modelId="{8A074CCC-A6E5-2F4A-A6BC-EA7169C960A6}" type="parTrans" cxnId="{3C58DDAD-BD33-B341-955A-F2F3B245058C}">
      <dgm:prSet/>
      <dgm:spPr/>
      <dgm:t>
        <a:bodyPr/>
        <a:lstStyle/>
        <a:p>
          <a:endParaRPr lang="en-GB"/>
        </a:p>
      </dgm:t>
    </dgm:pt>
    <dgm:pt modelId="{14C94B8B-14FD-524C-B6A2-CC6CE29C6ADA}" type="sibTrans" cxnId="{3C58DDAD-BD33-B341-955A-F2F3B245058C}">
      <dgm:prSet/>
      <dgm:spPr/>
      <dgm:t>
        <a:bodyPr/>
        <a:lstStyle/>
        <a:p>
          <a:r>
            <a:rPr lang="en-GB" dirty="0" err="1"/>
            <a:t>PeeringDB</a:t>
          </a:r>
          <a:endParaRPr lang="en-GB" dirty="0"/>
        </a:p>
      </dgm:t>
    </dgm:pt>
    <dgm:pt modelId="{18C63544-5744-774B-8EDB-2CB23769CB6C}">
      <dgm:prSet phldrT="[Text]"/>
      <dgm:spPr/>
      <dgm:t>
        <a:bodyPr/>
        <a:lstStyle/>
        <a:p>
          <a:r>
            <a:rPr lang="en-GB" b="1" dirty="0"/>
            <a:t>Members, capacity, reachability</a:t>
          </a:r>
        </a:p>
      </dgm:t>
    </dgm:pt>
    <dgm:pt modelId="{357E0527-9BDA-E34D-84B4-DFA960969A85}" type="parTrans" cxnId="{35BA94E5-5FC4-9243-B190-33CD43F586D9}">
      <dgm:prSet/>
      <dgm:spPr/>
      <dgm:t>
        <a:bodyPr/>
        <a:lstStyle/>
        <a:p>
          <a:endParaRPr lang="en-GB"/>
        </a:p>
      </dgm:t>
    </dgm:pt>
    <dgm:pt modelId="{B2826D34-5C87-CF40-A0D8-CB1C4F015040}" type="sibTrans" cxnId="{35BA94E5-5FC4-9243-B190-33CD43F586D9}">
      <dgm:prSet/>
      <dgm:spPr/>
      <dgm:t>
        <a:bodyPr/>
        <a:lstStyle/>
        <a:p>
          <a:endParaRPr lang="en-GB"/>
        </a:p>
      </dgm:t>
    </dgm:pt>
    <dgm:pt modelId="{142152AB-6834-4641-9999-5BE88E6CD171}">
      <dgm:prSet phldrT="[Text]"/>
      <dgm:spPr/>
      <dgm:t>
        <a:bodyPr/>
        <a:lstStyle/>
        <a:p>
          <a:r>
            <a:rPr lang="en-GB" b="1" dirty="0"/>
            <a:t>IXP Tracker</a:t>
          </a:r>
        </a:p>
      </dgm:t>
    </dgm:pt>
    <dgm:pt modelId="{5973894C-1851-2B44-A483-3B5789FB6EBA}" type="parTrans" cxnId="{25C449BB-7E7A-FB4F-9016-D4C414E04C7F}">
      <dgm:prSet/>
      <dgm:spPr/>
      <dgm:t>
        <a:bodyPr/>
        <a:lstStyle/>
        <a:p>
          <a:endParaRPr lang="en-GB"/>
        </a:p>
      </dgm:t>
    </dgm:pt>
    <dgm:pt modelId="{D97562DE-6FD1-FC4B-BFCC-314EF3964495}" type="sibTrans" cxnId="{25C449BB-7E7A-FB4F-9016-D4C414E04C7F}">
      <dgm:prSet custT="1"/>
      <dgm:spPr/>
      <dgm:t>
        <a:bodyPr/>
        <a:lstStyle/>
        <a:p>
          <a:r>
            <a:rPr lang="en-GB" sz="1800" dirty="0"/>
            <a:t>API</a:t>
          </a:r>
          <a:br>
            <a:rPr lang="en-GB" sz="1800" dirty="0"/>
          </a:br>
          <a:r>
            <a:rPr lang="en-GB" sz="1800" dirty="0"/>
            <a:t>(soon)</a:t>
          </a:r>
        </a:p>
      </dgm:t>
    </dgm:pt>
    <dgm:pt modelId="{DE0CB2CB-25AE-5344-BC5F-5BFEEA3B0BA8}">
      <dgm:prSet phldrT="[Text]"/>
      <dgm:spPr/>
      <dgm:t>
        <a:bodyPr/>
        <a:lstStyle/>
        <a:p>
          <a:endParaRPr lang="en-GB" b="1" dirty="0"/>
        </a:p>
      </dgm:t>
    </dgm:pt>
    <dgm:pt modelId="{1B77ADF7-06B8-6B4F-B10E-7B71129750C0}" type="parTrans" cxnId="{1F614E2A-767F-4D48-A9BB-8EFDB276144A}">
      <dgm:prSet/>
      <dgm:spPr/>
      <dgm:t>
        <a:bodyPr/>
        <a:lstStyle/>
        <a:p>
          <a:endParaRPr lang="en-GB"/>
        </a:p>
      </dgm:t>
    </dgm:pt>
    <dgm:pt modelId="{0C0F58B5-5BE0-BE42-8FDF-05A4203A3888}" type="sibTrans" cxnId="{1F614E2A-767F-4D48-A9BB-8EFDB276144A}">
      <dgm:prSet/>
      <dgm:spPr/>
      <dgm:t>
        <a:bodyPr/>
        <a:lstStyle/>
        <a:p>
          <a:endParaRPr lang="en-GB"/>
        </a:p>
      </dgm:t>
    </dgm:pt>
    <dgm:pt modelId="{FDCD29D0-2578-D443-A08D-C1D4A441F336}">
      <dgm:prSet phldrT="[Text]"/>
      <dgm:spPr/>
      <dgm:t>
        <a:bodyPr/>
        <a:lstStyle/>
        <a:p>
          <a:r>
            <a:rPr lang="en-GB" b="1" dirty="0"/>
            <a:t>RIPE</a:t>
          </a:r>
        </a:p>
        <a:p>
          <a:r>
            <a:rPr lang="en-GB" b="1" dirty="0"/>
            <a:t>Atlas</a:t>
          </a:r>
        </a:p>
      </dgm:t>
    </dgm:pt>
    <dgm:pt modelId="{1E8F4663-675A-774E-AC15-4B372ACE2C09}" type="parTrans" cxnId="{C744864D-EC56-A24F-A6E6-7A9DC90670DB}">
      <dgm:prSet/>
      <dgm:spPr/>
      <dgm:t>
        <a:bodyPr/>
        <a:lstStyle/>
        <a:p>
          <a:endParaRPr lang="en-GB"/>
        </a:p>
      </dgm:t>
    </dgm:pt>
    <dgm:pt modelId="{6379EEA1-D0BF-8040-BEEF-EC399B9D36B6}" type="sibTrans" cxnId="{C744864D-EC56-A24F-A6E6-7A9DC90670DB}">
      <dgm:prSet/>
      <dgm:spPr/>
      <dgm:t>
        <a:bodyPr/>
        <a:lstStyle/>
        <a:p>
          <a:r>
            <a:rPr lang="en-GB" dirty="0"/>
            <a:t>IXP</a:t>
          </a:r>
        </a:p>
        <a:p>
          <a:r>
            <a:rPr lang="en-GB" dirty="0"/>
            <a:t>Looking glasses</a:t>
          </a:r>
        </a:p>
      </dgm:t>
    </dgm:pt>
    <dgm:pt modelId="{967B473F-330B-4942-9304-5CEB65D78035}">
      <dgm:prSet phldrT="[Text]"/>
      <dgm:spPr/>
      <dgm:t>
        <a:bodyPr/>
        <a:lstStyle/>
        <a:p>
          <a:r>
            <a:rPr lang="en-GB" b="1" dirty="0"/>
            <a:t>Live measurements (coming soon)</a:t>
          </a:r>
        </a:p>
      </dgm:t>
    </dgm:pt>
    <dgm:pt modelId="{45711C04-EF4D-E44A-83C9-FA977A219962}" type="parTrans" cxnId="{41558E55-F879-644F-A2A3-0DD03B4C215B}">
      <dgm:prSet/>
      <dgm:spPr/>
      <dgm:t>
        <a:bodyPr/>
        <a:lstStyle/>
        <a:p>
          <a:endParaRPr lang="en-GB"/>
        </a:p>
      </dgm:t>
    </dgm:pt>
    <dgm:pt modelId="{DF08033F-D118-2140-BFD5-41EEF4F77CBF}" type="sibTrans" cxnId="{41558E55-F879-644F-A2A3-0DD03B4C215B}">
      <dgm:prSet/>
      <dgm:spPr/>
      <dgm:t>
        <a:bodyPr/>
        <a:lstStyle/>
        <a:p>
          <a:endParaRPr lang="en-GB"/>
        </a:p>
      </dgm:t>
    </dgm:pt>
    <dgm:pt modelId="{045180F5-8DB9-4844-B30B-D356692EBC51}" type="pres">
      <dgm:prSet presAssocID="{035F925C-53DF-1640-A00A-13663F4A38E6}" presName="Name0" presStyleCnt="0">
        <dgm:presLayoutVars>
          <dgm:chMax/>
          <dgm:chPref/>
          <dgm:dir/>
          <dgm:animLvl val="lvl"/>
        </dgm:presLayoutVars>
      </dgm:prSet>
      <dgm:spPr/>
    </dgm:pt>
    <dgm:pt modelId="{D6A5D253-5ABC-9640-8C44-1D44D9CC4D6C}" type="pres">
      <dgm:prSet presAssocID="{9A13AC9F-817F-534C-8AF0-0F8D58BE2A2F}" presName="composite" presStyleCnt="0"/>
      <dgm:spPr/>
    </dgm:pt>
    <dgm:pt modelId="{B3CF69E1-15A9-6D40-8D23-64D5D8F66AFB}" type="pres">
      <dgm:prSet presAssocID="{9A13AC9F-817F-534C-8AF0-0F8D58BE2A2F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D622DDC2-E4D5-9843-8198-041038911745}" type="pres">
      <dgm:prSet presAssocID="{9A13AC9F-817F-534C-8AF0-0F8D58BE2A2F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A8026CA5-C9AD-2C40-96E2-54B47CEEAC5F}" type="pres">
      <dgm:prSet presAssocID="{9A13AC9F-817F-534C-8AF0-0F8D58BE2A2F}" presName="BalanceSpacing" presStyleCnt="0"/>
      <dgm:spPr/>
    </dgm:pt>
    <dgm:pt modelId="{BF4A5E9D-26E8-DE49-B6F0-CE804C10431C}" type="pres">
      <dgm:prSet presAssocID="{9A13AC9F-817F-534C-8AF0-0F8D58BE2A2F}" presName="BalanceSpacing1" presStyleCnt="0"/>
      <dgm:spPr/>
    </dgm:pt>
    <dgm:pt modelId="{155017A4-6163-2941-94D1-8AE75533BC16}" type="pres">
      <dgm:prSet presAssocID="{14C94B8B-14FD-524C-B6A2-CC6CE29C6ADA}" presName="Accent1Text" presStyleLbl="node1" presStyleIdx="1" presStyleCnt="6"/>
      <dgm:spPr/>
    </dgm:pt>
    <dgm:pt modelId="{8E2E9A36-7EA7-2448-A057-709DFEC005BD}" type="pres">
      <dgm:prSet presAssocID="{14C94B8B-14FD-524C-B6A2-CC6CE29C6ADA}" presName="spaceBetweenRectangles" presStyleCnt="0"/>
      <dgm:spPr/>
    </dgm:pt>
    <dgm:pt modelId="{719B47E3-52DF-544F-B1E0-24756FABB3BC}" type="pres">
      <dgm:prSet presAssocID="{142152AB-6834-4641-9999-5BE88E6CD171}" presName="composite" presStyleCnt="0"/>
      <dgm:spPr/>
    </dgm:pt>
    <dgm:pt modelId="{84F2F1C3-2460-5C49-A90F-E1669C25AD8D}" type="pres">
      <dgm:prSet presAssocID="{142152AB-6834-4641-9999-5BE88E6CD171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D4070034-8996-A742-9D4E-B6356620E292}" type="pres">
      <dgm:prSet presAssocID="{142152AB-6834-4641-9999-5BE88E6CD171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676E17F1-C123-6946-8567-62E7CC40E45B}" type="pres">
      <dgm:prSet presAssocID="{142152AB-6834-4641-9999-5BE88E6CD171}" presName="BalanceSpacing" presStyleCnt="0"/>
      <dgm:spPr/>
    </dgm:pt>
    <dgm:pt modelId="{08AB12B8-3561-F14C-BBCE-DC72CD295A2E}" type="pres">
      <dgm:prSet presAssocID="{142152AB-6834-4641-9999-5BE88E6CD171}" presName="BalanceSpacing1" presStyleCnt="0"/>
      <dgm:spPr/>
    </dgm:pt>
    <dgm:pt modelId="{C92AC8F0-D835-0D40-9B6C-06367E74B7F7}" type="pres">
      <dgm:prSet presAssocID="{D97562DE-6FD1-FC4B-BFCC-314EF3964495}" presName="Accent1Text" presStyleLbl="node1" presStyleIdx="3" presStyleCnt="6"/>
      <dgm:spPr/>
    </dgm:pt>
    <dgm:pt modelId="{34B0DBD0-F19B-5841-B503-13B9A46297DC}" type="pres">
      <dgm:prSet presAssocID="{D97562DE-6FD1-FC4B-BFCC-314EF3964495}" presName="spaceBetweenRectangles" presStyleCnt="0"/>
      <dgm:spPr/>
    </dgm:pt>
    <dgm:pt modelId="{B009CC68-42D4-1540-B8F9-35F80F551AFD}" type="pres">
      <dgm:prSet presAssocID="{FDCD29D0-2578-D443-A08D-C1D4A441F336}" presName="composite" presStyleCnt="0"/>
      <dgm:spPr/>
    </dgm:pt>
    <dgm:pt modelId="{8B3DE3D5-DE65-8E47-8134-6B83C0646F7A}" type="pres">
      <dgm:prSet presAssocID="{FDCD29D0-2578-D443-A08D-C1D4A441F336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2BFE81F2-8C67-D340-A731-31537469304D}" type="pres">
      <dgm:prSet presAssocID="{FDCD29D0-2578-D443-A08D-C1D4A441F336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F1315B65-A6AD-1E4C-BEE1-51F94839BFAB}" type="pres">
      <dgm:prSet presAssocID="{FDCD29D0-2578-D443-A08D-C1D4A441F336}" presName="BalanceSpacing" presStyleCnt="0"/>
      <dgm:spPr/>
    </dgm:pt>
    <dgm:pt modelId="{D96A6D35-9693-DE4B-A983-76BD2889A328}" type="pres">
      <dgm:prSet presAssocID="{FDCD29D0-2578-D443-A08D-C1D4A441F336}" presName="BalanceSpacing1" presStyleCnt="0"/>
      <dgm:spPr/>
    </dgm:pt>
    <dgm:pt modelId="{68B76074-9E4D-2847-A861-67910B250328}" type="pres">
      <dgm:prSet presAssocID="{6379EEA1-D0BF-8040-BEEF-EC399B9D36B6}" presName="Accent1Text" presStyleLbl="node1" presStyleIdx="5" presStyleCnt="6"/>
      <dgm:spPr/>
    </dgm:pt>
  </dgm:ptLst>
  <dgm:cxnLst>
    <dgm:cxn modelId="{1F614E2A-767F-4D48-A9BB-8EFDB276144A}" srcId="{142152AB-6834-4641-9999-5BE88E6CD171}" destId="{DE0CB2CB-25AE-5344-BC5F-5BFEEA3B0BA8}" srcOrd="0" destOrd="0" parTransId="{1B77ADF7-06B8-6B4F-B10E-7B71129750C0}" sibTransId="{0C0F58B5-5BE0-BE42-8FDF-05A4203A3888}"/>
    <dgm:cxn modelId="{3A268B33-E3FB-9843-8539-E95DCC02AA33}" type="presOf" srcId="{14C94B8B-14FD-524C-B6A2-CC6CE29C6ADA}" destId="{155017A4-6163-2941-94D1-8AE75533BC16}" srcOrd="0" destOrd="0" presId="urn:microsoft.com/office/officeart/2008/layout/AlternatingHexagons"/>
    <dgm:cxn modelId="{DE325E36-166B-B640-9DCA-BDFF664B7026}" type="presOf" srcId="{6379EEA1-D0BF-8040-BEEF-EC399B9D36B6}" destId="{68B76074-9E4D-2847-A861-67910B250328}" srcOrd="0" destOrd="0" presId="urn:microsoft.com/office/officeart/2008/layout/AlternatingHexagons"/>
    <dgm:cxn modelId="{94E0BC37-ED85-414B-AA65-670F957EC772}" type="presOf" srcId="{9A13AC9F-817F-534C-8AF0-0F8D58BE2A2F}" destId="{B3CF69E1-15A9-6D40-8D23-64D5D8F66AFB}" srcOrd="0" destOrd="0" presId="urn:microsoft.com/office/officeart/2008/layout/AlternatingHexagons"/>
    <dgm:cxn modelId="{B6F7EA39-A1A0-B540-9B7C-7FC77E4340C1}" type="presOf" srcId="{18C63544-5744-774B-8EDB-2CB23769CB6C}" destId="{D622DDC2-E4D5-9843-8198-041038911745}" srcOrd="0" destOrd="0" presId="urn:microsoft.com/office/officeart/2008/layout/AlternatingHexagons"/>
    <dgm:cxn modelId="{7088AF48-5264-3C4F-B23B-26AF2A72AD97}" type="presOf" srcId="{142152AB-6834-4641-9999-5BE88E6CD171}" destId="{84F2F1C3-2460-5C49-A90F-E1669C25AD8D}" srcOrd="0" destOrd="0" presId="urn:microsoft.com/office/officeart/2008/layout/AlternatingHexagons"/>
    <dgm:cxn modelId="{C744864D-EC56-A24F-A6E6-7A9DC90670DB}" srcId="{035F925C-53DF-1640-A00A-13663F4A38E6}" destId="{FDCD29D0-2578-D443-A08D-C1D4A441F336}" srcOrd="2" destOrd="0" parTransId="{1E8F4663-675A-774E-AC15-4B372ACE2C09}" sibTransId="{6379EEA1-D0BF-8040-BEEF-EC399B9D36B6}"/>
    <dgm:cxn modelId="{41558E55-F879-644F-A2A3-0DD03B4C215B}" srcId="{FDCD29D0-2578-D443-A08D-C1D4A441F336}" destId="{967B473F-330B-4942-9304-5CEB65D78035}" srcOrd="0" destOrd="0" parTransId="{45711C04-EF4D-E44A-83C9-FA977A219962}" sibTransId="{DF08033F-D118-2140-BFD5-41EEF4F77CBF}"/>
    <dgm:cxn modelId="{3ECD9572-5AE4-8847-A6AF-054C11D5D85D}" type="presOf" srcId="{FDCD29D0-2578-D443-A08D-C1D4A441F336}" destId="{8B3DE3D5-DE65-8E47-8134-6B83C0646F7A}" srcOrd="0" destOrd="0" presId="urn:microsoft.com/office/officeart/2008/layout/AlternatingHexagons"/>
    <dgm:cxn modelId="{A45FFA80-3773-C645-A158-B5E056D8CA40}" type="presOf" srcId="{967B473F-330B-4942-9304-5CEB65D78035}" destId="{2BFE81F2-8C67-D340-A731-31537469304D}" srcOrd="0" destOrd="0" presId="urn:microsoft.com/office/officeart/2008/layout/AlternatingHexagons"/>
    <dgm:cxn modelId="{3C58DDAD-BD33-B341-955A-F2F3B245058C}" srcId="{035F925C-53DF-1640-A00A-13663F4A38E6}" destId="{9A13AC9F-817F-534C-8AF0-0F8D58BE2A2F}" srcOrd="0" destOrd="0" parTransId="{8A074CCC-A6E5-2F4A-A6BC-EA7169C960A6}" sibTransId="{14C94B8B-14FD-524C-B6A2-CC6CE29C6ADA}"/>
    <dgm:cxn modelId="{25C449BB-7E7A-FB4F-9016-D4C414E04C7F}" srcId="{035F925C-53DF-1640-A00A-13663F4A38E6}" destId="{142152AB-6834-4641-9999-5BE88E6CD171}" srcOrd="1" destOrd="0" parTransId="{5973894C-1851-2B44-A483-3B5789FB6EBA}" sibTransId="{D97562DE-6FD1-FC4B-BFCC-314EF3964495}"/>
    <dgm:cxn modelId="{56FD4FC2-9881-2B40-9E62-13BB158E4D65}" type="presOf" srcId="{035F925C-53DF-1640-A00A-13663F4A38E6}" destId="{045180F5-8DB9-4844-B30B-D356692EBC51}" srcOrd="0" destOrd="0" presId="urn:microsoft.com/office/officeart/2008/layout/AlternatingHexagons"/>
    <dgm:cxn modelId="{AC3D9FE4-CA7E-0848-BB1E-0681A8744A39}" type="presOf" srcId="{DE0CB2CB-25AE-5344-BC5F-5BFEEA3B0BA8}" destId="{D4070034-8996-A742-9D4E-B6356620E292}" srcOrd="0" destOrd="0" presId="urn:microsoft.com/office/officeart/2008/layout/AlternatingHexagons"/>
    <dgm:cxn modelId="{35BA94E5-5FC4-9243-B190-33CD43F586D9}" srcId="{9A13AC9F-817F-534C-8AF0-0F8D58BE2A2F}" destId="{18C63544-5744-774B-8EDB-2CB23769CB6C}" srcOrd="0" destOrd="0" parTransId="{357E0527-9BDA-E34D-84B4-DFA960969A85}" sibTransId="{B2826D34-5C87-CF40-A0D8-CB1C4F015040}"/>
    <dgm:cxn modelId="{CD53EAFE-9CA9-DB4A-9823-BEBE93F44F44}" type="presOf" srcId="{D97562DE-6FD1-FC4B-BFCC-314EF3964495}" destId="{C92AC8F0-D835-0D40-9B6C-06367E74B7F7}" srcOrd="0" destOrd="0" presId="urn:microsoft.com/office/officeart/2008/layout/AlternatingHexagons"/>
    <dgm:cxn modelId="{4EC6788B-9A30-4E44-9AE9-495E4D1ED5B0}" type="presParOf" srcId="{045180F5-8DB9-4844-B30B-D356692EBC51}" destId="{D6A5D253-5ABC-9640-8C44-1D44D9CC4D6C}" srcOrd="0" destOrd="0" presId="urn:microsoft.com/office/officeart/2008/layout/AlternatingHexagons"/>
    <dgm:cxn modelId="{766F51CC-1167-6946-B28E-53DAFA94446E}" type="presParOf" srcId="{D6A5D253-5ABC-9640-8C44-1D44D9CC4D6C}" destId="{B3CF69E1-15A9-6D40-8D23-64D5D8F66AFB}" srcOrd="0" destOrd="0" presId="urn:microsoft.com/office/officeart/2008/layout/AlternatingHexagons"/>
    <dgm:cxn modelId="{0862EB49-CC16-4C45-8D53-F5767C01EBF7}" type="presParOf" srcId="{D6A5D253-5ABC-9640-8C44-1D44D9CC4D6C}" destId="{D622DDC2-E4D5-9843-8198-041038911745}" srcOrd="1" destOrd="0" presId="urn:microsoft.com/office/officeart/2008/layout/AlternatingHexagons"/>
    <dgm:cxn modelId="{5BCC1460-3AB0-304C-BE06-D9E187D148D5}" type="presParOf" srcId="{D6A5D253-5ABC-9640-8C44-1D44D9CC4D6C}" destId="{A8026CA5-C9AD-2C40-96E2-54B47CEEAC5F}" srcOrd="2" destOrd="0" presId="urn:microsoft.com/office/officeart/2008/layout/AlternatingHexagons"/>
    <dgm:cxn modelId="{521C0902-0CC7-F04B-817B-3D90818864BA}" type="presParOf" srcId="{D6A5D253-5ABC-9640-8C44-1D44D9CC4D6C}" destId="{BF4A5E9D-26E8-DE49-B6F0-CE804C10431C}" srcOrd="3" destOrd="0" presId="urn:microsoft.com/office/officeart/2008/layout/AlternatingHexagons"/>
    <dgm:cxn modelId="{5428AA02-5A7F-CE45-9692-46609BFC9475}" type="presParOf" srcId="{D6A5D253-5ABC-9640-8C44-1D44D9CC4D6C}" destId="{155017A4-6163-2941-94D1-8AE75533BC16}" srcOrd="4" destOrd="0" presId="urn:microsoft.com/office/officeart/2008/layout/AlternatingHexagons"/>
    <dgm:cxn modelId="{5B9AEF37-C0A2-8A41-9A7C-315E63B9DABF}" type="presParOf" srcId="{045180F5-8DB9-4844-B30B-D356692EBC51}" destId="{8E2E9A36-7EA7-2448-A057-709DFEC005BD}" srcOrd="1" destOrd="0" presId="urn:microsoft.com/office/officeart/2008/layout/AlternatingHexagons"/>
    <dgm:cxn modelId="{EBC55791-9F6A-A14E-9F53-AEED97C48669}" type="presParOf" srcId="{045180F5-8DB9-4844-B30B-D356692EBC51}" destId="{719B47E3-52DF-544F-B1E0-24756FABB3BC}" srcOrd="2" destOrd="0" presId="urn:microsoft.com/office/officeart/2008/layout/AlternatingHexagons"/>
    <dgm:cxn modelId="{067C672D-8EDB-BE45-AAAC-6E209B9A0771}" type="presParOf" srcId="{719B47E3-52DF-544F-B1E0-24756FABB3BC}" destId="{84F2F1C3-2460-5C49-A90F-E1669C25AD8D}" srcOrd="0" destOrd="0" presId="urn:microsoft.com/office/officeart/2008/layout/AlternatingHexagons"/>
    <dgm:cxn modelId="{CFCAE826-E6A9-7544-A7E2-221F0A6D7FDF}" type="presParOf" srcId="{719B47E3-52DF-544F-B1E0-24756FABB3BC}" destId="{D4070034-8996-A742-9D4E-B6356620E292}" srcOrd="1" destOrd="0" presId="urn:microsoft.com/office/officeart/2008/layout/AlternatingHexagons"/>
    <dgm:cxn modelId="{A223C9DC-0807-5B46-B753-F0F408C6AECE}" type="presParOf" srcId="{719B47E3-52DF-544F-B1E0-24756FABB3BC}" destId="{676E17F1-C123-6946-8567-62E7CC40E45B}" srcOrd="2" destOrd="0" presId="urn:microsoft.com/office/officeart/2008/layout/AlternatingHexagons"/>
    <dgm:cxn modelId="{61275A18-BD2D-3B4D-9EC1-95DA57709184}" type="presParOf" srcId="{719B47E3-52DF-544F-B1E0-24756FABB3BC}" destId="{08AB12B8-3561-F14C-BBCE-DC72CD295A2E}" srcOrd="3" destOrd="0" presId="urn:microsoft.com/office/officeart/2008/layout/AlternatingHexagons"/>
    <dgm:cxn modelId="{60728A9E-A78A-FA43-B34C-9DB24199B2BE}" type="presParOf" srcId="{719B47E3-52DF-544F-B1E0-24756FABB3BC}" destId="{C92AC8F0-D835-0D40-9B6C-06367E74B7F7}" srcOrd="4" destOrd="0" presId="urn:microsoft.com/office/officeart/2008/layout/AlternatingHexagons"/>
    <dgm:cxn modelId="{536954BF-F04C-7241-B143-94E496177969}" type="presParOf" srcId="{045180F5-8DB9-4844-B30B-D356692EBC51}" destId="{34B0DBD0-F19B-5841-B503-13B9A46297DC}" srcOrd="3" destOrd="0" presId="urn:microsoft.com/office/officeart/2008/layout/AlternatingHexagons"/>
    <dgm:cxn modelId="{026CD405-ABC9-A345-9DDE-DCBB89B65FBE}" type="presParOf" srcId="{045180F5-8DB9-4844-B30B-D356692EBC51}" destId="{B009CC68-42D4-1540-B8F9-35F80F551AFD}" srcOrd="4" destOrd="0" presId="urn:microsoft.com/office/officeart/2008/layout/AlternatingHexagons"/>
    <dgm:cxn modelId="{383EB235-F9F2-8C4B-B496-AFEA58382B21}" type="presParOf" srcId="{B009CC68-42D4-1540-B8F9-35F80F551AFD}" destId="{8B3DE3D5-DE65-8E47-8134-6B83C0646F7A}" srcOrd="0" destOrd="0" presId="urn:microsoft.com/office/officeart/2008/layout/AlternatingHexagons"/>
    <dgm:cxn modelId="{9BFAB20C-3E67-2B41-A701-2B6DD9041E4F}" type="presParOf" srcId="{B009CC68-42D4-1540-B8F9-35F80F551AFD}" destId="{2BFE81F2-8C67-D340-A731-31537469304D}" srcOrd="1" destOrd="0" presId="urn:microsoft.com/office/officeart/2008/layout/AlternatingHexagons"/>
    <dgm:cxn modelId="{FD5D39E1-3372-FF47-8176-FCEFE954C73C}" type="presParOf" srcId="{B009CC68-42D4-1540-B8F9-35F80F551AFD}" destId="{F1315B65-A6AD-1E4C-BEE1-51F94839BFAB}" srcOrd="2" destOrd="0" presId="urn:microsoft.com/office/officeart/2008/layout/AlternatingHexagons"/>
    <dgm:cxn modelId="{76C0F152-423C-9D4C-A271-09537C09BD9F}" type="presParOf" srcId="{B009CC68-42D4-1540-B8F9-35F80F551AFD}" destId="{D96A6D35-9693-DE4B-A983-76BD2889A328}" srcOrd="3" destOrd="0" presId="urn:microsoft.com/office/officeart/2008/layout/AlternatingHexagons"/>
    <dgm:cxn modelId="{A93878A2-23C6-4449-8BE2-41F650BBE984}" type="presParOf" srcId="{B009CC68-42D4-1540-B8F9-35F80F551AFD}" destId="{68B76074-9E4D-2847-A861-67910B250328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F8513C-9CA9-486C-B555-DB21B2FACEA3}">
      <dsp:nvSpPr>
        <dsp:cNvPr id="0" name=""/>
        <dsp:cNvSpPr/>
      </dsp:nvSpPr>
      <dsp:spPr>
        <a:xfrm>
          <a:off x="0" y="380"/>
          <a:ext cx="11115675" cy="52359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F2C8AB-59B7-43E1-A1F4-EB5BA13DFA98}">
      <dsp:nvSpPr>
        <dsp:cNvPr id="0" name=""/>
        <dsp:cNvSpPr/>
      </dsp:nvSpPr>
      <dsp:spPr>
        <a:xfrm>
          <a:off x="158388" y="118190"/>
          <a:ext cx="287979" cy="28797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C29519-45D1-4617-9A92-4F88A64954B7}">
      <dsp:nvSpPr>
        <dsp:cNvPr id="0" name=""/>
        <dsp:cNvSpPr/>
      </dsp:nvSpPr>
      <dsp:spPr>
        <a:xfrm>
          <a:off x="604756" y="380"/>
          <a:ext cx="10510918" cy="523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414" tIns="55414" rIns="55414" bIns="55414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Shutdowns</a:t>
          </a:r>
          <a:r>
            <a:rPr lang="en-US" sz="1600" kern="1200"/>
            <a:t>: Where do Internet </a:t>
          </a:r>
          <a:r>
            <a:rPr lang="en-US" sz="1600" kern="1200">
              <a:latin typeface="Hind Light"/>
            </a:rPr>
            <a:t>shutdowns</a:t>
          </a:r>
          <a:r>
            <a:rPr lang="en-US" sz="1600" kern="1200"/>
            <a:t> take place?</a:t>
          </a:r>
        </a:p>
      </dsp:txBody>
      <dsp:txXfrm>
        <a:off x="604756" y="380"/>
        <a:ext cx="10510918" cy="523598"/>
      </dsp:txXfrm>
    </dsp:sp>
    <dsp:sp modelId="{EA2A9F08-B4E8-44F7-BB70-2C88234CA76F}">
      <dsp:nvSpPr>
        <dsp:cNvPr id="0" name=""/>
        <dsp:cNvSpPr/>
      </dsp:nvSpPr>
      <dsp:spPr>
        <a:xfrm>
          <a:off x="0" y="654878"/>
          <a:ext cx="11115675" cy="52359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CCFFC7-1660-4FD1-A302-E2F056EAB844}">
      <dsp:nvSpPr>
        <dsp:cNvPr id="0" name=""/>
        <dsp:cNvSpPr/>
      </dsp:nvSpPr>
      <dsp:spPr>
        <a:xfrm>
          <a:off x="158388" y="772688"/>
          <a:ext cx="287979" cy="28797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F113D8-FD67-4861-A842-291402FCCCFC}">
      <dsp:nvSpPr>
        <dsp:cNvPr id="0" name=""/>
        <dsp:cNvSpPr/>
      </dsp:nvSpPr>
      <dsp:spPr>
        <a:xfrm>
          <a:off x="604756" y="654878"/>
          <a:ext cx="10510918" cy="523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414" tIns="55414" rIns="55414" bIns="55414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Net Loss: </a:t>
          </a:r>
          <a:r>
            <a:rPr lang="en-US" sz="1600" kern="1200" dirty="0"/>
            <a:t>Estimate the economic impacts of Internet shutdowns.</a:t>
          </a:r>
        </a:p>
      </dsp:txBody>
      <dsp:txXfrm>
        <a:off x="604756" y="654878"/>
        <a:ext cx="10510918" cy="523598"/>
      </dsp:txXfrm>
    </dsp:sp>
    <dsp:sp modelId="{391678EE-5FA9-47BE-A167-C05734EFDC14}">
      <dsp:nvSpPr>
        <dsp:cNvPr id="0" name=""/>
        <dsp:cNvSpPr/>
      </dsp:nvSpPr>
      <dsp:spPr>
        <a:xfrm>
          <a:off x="0" y="1309377"/>
          <a:ext cx="11115675" cy="52359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45CD46-8507-42F0-B841-19A4625C2ADB}">
      <dsp:nvSpPr>
        <dsp:cNvPr id="0" name=""/>
        <dsp:cNvSpPr/>
      </dsp:nvSpPr>
      <dsp:spPr>
        <a:xfrm>
          <a:off x="158388" y="1427186"/>
          <a:ext cx="287979" cy="28797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B3BFFE-45CB-4CB9-9DCB-18152179663A}">
      <dsp:nvSpPr>
        <dsp:cNvPr id="0" name=""/>
        <dsp:cNvSpPr/>
      </dsp:nvSpPr>
      <dsp:spPr>
        <a:xfrm>
          <a:off x="604756" y="1309377"/>
          <a:ext cx="10510918" cy="523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414" tIns="55414" rIns="55414" bIns="55414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Technologies</a:t>
          </a:r>
          <a:r>
            <a:rPr lang="en-US" sz="1600" kern="1200" dirty="0"/>
            <a:t>: Tracking the deployment of technologies critical for the evolution of the Internet.</a:t>
          </a:r>
        </a:p>
      </dsp:txBody>
      <dsp:txXfrm>
        <a:off x="604756" y="1309377"/>
        <a:ext cx="10510918" cy="523598"/>
      </dsp:txXfrm>
    </dsp:sp>
    <dsp:sp modelId="{E733C891-78B0-484D-850C-F17032F4BD96}">
      <dsp:nvSpPr>
        <dsp:cNvPr id="0" name=""/>
        <dsp:cNvSpPr/>
      </dsp:nvSpPr>
      <dsp:spPr>
        <a:xfrm>
          <a:off x="0" y="1963875"/>
          <a:ext cx="11115675" cy="52359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6811AB-C9E9-415D-AEA9-1BD04122FAAA}">
      <dsp:nvSpPr>
        <dsp:cNvPr id="0" name=""/>
        <dsp:cNvSpPr/>
      </dsp:nvSpPr>
      <dsp:spPr>
        <a:xfrm>
          <a:off x="158388" y="2081685"/>
          <a:ext cx="287979" cy="28797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20AA9C-AA1E-41EF-8D55-55D6F9416844}">
      <dsp:nvSpPr>
        <dsp:cNvPr id="0" name=""/>
        <dsp:cNvSpPr/>
      </dsp:nvSpPr>
      <dsp:spPr>
        <a:xfrm>
          <a:off x="604756" y="1963875"/>
          <a:ext cx="10510918" cy="523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414" tIns="55414" rIns="55414" bIns="55414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Concentration</a:t>
          </a:r>
          <a:r>
            <a:rPr lang="en-US" sz="1600" kern="1200" dirty="0"/>
            <a:t>: How much are services concentrated in the hands of a few?</a:t>
          </a:r>
        </a:p>
      </dsp:txBody>
      <dsp:txXfrm>
        <a:off x="604756" y="1963875"/>
        <a:ext cx="10510918" cy="523598"/>
      </dsp:txXfrm>
    </dsp:sp>
    <dsp:sp modelId="{5B9329B5-86E1-4E95-AAA5-A4C228FEFD65}">
      <dsp:nvSpPr>
        <dsp:cNvPr id="0" name=""/>
        <dsp:cNvSpPr/>
      </dsp:nvSpPr>
      <dsp:spPr>
        <a:xfrm>
          <a:off x="0" y="2618374"/>
          <a:ext cx="11115675" cy="52359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9CAD3E-FF08-455E-BF81-B3CBE319C76C}">
      <dsp:nvSpPr>
        <dsp:cNvPr id="0" name=""/>
        <dsp:cNvSpPr/>
      </dsp:nvSpPr>
      <dsp:spPr>
        <a:xfrm>
          <a:off x="158388" y="2736183"/>
          <a:ext cx="287979" cy="287979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EFA33B-1348-4097-A9E3-89D7F857F74D}">
      <dsp:nvSpPr>
        <dsp:cNvPr id="0" name=""/>
        <dsp:cNvSpPr/>
      </dsp:nvSpPr>
      <dsp:spPr>
        <a:xfrm>
          <a:off x="604756" y="2618374"/>
          <a:ext cx="10510918" cy="523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414" tIns="55414" rIns="55414" bIns="55414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Resilience</a:t>
          </a:r>
          <a:r>
            <a:rPr lang="en-US" sz="1600" kern="1200" dirty="0"/>
            <a:t>: How robust is the Internet ecosystem?</a:t>
          </a:r>
        </a:p>
      </dsp:txBody>
      <dsp:txXfrm>
        <a:off x="604756" y="2618374"/>
        <a:ext cx="10510918" cy="523598"/>
      </dsp:txXfrm>
    </dsp:sp>
    <dsp:sp modelId="{60880E5B-5B6B-1446-839E-BB0E00746F66}">
      <dsp:nvSpPr>
        <dsp:cNvPr id="0" name=""/>
        <dsp:cNvSpPr/>
      </dsp:nvSpPr>
      <dsp:spPr>
        <a:xfrm>
          <a:off x="0" y="3272872"/>
          <a:ext cx="11115675" cy="52359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8575">
          <a:solidFill>
            <a:srgbClr val="FF00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006691-917A-4B43-8442-E010DD3C2491}">
      <dsp:nvSpPr>
        <dsp:cNvPr id="0" name=""/>
        <dsp:cNvSpPr/>
      </dsp:nvSpPr>
      <dsp:spPr>
        <a:xfrm>
          <a:off x="158388" y="3390682"/>
          <a:ext cx="287979" cy="287979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E9796B-3343-DC43-8A45-CA5D1C389853}">
      <dsp:nvSpPr>
        <dsp:cNvPr id="0" name=""/>
        <dsp:cNvSpPr/>
      </dsp:nvSpPr>
      <dsp:spPr>
        <a:xfrm>
          <a:off x="604756" y="3272872"/>
          <a:ext cx="10510918" cy="523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414" tIns="55414" rIns="55414" bIns="55414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IXP Tracker</a:t>
          </a:r>
          <a:r>
            <a:rPr lang="en-US" sz="1600" kern="1200" dirty="0"/>
            <a:t>: monitors the growth of IXPs globally</a:t>
          </a:r>
        </a:p>
      </dsp:txBody>
      <dsp:txXfrm>
        <a:off x="604756" y="3272872"/>
        <a:ext cx="10510918" cy="523598"/>
      </dsp:txXfrm>
    </dsp:sp>
    <dsp:sp modelId="{315C62A8-BE02-7046-9A91-AF5578E9689A}">
      <dsp:nvSpPr>
        <dsp:cNvPr id="0" name=""/>
        <dsp:cNvSpPr/>
      </dsp:nvSpPr>
      <dsp:spPr>
        <a:xfrm>
          <a:off x="0" y="3927370"/>
          <a:ext cx="11115675" cy="52359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38100">
          <a:solidFill>
            <a:srgbClr val="C000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3D334B-8621-C64C-935F-0F5FA3B81EE3}">
      <dsp:nvSpPr>
        <dsp:cNvPr id="0" name=""/>
        <dsp:cNvSpPr/>
      </dsp:nvSpPr>
      <dsp:spPr>
        <a:xfrm>
          <a:off x="172764" y="4056754"/>
          <a:ext cx="287979" cy="287979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BD5643-E760-EE43-9FF5-704A2DD13D42}">
      <dsp:nvSpPr>
        <dsp:cNvPr id="0" name=""/>
        <dsp:cNvSpPr/>
      </dsp:nvSpPr>
      <dsp:spPr>
        <a:xfrm>
          <a:off x="604756" y="3927370"/>
          <a:ext cx="10510918" cy="523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414" tIns="55414" rIns="55414" bIns="55414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Popular Content Locality</a:t>
          </a:r>
        </a:p>
      </dsp:txBody>
      <dsp:txXfrm>
        <a:off x="604756" y="3927370"/>
        <a:ext cx="10510918" cy="5235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CF69E1-15A9-6D40-8D23-64D5D8F66AFB}">
      <dsp:nvSpPr>
        <dsp:cNvPr id="0" name=""/>
        <dsp:cNvSpPr/>
      </dsp:nvSpPr>
      <dsp:spPr>
        <a:xfrm rot="5400000">
          <a:off x="2459235" y="152138"/>
          <a:ext cx="1615155" cy="1405185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kern="1200" dirty="0"/>
            <a:t>PCH</a:t>
          </a:r>
        </a:p>
      </dsp:txBody>
      <dsp:txXfrm rot="-5400000">
        <a:off x="2783195" y="298848"/>
        <a:ext cx="967235" cy="1111765"/>
      </dsp:txXfrm>
    </dsp:sp>
    <dsp:sp modelId="{D622DDC2-E4D5-9843-8198-041038911745}">
      <dsp:nvSpPr>
        <dsp:cNvPr id="0" name=""/>
        <dsp:cNvSpPr/>
      </dsp:nvSpPr>
      <dsp:spPr>
        <a:xfrm>
          <a:off x="4012045" y="370184"/>
          <a:ext cx="1802513" cy="9690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/>
            <a:t>Members, capacity, reachability</a:t>
          </a:r>
        </a:p>
      </dsp:txBody>
      <dsp:txXfrm>
        <a:off x="4012045" y="370184"/>
        <a:ext cx="1802513" cy="969093"/>
      </dsp:txXfrm>
    </dsp:sp>
    <dsp:sp modelId="{155017A4-6163-2941-94D1-8AE75533BC16}">
      <dsp:nvSpPr>
        <dsp:cNvPr id="0" name=""/>
        <dsp:cNvSpPr/>
      </dsp:nvSpPr>
      <dsp:spPr>
        <a:xfrm rot="5400000">
          <a:off x="941635" y="152138"/>
          <a:ext cx="1615155" cy="1405185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 err="1"/>
            <a:t>PeeringDB</a:t>
          </a:r>
          <a:endParaRPr lang="en-GB" sz="1700" kern="1200" dirty="0"/>
        </a:p>
      </dsp:txBody>
      <dsp:txXfrm rot="-5400000">
        <a:off x="1265595" y="298848"/>
        <a:ext cx="967235" cy="1111765"/>
      </dsp:txXfrm>
    </dsp:sp>
    <dsp:sp modelId="{84F2F1C3-2460-5C49-A90F-E1669C25AD8D}">
      <dsp:nvSpPr>
        <dsp:cNvPr id="0" name=""/>
        <dsp:cNvSpPr/>
      </dsp:nvSpPr>
      <dsp:spPr>
        <a:xfrm rot="5400000">
          <a:off x="1697528" y="1523082"/>
          <a:ext cx="1615155" cy="1405185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IXP Tracker</a:t>
          </a:r>
        </a:p>
      </dsp:txBody>
      <dsp:txXfrm rot="-5400000">
        <a:off x="2021488" y="1669792"/>
        <a:ext cx="967235" cy="1111765"/>
      </dsp:txXfrm>
    </dsp:sp>
    <dsp:sp modelId="{D4070034-8996-A742-9D4E-B6356620E292}">
      <dsp:nvSpPr>
        <dsp:cNvPr id="0" name=""/>
        <dsp:cNvSpPr/>
      </dsp:nvSpPr>
      <dsp:spPr>
        <a:xfrm>
          <a:off x="0" y="1741128"/>
          <a:ext cx="1744367" cy="9690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500" b="1" kern="1200" dirty="0"/>
        </a:p>
      </dsp:txBody>
      <dsp:txXfrm>
        <a:off x="0" y="1741128"/>
        <a:ext cx="1744367" cy="969093"/>
      </dsp:txXfrm>
    </dsp:sp>
    <dsp:sp modelId="{C92AC8F0-D835-0D40-9B6C-06367E74B7F7}">
      <dsp:nvSpPr>
        <dsp:cNvPr id="0" name=""/>
        <dsp:cNvSpPr/>
      </dsp:nvSpPr>
      <dsp:spPr>
        <a:xfrm rot="5400000">
          <a:off x="3215128" y="1523082"/>
          <a:ext cx="1615155" cy="1405185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API</a:t>
          </a:r>
          <a:br>
            <a:rPr lang="en-GB" sz="1800" kern="1200" dirty="0"/>
          </a:br>
          <a:r>
            <a:rPr lang="en-GB" sz="1800" kern="1200" dirty="0"/>
            <a:t>(soon)</a:t>
          </a:r>
        </a:p>
      </dsp:txBody>
      <dsp:txXfrm rot="-5400000">
        <a:off x="3539088" y="1669792"/>
        <a:ext cx="967235" cy="1111765"/>
      </dsp:txXfrm>
    </dsp:sp>
    <dsp:sp modelId="{8B3DE3D5-DE65-8E47-8134-6B83C0646F7A}">
      <dsp:nvSpPr>
        <dsp:cNvPr id="0" name=""/>
        <dsp:cNvSpPr/>
      </dsp:nvSpPr>
      <dsp:spPr>
        <a:xfrm rot="5400000">
          <a:off x="2459235" y="2894026"/>
          <a:ext cx="1615155" cy="1405185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RIPE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Atlas</a:t>
          </a:r>
        </a:p>
      </dsp:txBody>
      <dsp:txXfrm rot="-5400000">
        <a:off x="2783195" y="3040736"/>
        <a:ext cx="967235" cy="1111765"/>
      </dsp:txXfrm>
    </dsp:sp>
    <dsp:sp modelId="{2BFE81F2-8C67-D340-A731-31537469304D}">
      <dsp:nvSpPr>
        <dsp:cNvPr id="0" name=""/>
        <dsp:cNvSpPr/>
      </dsp:nvSpPr>
      <dsp:spPr>
        <a:xfrm>
          <a:off x="4012045" y="3112072"/>
          <a:ext cx="1802513" cy="9690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/>
            <a:t>Live measurements (coming soon)</a:t>
          </a:r>
        </a:p>
      </dsp:txBody>
      <dsp:txXfrm>
        <a:off x="4012045" y="3112072"/>
        <a:ext cx="1802513" cy="969093"/>
      </dsp:txXfrm>
    </dsp:sp>
    <dsp:sp modelId="{68B76074-9E4D-2847-A861-67910B250328}">
      <dsp:nvSpPr>
        <dsp:cNvPr id="0" name=""/>
        <dsp:cNvSpPr/>
      </dsp:nvSpPr>
      <dsp:spPr>
        <a:xfrm rot="5400000">
          <a:off x="941635" y="2894026"/>
          <a:ext cx="1615155" cy="1405185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IXP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Looking glasses</a:t>
          </a:r>
        </a:p>
      </dsp:txBody>
      <dsp:txXfrm rot="-5400000">
        <a:off x="1265595" y="3040736"/>
        <a:ext cx="967235" cy="11117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E98BAE-C84A-694A-898B-5CF88760D6F5}" type="datetimeFigureOut">
              <a:rPr lang="en-US" smtClean="0"/>
              <a:t>12/3/24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2F491E-6BDF-894F-89D9-4BED6DF37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020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E74FA06C-4A8C-0E48-B922-007B77153C27}" type="datetimeFigureOut">
              <a:rPr lang="en-GB" altLang="en-US"/>
              <a:pPr/>
              <a:t>03/12/2024</a:t>
            </a:fld>
            <a:endParaRPr lang="en-GB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B620D7F3-EDE1-C147-A04A-D4416A63828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206635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0D7F3-EDE1-C147-A04A-D4416A638280}" type="slidenum">
              <a:rPr lang="en-GB" altLang="en-US" smtClean="0"/>
              <a:pPr/>
              <a:t>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16125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0D7F3-EDE1-C147-A04A-D4416A638280}" type="slidenum">
              <a:rPr lang="en-GB" altLang="en-US" smtClean="0"/>
              <a:pPr/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29835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As the cornerstone of day-to-day life, things like businesses, government, education, healthcare have all become reliant on the Internet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But every day, there are actors working to undermine it……and over 3 billion people remain unconnected.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cs typeface="Hind Medium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cs typeface="Hind Medium"/>
              </a:rPr>
              <a:t>We work to build, promote, and defend the </a:t>
            </a:r>
            <a:r>
              <a:rPr lang="en-US" sz="1200" b="1" dirty="0">
                <a:cs typeface="Hind Medium"/>
              </a:rPr>
              <a:t>Internet for everyone.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0D7F3-EDE1-C147-A04A-D4416A638280}" type="slidenum">
              <a:rPr lang="en-GB" altLang="en-US" smtClean="0"/>
              <a:pPr/>
              <a:t>3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2171467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b="1" dirty="0"/>
              <a:t>Economic benefits</a:t>
            </a:r>
            <a:r>
              <a:rPr lang="en-US" sz="1200" dirty="0"/>
              <a:t>: Supports local ISPs, content providers, infrastructure providers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b="1" dirty="0"/>
              <a:t>Cost benefits</a:t>
            </a:r>
            <a:r>
              <a:rPr lang="en-US" sz="1200" dirty="0"/>
              <a:t>: Save on expensive international links, free-up bandwidth.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b="1" dirty="0"/>
              <a:t>Quality and performance benefits</a:t>
            </a:r>
            <a:r>
              <a:rPr lang="en-US" sz="1200" dirty="0"/>
              <a:t>: Improved Internet speeds, higher reliability, improved user experience.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b="1" dirty="0"/>
              <a:t>Security benefits</a:t>
            </a:r>
            <a:r>
              <a:rPr lang="en-US" sz="1200" dirty="0"/>
              <a:t>: Improve data security and privacy by keeping data in local jurisdictions.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b="1" dirty="0"/>
              <a:t>Community building</a:t>
            </a:r>
            <a:r>
              <a:rPr lang="en-US" sz="1200" dirty="0"/>
              <a:t>: Enhance technical community engagement through local platforms.</a:t>
            </a:r>
          </a:p>
          <a:p>
            <a:endParaRPr lang="en-US" dirty="0"/>
          </a:p>
          <a:p>
            <a:r>
              <a:rPr lang="en-US" sz="1200" dirty="0"/>
              <a:t>Importance of Consuming Local Content</a:t>
            </a:r>
          </a:p>
          <a:p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0D7F3-EDE1-C147-A04A-D4416A638280}" type="slidenum">
              <a:rPr lang="en-GB" altLang="en-US" smtClean="0"/>
              <a:pPr/>
              <a:t>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590556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0D7F3-EDE1-C147-A04A-D4416A638280}" type="slidenum">
              <a:rPr lang="en-GB" altLang="en-US" smtClean="0"/>
              <a:pPr/>
              <a:t>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443997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0D7F3-EDE1-C147-A04A-D4416A638280}" type="slidenum">
              <a:rPr lang="en-GB" altLang="en-US" smtClean="0"/>
              <a:pPr/>
              <a:t>13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635381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Next is the Popular content locality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0D7F3-EDE1-C147-A04A-D4416A638280}" type="slidenum">
              <a:rPr lang="en-GB" altLang="en-US" smtClean="0"/>
              <a:pPr/>
              <a:t>16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828936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0D7F3-EDE1-C147-A04A-D4416A638280}" type="slidenum">
              <a:rPr lang="en-GB" altLang="en-US" smtClean="0"/>
              <a:pPr/>
              <a:t>17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563998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Overview of the popular content locality in the MENOG region, showing that they are basically fall into three categories, &lt;5%, ±30%, and 60-70%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0D7F3-EDE1-C147-A04A-D4416A638280}" type="slidenum">
              <a:rPr lang="en-GB" altLang="en-US" smtClean="0"/>
              <a:pPr/>
              <a:t>18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046176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Another view of the popular content locality in the MENOG region, discussing what are the reasons for the outliers and what can be done.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0D7F3-EDE1-C147-A04A-D4416A638280}" type="slidenum">
              <a:rPr lang="en-GB" altLang="en-US" smtClean="0"/>
              <a:pPr/>
              <a:t>19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86034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0D7F3-EDE1-C147-A04A-D4416A638280}" type="slidenum">
              <a:rPr lang="en-GB" altLang="en-US" smtClean="0"/>
              <a:pPr/>
              <a:t>20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362395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52402-1D21-290D-541C-877ED7CB5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EBCAE0-757C-3CF5-74A1-26C6B6C9E8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3BA179-61D0-5542-9E7D-ACC260BD7F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example of how fast results can change and why it is important to keep measuring.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6BCC2C-8888-89B8-B47F-4E56709F8A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0D7F3-EDE1-C147-A04A-D4416A638280}" type="slidenum">
              <a:rPr lang="en-GB" altLang="en-US" smtClean="0"/>
              <a:pPr/>
              <a:t>21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226748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0D7F3-EDE1-C147-A04A-D4416A638280}" type="slidenum">
              <a:rPr lang="en-GB" altLang="en-US" smtClean="0"/>
              <a:pPr/>
              <a:t>23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45969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dirty="0" err="1"/>
              <a:t>This</a:t>
            </a:r>
            <a:r>
              <a:rPr lang="pt-BR" sz="1200" dirty="0"/>
              <a:t> </a:t>
            </a:r>
            <a:r>
              <a:rPr lang="pt-BR" sz="1200" dirty="0" err="1"/>
              <a:t>flexibility</a:t>
            </a:r>
            <a:r>
              <a:rPr lang="pt-BR" sz="1200" dirty="0"/>
              <a:t> </a:t>
            </a:r>
            <a:r>
              <a:rPr lang="pt-BR" sz="1200" dirty="0" err="1"/>
              <a:t>ensures</a:t>
            </a:r>
            <a:r>
              <a:rPr lang="pt-BR" sz="1200" dirty="0"/>
              <a:t> </a:t>
            </a:r>
            <a:r>
              <a:rPr lang="pt-BR" sz="1200" dirty="0" err="1"/>
              <a:t>that</a:t>
            </a:r>
            <a:r>
              <a:rPr lang="pt-BR" sz="1200" dirty="0"/>
              <a:t> </a:t>
            </a:r>
            <a:r>
              <a:rPr lang="pt-BR" sz="1200" dirty="0" err="1"/>
              <a:t>the</a:t>
            </a:r>
            <a:r>
              <a:rPr lang="pt-BR" sz="1200" dirty="0"/>
              <a:t> insights are </a:t>
            </a:r>
            <a:r>
              <a:rPr lang="pt-BR" sz="1200" dirty="0" err="1"/>
              <a:t>tailored</a:t>
            </a:r>
            <a:r>
              <a:rPr lang="pt-BR" sz="1200" dirty="0"/>
              <a:t> </a:t>
            </a:r>
            <a:r>
              <a:rPr lang="pt-BR" sz="1200" dirty="0" err="1"/>
              <a:t>and</a:t>
            </a:r>
            <a:r>
              <a:rPr lang="pt-BR" sz="1200" dirty="0"/>
              <a:t> </a:t>
            </a:r>
            <a:r>
              <a:rPr lang="pt-BR" sz="1200" dirty="0" err="1"/>
              <a:t>meaningful</a:t>
            </a:r>
            <a:r>
              <a:rPr lang="pt-BR" sz="1200" dirty="0"/>
              <a:t>, </a:t>
            </a:r>
            <a:r>
              <a:rPr lang="pt-BR" sz="1200" dirty="0" err="1"/>
              <a:t>facilitating</a:t>
            </a:r>
            <a:r>
              <a:rPr lang="pt-BR" sz="1200" dirty="0"/>
              <a:t> more </a:t>
            </a:r>
            <a:r>
              <a:rPr lang="pt-BR" sz="1200" dirty="0" err="1"/>
              <a:t>informed</a:t>
            </a:r>
            <a:r>
              <a:rPr lang="pt-BR" sz="1200" dirty="0"/>
              <a:t> </a:t>
            </a:r>
            <a:r>
              <a:rPr lang="pt-BR" sz="1200" dirty="0" err="1"/>
              <a:t>decisions</a:t>
            </a:r>
            <a:r>
              <a:rPr lang="pt-BR" sz="1200" dirty="0"/>
              <a:t> </a:t>
            </a:r>
            <a:r>
              <a:rPr lang="pt-BR" sz="1200" dirty="0" err="1"/>
              <a:t>and</a:t>
            </a:r>
            <a:r>
              <a:rPr lang="pt-BR" sz="1200" dirty="0"/>
              <a:t> </a:t>
            </a:r>
            <a:r>
              <a:rPr lang="pt-BR" sz="1200" dirty="0" err="1"/>
              <a:t>strategic</a:t>
            </a:r>
            <a:r>
              <a:rPr lang="pt-BR" sz="1200" dirty="0"/>
              <a:t> </a:t>
            </a:r>
            <a:r>
              <a:rPr lang="pt-BR" sz="1200" dirty="0" err="1"/>
              <a:t>planning</a:t>
            </a:r>
            <a:r>
              <a:rPr lang="pt-BR" sz="120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0D7F3-EDE1-C147-A04A-D4416A638280}" type="slidenum">
              <a:rPr lang="en-GB" altLang="en-US" smtClean="0"/>
              <a:pPr/>
              <a:t>24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820021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0D7F3-EDE1-C147-A04A-D4416A638280}" type="slidenum">
              <a:rPr lang="en-GB" altLang="en-US" smtClean="0"/>
              <a:pPr/>
              <a:t>29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001401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0D7F3-EDE1-C147-A04A-D4416A638280}" type="slidenum">
              <a:rPr lang="en-GB" altLang="en-US" smtClean="0"/>
              <a:pPr/>
              <a:t>30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9083400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ec7d3d638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2ec7d3d638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 dirty="0" err="1">
                <a:solidFill>
                  <a:srgbClr val="595959"/>
                </a:solidFill>
              </a:rPr>
              <a:t>Cost</a:t>
            </a:r>
            <a:endParaRPr sz="1800" dirty="0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 dirty="0" err="1">
                <a:solidFill>
                  <a:srgbClr val="595959"/>
                </a:solidFill>
              </a:rPr>
              <a:t>Reachable</a:t>
            </a:r>
            <a:r>
              <a:rPr lang="pt-BR" sz="1800" dirty="0">
                <a:solidFill>
                  <a:srgbClr val="595959"/>
                </a:solidFill>
              </a:rPr>
              <a:t> </a:t>
            </a:r>
            <a:r>
              <a:rPr lang="pt-BR" sz="1800" dirty="0" err="1">
                <a:solidFill>
                  <a:srgbClr val="595959"/>
                </a:solidFill>
              </a:rPr>
              <a:t>ASes</a:t>
            </a:r>
            <a:endParaRPr sz="1800" dirty="0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 dirty="0">
                <a:solidFill>
                  <a:srgbClr val="595959"/>
                </a:solidFill>
              </a:rPr>
              <a:t>AS Path </a:t>
            </a:r>
            <a:r>
              <a:rPr lang="pt-BR" sz="1800" dirty="0" err="1">
                <a:solidFill>
                  <a:srgbClr val="595959"/>
                </a:solidFill>
              </a:rPr>
              <a:t>lengths</a:t>
            </a:r>
            <a:endParaRPr sz="1800" dirty="0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 dirty="0" err="1">
                <a:solidFill>
                  <a:srgbClr val="595959"/>
                </a:solidFill>
              </a:rPr>
              <a:t>Routing</a:t>
            </a:r>
            <a:r>
              <a:rPr lang="pt-BR" sz="1800" dirty="0">
                <a:solidFill>
                  <a:srgbClr val="595959"/>
                </a:solidFill>
              </a:rPr>
              <a:t> </a:t>
            </a:r>
            <a:r>
              <a:rPr lang="pt-BR" sz="1800" dirty="0" err="1">
                <a:solidFill>
                  <a:srgbClr val="595959"/>
                </a:solidFill>
              </a:rPr>
              <a:t>stability</a:t>
            </a:r>
            <a:endParaRPr sz="1800" dirty="0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 dirty="0" err="1">
                <a:solidFill>
                  <a:srgbClr val="595959"/>
                </a:solidFill>
              </a:rPr>
              <a:t>Traffic</a:t>
            </a:r>
            <a:r>
              <a:rPr lang="pt-BR" sz="1800" dirty="0">
                <a:solidFill>
                  <a:srgbClr val="595959"/>
                </a:solidFill>
              </a:rPr>
              <a:t> </a:t>
            </a:r>
            <a:r>
              <a:rPr lang="pt-BR" sz="1800" dirty="0" err="1">
                <a:solidFill>
                  <a:srgbClr val="595959"/>
                </a:solidFill>
              </a:rPr>
              <a:t>detours</a:t>
            </a:r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ec7d3d6387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ec7d3d6387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1ba69992f2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1ba69992f2_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1ba69992f2_1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1ba69992f2_1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1ba69992f2_1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1ba69992f2_1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1ba69992f2_1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1ba69992f2_1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0D7F3-EDE1-C147-A04A-D4416A638280}" type="slidenum">
              <a:rPr lang="en-GB" altLang="en-US" smtClean="0"/>
              <a:pPr/>
              <a:t>37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2287318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>
                <a:solidFill>
                  <a:srgbClr val="0E101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Finally, if you’re interested in keeping abreast of our project, please subscribe to our monthly newsletter. </a:t>
            </a:r>
            <a:endParaRPr lang="en-AU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>
                <a:solidFill>
                  <a:srgbClr val="0E101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 email us to discuss opportunities to partner or contribute to our Blog.</a:t>
            </a:r>
            <a:endParaRPr lang="en-AU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>
                <a:solidFill>
                  <a:srgbClr val="0E101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I’ve also shared a link to the methodology of the IRI for those interested in the sources and calculations. </a:t>
            </a:r>
            <a:endParaRPr lang="en-AU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20D7F3-EDE1-C147-A04A-D4416A638280}" type="slidenum">
              <a:rPr lang="en-GB" altLang="en-US" smtClean="0"/>
              <a:pPr/>
              <a:t>40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50545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22-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SOC logo" descr="Internet Society logo">
            <a:extLst>
              <a:ext uri="{FF2B5EF4-FFF2-40B4-BE49-F238E27FC236}">
                <a16:creationId xmlns:a16="http://schemas.microsoft.com/office/drawing/2014/main" id="{54D3DF5E-479B-7A45-AF40-D789415BE1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9813" y="2970213"/>
            <a:ext cx="1728787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Date">
            <a:extLst>
              <a:ext uri="{FF2B5EF4-FFF2-40B4-BE49-F238E27FC236}">
                <a16:creationId xmlns:a16="http://schemas.microsoft.com/office/drawing/2014/main" id="{7BE6BD27-9F7E-CC44-B0D6-6A76616BB73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0000" y="563564"/>
            <a:ext cx="3910806" cy="436562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Author">
            <a:extLst>
              <a:ext uri="{FF2B5EF4-FFF2-40B4-BE49-F238E27FC236}">
                <a16:creationId xmlns:a16="http://schemas.microsoft.com/office/drawing/2014/main" id="{741AE8C6-33DB-AF4E-AB01-8F8AD2E5088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0000" y="5537202"/>
            <a:ext cx="5851525" cy="1077912"/>
          </a:xfrm>
        </p:spPr>
        <p:txBody>
          <a:bodyPr anchor="b"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4976D5B7-51B6-EB48-81BC-4F5164ABAF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3387722"/>
            <a:ext cx="9144000" cy="587190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04F635FF-42BE-CF49-96A5-805FC86C31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2708455"/>
            <a:ext cx="9144000" cy="587191"/>
          </a:xfrm>
        </p:spPr>
        <p:txBody>
          <a:bodyPr anchor="t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5078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22 Ground Blue divider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SOC symbo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95284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">
            <a:extLst>
              <a:ext uri="{FF2B5EF4-FFF2-40B4-BE49-F238E27FC236}">
                <a16:creationId xmlns:a16="http://schemas.microsoft.com/office/drawing/2014/main" id="{8285C79F-AC8A-3745-A670-F7B1874587A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/>
          </a:p>
        </p:txBody>
      </p:sp>
      <p:sp>
        <p:nvSpPr>
          <p:cNvPr id="3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540000" y="4279119"/>
            <a:ext cx="5715734" cy="433965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lang="en-GB" sz="2400" b="0" i="0" dirty="0">
                <a:solidFill>
                  <a:srgbClr val="EEF2EC"/>
                </a:solidFill>
                <a:latin typeface="Hind Light" panose="02000000000000000000" pitchFamily="2" charset="77"/>
                <a:ea typeface="+mj-ea"/>
                <a:cs typeface="Hind Light" panose="02000000000000000000" pitchFamily="2" charset="77"/>
              </a:defRPr>
            </a:lvl1pPr>
          </a:lstStyle>
          <a:p>
            <a:pPr lvl="0"/>
            <a:r>
              <a:rPr lang="en-US"/>
              <a:t>Click to edit divider subtitle</a:t>
            </a:r>
            <a:endParaRPr lang="en-GB"/>
          </a:p>
        </p:txBody>
      </p:sp>
      <p:sp>
        <p:nvSpPr>
          <p:cNvPr id="2" name="Title"/>
          <p:cNvSpPr>
            <a:spLocks noGrp="1"/>
          </p:cNvSpPr>
          <p:nvPr>
            <p:ph type="ctrTitle" hasCustomPrompt="1"/>
          </p:nvPr>
        </p:nvSpPr>
        <p:spPr>
          <a:xfrm>
            <a:off x="540000" y="2461259"/>
            <a:ext cx="11127883" cy="768224"/>
          </a:xfrm>
        </p:spPr>
        <p:txBody>
          <a:bodyPr lIns="91440" rIns="91440"/>
          <a:lstStyle>
            <a:lvl1pPr algn="l">
              <a:lnSpc>
                <a:spcPct val="104000"/>
              </a:lnSpc>
              <a:defRPr sz="4800">
                <a:solidFill>
                  <a:srgbClr val="EEF2EC"/>
                </a:solidFill>
              </a:defRPr>
            </a:lvl1pPr>
          </a:lstStyle>
          <a:p>
            <a:r>
              <a:rPr lang="en-US"/>
              <a:t>Click here to edit divider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99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22 Accent Orange divider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SOC Symbol">
            <a:extLst>
              <a:ext uri="{FF2B5EF4-FFF2-40B4-BE49-F238E27FC236}">
                <a16:creationId xmlns:a16="http://schemas.microsoft.com/office/drawing/2014/main" id="{B1B4F776-F712-0F42-9059-6A1A2DD32B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95284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lide Number">
            <a:extLst>
              <a:ext uri="{FF2B5EF4-FFF2-40B4-BE49-F238E27FC236}">
                <a16:creationId xmlns:a16="http://schemas.microsoft.com/office/drawing/2014/main" id="{6419B79A-22E1-A140-BB35-748125B7BF9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/>
          </a:p>
        </p:txBody>
      </p:sp>
      <p:sp>
        <p:nvSpPr>
          <p:cNvPr id="3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540000" y="4279119"/>
            <a:ext cx="5715734" cy="433965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lang="en-GB" sz="2400" b="0" i="0" dirty="0">
                <a:solidFill>
                  <a:srgbClr val="EEF2EC"/>
                </a:solidFill>
                <a:latin typeface="Hind Light" panose="02000000000000000000" pitchFamily="2" charset="77"/>
                <a:ea typeface="+mj-ea"/>
                <a:cs typeface="Hind Light" panose="02000000000000000000" pitchFamily="2" charset="77"/>
              </a:defRPr>
            </a:lvl1pPr>
          </a:lstStyle>
          <a:p>
            <a:pPr lvl="0"/>
            <a:r>
              <a:rPr lang="en-US"/>
              <a:t>Click to edit divider subtitle</a:t>
            </a:r>
            <a:endParaRPr lang="en-GB"/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15BBDA41-205F-2742-B93C-1ED4DCAD55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2461259"/>
            <a:ext cx="11127883" cy="768224"/>
          </a:xfrm>
        </p:spPr>
        <p:txBody>
          <a:bodyPr lIns="91440" rIns="91440"/>
          <a:lstStyle>
            <a:lvl1pPr algn="l">
              <a:lnSpc>
                <a:spcPct val="104000"/>
              </a:lnSpc>
              <a:defRPr sz="4800">
                <a:solidFill>
                  <a:srgbClr val="EEF2EC"/>
                </a:solidFill>
              </a:defRPr>
            </a:lvl1pPr>
          </a:lstStyle>
          <a:p>
            <a:r>
              <a:rPr lang="en-US"/>
              <a:t>Click here to edit divider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061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22 Ground Green divider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SOC Symbol">
            <a:extLst>
              <a:ext uri="{FF2B5EF4-FFF2-40B4-BE49-F238E27FC236}">
                <a16:creationId xmlns:a16="http://schemas.microsoft.com/office/drawing/2014/main" id="{196D39AE-67AE-E14E-81C6-D3D9E0063B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95284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lide Number">
            <a:extLst>
              <a:ext uri="{FF2B5EF4-FFF2-40B4-BE49-F238E27FC236}">
                <a16:creationId xmlns:a16="http://schemas.microsoft.com/office/drawing/2014/main" id="{FEB59307-87E7-EE48-AC25-230FBB5A1C5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>
              <a:solidFill>
                <a:schemeClr val="bg1"/>
              </a:solidFill>
            </a:endParaRPr>
          </a:p>
        </p:txBody>
      </p:sp>
      <p:sp>
        <p:nvSpPr>
          <p:cNvPr id="3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540000" y="4279119"/>
            <a:ext cx="5715734" cy="433965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lang="en-GB" sz="2400" b="0" i="0" dirty="0">
                <a:solidFill>
                  <a:srgbClr val="EEF2EC"/>
                </a:solidFill>
                <a:latin typeface="Hind Light" panose="02000000000000000000" pitchFamily="2" charset="77"/>
                <a:ea typeface="+mj-ea"/>
                <a:cs typeface="Hind Light" panose="02000000000000000000" pitchFamily="2" charset="77"/>
              </a:defRPr>
            </a:lvl1pPr>
          </a:lstStyle>
          <a:p>
            <a:pPr lvl="0"/>
            <a:r>
              <a:rPr lang="en-US"/>
              <a:t>Click to edit divider subtitle</a:t>
            </a:r>
            <a:endParaRPr lang="en-GB"/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15BBDA41-205F-2742-B93C-1ED4DCAD55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2461259"/>
            <a:ext cx="11127883" cy="768224"/>
          </a:xfrm>
        </p:spPr>
        <p:txBody>
          <a:bodyPr lIns="91440" rIns="91440"/>
          <a:lstStyle>
            <a:lvl1pPr algn="l">
              <a:lnSpc>
                <a:spcPct val="104000"/>
              </a:lnSpc>
              <a:defRPr sz="4800">
                <a:solidFill>
                  <a:srgbClr val="EEF2EC"/>
                </a:solidFill>
              </a:defRPr>
            </a:lvl1pPr>
          </a:lstStyle>
          <a:p>
            <a:r>
              <a:rPr lang="en-US"/>
              <a:t>Click here to edit divider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7291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22 Large Statement Depth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SOC Symbol">
            <a:extLst>
              <a:ext uri="{FF2B5EF4-FFF2-40B4-BE49-F238E27FC236}">
                <a16:creationId xmlns:a16="http://schemas.microsoft.com/office/drawing/2014/main" id="{BE591B25-402B-894E-B123-A3EEC262B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95284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lide Number">
            <a:extLst>
              <a:ext uri="{FF2B5EF4-FFF2-40B4-BE49-F238E27FC236}">
                <a16:creationId xmlns:a16="http://schemas.microsoft.com/office/drawing/2014/main" id="{E9FE4699-7B30-0F4F-B541-E21F86AAB2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>
              <a:solidFill>
                <a:schemeClr val="bg1"/>
              </a:solidFill>
            </a:endParaRPr>
          </a:p>
        </p:txBody>
      </p:sp>
      <p:sp>
        <p:nvSpPr>
          <p:cNvPr id="8" name="Main Content">
            <a:extLst>
              <a:ext uri="{FF2B5EF4-FFF2-40B4-BE49-F238E27FC236}">
                <a16:creationId xmlns:a16="http://schemas.microsoft.com/office/drawing/2014/main" id="{2E0EBDDF-042C-1744-AE46-71F2DF54D88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79593" y="2067951"/>
            <a:ext cx="10205749" cy="2799471"/>
          </a:xfr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9591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22 Large Statement Accent Yello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SOC Symbol">
            <a:extLst>
              <a:ext uri="{FF2B5EF4-FFF2-40B4-BE49-F238E27FC236}">
                <a16:creationId xmlns:a16="http://schemas.microsoft.com/office/drawing/2014/main" id="{F464B3E2-8374-A544-A6C1-E318F6E91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68" y="6191770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"/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>
              <a:solidFill>
                <a:schemeClr val="tx1"/>
              </a:solidFill>
            </a:endParaRPr>
          </a:p>
        </p:txBody>
      </p:sp>
      <p:sp>
        <p:nvSpPr>
          <p:cNvPr id="3" name="Main Content">
            <a:extLst>
              <a:ext uri="{FF2B5EF4-FFF2-40B4-BE49-F238E27FC236}">
                <a16:creationId xmlns:a16="http://schemas.microsoft.com/office/drawing/2014/main" id="{ADF46D6C-541E-9F40-B7AA-4D21FB7F09DE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79593" y="2067951"/>
            <a:ext cx="10205749" cy="2799471"/>
          </a:xfrm>
        </p:spPr>
        <p:txBody>
          <a:bodyPr anchor="ctr">
            <a:normAutofit/>
          </a:bodyPr>
          <a:lstStyle>
            <a:lvl1pPr algn="ctr">
              <a:defRPr sz="4800"/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81444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2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SOC Symbol">
            <a:extLst>
              <a:ext uri="{FF2B5EF4-FFF2-40B4-BE49-F238E27FC236}">
                <a16:creationId xmlns:a16="http://schemas.microsoft.com/office/drawing/2014/main" id="{D81B4F08-7334-2149-9EA5-905CA174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68" y="6191770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">
            <a:extLst>
              <a:ext uri="{FF2B5EF4-FFF2-40B4-BE49-F238E27FC236}">
                <a16:creationId xmlns:a16="http://schemas.microsoft.com/office/drawing/2014/main" id="{36ED3E37-FF79-FE49-8427-154242BBCB1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>
              <a:solidFill>
                <a:schemeClr val="tx1"/>
              </a:solidFill>
            </a:endParaRPr>
          </a:p>
        </p:txBody>
      </p:sp>
      <p:sp>
        <p:nvSpPr>
          <p:cNvPr id="5" name="Main Content">
            <a:extLst>
              <a:ext uri="{FF2B5EF4-FFF2-40B4-BE49-F238E27FC236}">
                <a16:creationId xmlns:a16="http://schemas.microsoft.com/office/drawing/2014/main" id="{FE6995CB-E8F1-9145-91FB-1FC5F2C2496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4132" y="1389380"/>
            <a:ext cx="11115675" cy="4451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5A3D5433-C30F-7B45-99E2-D91CD7AC9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338" y="566739"/>
            <a:ext cx="11109600" cy="56304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17572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22 2-column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SOC Symbol">
            <a:extLst>
              <a:ext uri="{FF2B5EF4-FFF2-40B4-BE49-F238E27FC236}">
                <a16:creationId xmlns:a16="http://schemas.microsoft.com/office/drawing/2014/main" id="{D81B4F08-7334-2149-9EA5-905CA174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68" y="6191770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">
            <a:extLst>
              <a:ext uri="{FF2B5EF4-FFF2-40B4-BE49-F238E27FC236}">
                <a16:creationId xmlns:a16="http://schemas.microsoft.com/office/drawing/2014/main" id="{36ED3E37-FF79-FE49-8427-154242BBCB1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>
              <a:solidFill>
                <a:schemeClr val="tx1"/>
              </a:solidFill>
            </a:endParaRPr>
          </a:p>
        </p:txBody>
      </p:sp>
      <p:sp>
        <p:nvSpPr>
          <p:cNvPr id="6" name="Main Content-Right">
            <a:extLst>
              <a:ext uri="{FF2B5EF4-FFF2-40B4-BE49-F238E27FC236}">
                <a16:creationId xmlns:a16="http://schemas.microsoft.com/office/drawing/2014/main" id="{03B27AED-85A0-F24B-81DD-66759D7A43C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0757" y="1389380"/>
            <a:ext cx="5329363" cy="4451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Main Content-Left">
            <a:extLst>
              <a:ext uri="{FF2B5EF4-FFF2-40B4-BE49-F238E27FC236}">
                <a16:creationId xmlns:a16="http://schemas.microsoft.com/office/drawing/2014/main" id="{FE6995CB-E8F1-9145-91FB-1FC5F2C2496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4132" y="1389380"/>
            <a:ext cx="5329363" cy="4451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5A3D5433-C30F-7B45-99E2-D91CD7AC9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338" y="566739"/>
            <a:ext cx="11109600" cy="56304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16660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22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SOC Symbol">
            <a:extLst>
              <a:ext uri="{FF2B5EF4-FFF2-40B4-BE49-F238E27FC236}">
                <a16:creationId xmlns:a16="http://schemas.microsoft.com/office/drawing/2014/main" id="{124B8441-C70C-8E4C-A92B-CBD41F5AA9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68" y="6191770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lide Number">
            <a:extLst>
              <a:ext uri="{FF2B5EF4-FFF2-40B4-BE49-F238E27FC236}">
                <a16:creationId xmlns:a16="http://schemas.microsoft.com/office/drawing/2014/main" id="{B04A428A-CB40-9B4A-BC0D-90E12859CDB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>
              <a:solidFill>
                <a:schemeClr val="tx1"/>
              </a:solidFill>
            </a:endParaRPr>
          </a:p>
        </p:txBody>
      </p:sp>
      <p:sp>
        <p:nvSpPr>
          <p:cNvPr id="3" name="Picture Placeholder">
            <a:extLst>
              <a:ext uri="{FF2B5EF4-FFF2-40B4-BE49-F238E27FC236}">
                <a16:creationId xmlns:a16="http://schemas.microsoft.com/office/drawing/2014/main" id="{1004C492-DDD5-E14C-8F97-9F57C2F762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05106" y="0"/>
            <a:ext cx="5886893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Main Content">
            <a:extLst>
              <a:ext uri="{FF2B5EF4-FFF2-40B4-BE49-F238E27FC236}">
                <a16:creationId xmlns:a16="http://schemas.microsoft.com/office/drawing/2014/main" id="{822E8AE2-50D4-754F-844E-C2D1E259E67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8640" y="1389380"/>
            <a:ext cx="5564373" cy="4708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itle">
            <a:extLst>
              <a:ext uri="{FF2B5EF4-FFF2-40B4-BE49-F238E27FC236}">
                <a16:creationId xmlns:a16="http://schemas.microsoft.com/office/drawing/2014/main" id="{CD902B53-9D84-C24C-93E5-6DA34EE3D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771" y="566739"/>
            <a:ext cx="5564373" cy="56304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75502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022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SOC Symbol">
            <a:extLst>
              <a:ext uri="{FF2B5EF4-FFF2-40B4-BE49-F238E27FC236}">
                <a16:creationId xmlns:a16="http://schemas.microsoft.com/office/drawing/2014/main" id="{B0A3F75E-CC80-5E4D-A9D6-0A40915DA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68" y="6191770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">
            <a:extLst>
              <a:ext uri="{FF2B5EF4-FFF2-40B4-BE49-F238E27FC236}">
                <a16:creationId xmlns:a16="http://schemas.microsoft.com/office/drawing/2014/main" id="{C5E4EC4C-7F20-504F-83E3-A7F63CD4B1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>
              <a:solidFill>
                <a:schemeClr val="tx1"/>
              </a:solidFill>
            </a:endParaRP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80193B3-FE14-004D-BBD6-596D1E04C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5545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094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22-Thank Yo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SOC Symbol">
            <a:extLst>
              <a:ext uri="{FF2B5EF4-FFF2-40B4-BE49-F238E27FC236}">
                <a16:creationId xmlns:a16="http://schemas.microsoft.com/office/drawing/2014/main" id="{761A59AB-8C9D-114E-951A-E8A15F4EA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45276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ISOC URL">
            <a:extLst>
              <a:ext uri="{FF2B5EF4-FFF2-40B4-BE49-F238E27FC236}">
                <a16:creationId xmlns:a16="http://schemas.microsoft.com/office/drawing/2014/main" id="{33F2D433-6C5F-7B41-9745-057DE976E2FC}"/>
              </a:ext>
            </a:extLst>
          </p:cNvPr>
          <p:cNvSpPr txBox="1">
            <a:spLocks/>
          </p:cNvSpPr>
          <p:nvPr userDrawn="1"/>
        </p:nvSpPr>
        <p:spPr>
          <a:xfrm>
            <a:off x="1055433" y="6205387"/>
            <a:ext cx="1812925" cy="49052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GB" b="0" i="0" err="1">
                <a:latin typeface="Hind Light" panose="02000000000000000000" pitchFamily="2" charset="77"/>
                <a:cs typeface="Hind Light" panose="02000000000000000000" pitchFamily="2" charset="77"/>
              </a:rPr>
              <a:t>internetsociety.org</a:t>
            </a: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GB" b="0" i="0">
                <a:latin typeface="Hind Light" panose="02000000000000000000" pitchFamily="2" charset="77"/>
                <a:cs typeface="Hind Light" panose="02000000000000000000" pitchFamily="2" charset="77"/>
              </a:rPr>
              <a:t>@internetsociety</a:t>
            </a:r>
          </a:p>
        </p:txBody>
      </p:sp>
      <p:sp>
        <p:nvSpPr>
          <p:cNvPr id="17" name="Singapore Address">
            <a:extLst>
              <a:ext uri="{FF2B5EF4-FFF2-40B4-BE49-F238E27FC236}">
                <a16:creationId xmlns:a16="http://schemas.microsoft.com/office/drawing/2014/main" id="{4501CE59-20AE-954C-B606-235AF1A8EA7E}"/>
              </a:ext>
            </a:extLst>
          </p:cNvPr>
          <p:cNvSpPr txBox="1">
            <a:spLocks/>
          </p:cNvSpPr>
          <p:nvPr userDrawn="1"/>
        </p:nvSpPr>
        <p:spPr>
          <a:xfrm>
            <a:off x="9888537" y="4432654"/>
            <a:ext cx="1575151" cy="63379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0" i="0" u="none" strike="noStrike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3 Temasek Avenue, Level 21</a:t>
            </a:r>
          </a:p>
          <a:p>
            <a:r>
              <a:rPr lang="en-US" sz="1000" b="0" i="0" u="none" strike="noStrike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Centennial Tower</a:t>
            </a:r>
          </a:p>
          <a:p>
            <a:r>
              <a:rPr lang="en-US" sz="1000" b="0" i="0" u="none" strike="noStrike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Singapore 039190</a:t>
            </a:r>
          </a:p>
        </p:txBody>
      </p:sp>
      <p:sp>
        <p:nvSpPr>
          <p:cNvPr id="18" name="Netherlands Address">
            <a:extLst>
              <a:ext uri="{FF2B5EF4-FFF2-40B4-BE49-F238E27FC236}">
                <a16:creationId xmlns:a16="http://schemas.microsoft.com/office/drawing/2014/main" id="{B741BCBA-A368-534D-A0BE-DCE2DC159809}"/>
              </a:ext>
            </a:extLst>
          </p:cNvPr>
          <p:cNvSpPr txBox="1">
            <a:spLocks/>
          </p:cNvSpPr>
          <p:nvPr userDrawn="1"/>
        </p:nvSpPr>
        <p:spPr>
          <a:xfrm>
            <a:off x="7759668" y="4432654"/>
            <a:ext cx="1575151" cy="63379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Science Park 400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1098 XH Amsterdam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Netherlands</a:t>
            </a:r>
            <a:br>
              <a:rPr lang="de-DE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endParaRPr lang="de-DE" b="0" i="0">
              <a:latin typeface="Hind Light" panose="02000000000000000000" pitchFamily="2" charset="77"/>
              <a:cs typeface="Hind Light" panose="02000000000000000000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19" name="Canada Address">
            <a:extLst>
              <a:ext uri="{FF2B5EF4-FFF2-40B4-BE49-F238E27FC236}">
                <a16:creationId xmlns:a16="http://schemas.microsoft.com/office/drawing/2014/main" id="{2C8582BB-E7A4-C847-B06F-7196F507671A}"/>
              </a:ext>
            </a:extLst>
          </p:cNvPr>
          <p:cNvSpPr txBox="1">
            <a:spLocks/>
          </p:cNvSpPr>
          <p:nvPr userDrawn="1"/>
        </p:nvSpPr>
        <p:spPr>
          <a:xfrm>
            <a:off x="9888537" y="3522746"/>
            <a:ext cx="1773238" cy="63379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66 Centrepoint Drive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Nepean, Ontario, K2G 6J5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Canada</a:t>
            </a: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16" name="Uruguay Address">
            <a:extLst>
              <a:ext uri="{FF2B5EF4-FFF2-40B4-BE49-F238E27FC236}">
                <a16:creationId xmlns:a16="http://schemas.microsoft.com/office/drawing/2014/main" id="{780AA1EA-F647-6F4E-91B2-72811C77E304}"/>
              </a:ext>
            </a:extLst>
          </p:cNvPr>
          <p:cNvSpPr txBox="1">
            <a:spLocks/>
          </p:cNvSpPr>
          <p:nvPr userDrawn="1"/>
        </p:nvSpPr>
        <p:spPr>
          <a:xfrm>
            <a:off x="7759669" y="3522746"/>
            <a:ext cx="1939700" cy="57114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 err="1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Rambla</a:t>
            </a: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 </a:t>
            </a:r>
            <a:r>
              <a:rPr lang="en-US" sz="1000" b="0" i="0" kern="1200" spc="20" err="1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Republica</a:t>
            </a: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 de Mexico 6125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11000 Montevideo,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Uruguay</a:t>
            </a: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15" name="U.S. Address">
            <a:extLst>
              <a:ext uri="{FF2B5EF4-FFF2-40B4-BE49-F238E27FC236}">
                <a16:creationId xmlns:a16="http://schemas.microsoft.com/office/drawing/2014/main" id="{BF0418D9-17C6-6C48-8223-5A517956EC44}"/>
              </a:ext>
            </a:extLst>
          </p:cNvPr>
          <p:cNvSpPr txBox="1">
            <a:spLocks/>
          </p:cNvSpPr>
          <p:nvPr userDrawn="1"/>
        </p:nvSpPr>
        <p:spPr>
          <a:xfrm>
            <a:off x="9888537" y="2653916"/>
            <a:ext cx="1575151" cy="63379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11710 Plaza America Drive Suite 400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Reston, VA 20190</a:t>
            </a:r>
            <a:r>
              <a:rPr lang="de-DE" b="0" i="0">
                <a:latin typeface="Hind Light" panose="02000000000000000000" pitchFamily="2" charset="77"/>
                <a:cs typeface="Hind Light" panose="02000000000000000000" pitchFamily="2" charset="77"/>
              </a:rPr>
              <a:t>, USA</a:t>
            </a:r>
            <a:br>
              <a:rPr lang="de-DE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endParaRPr lang="de-DE" b="0" i="0">
              <a:latin typeface="Hind Light" panose="02000000000000000000" pitchFamily="2" charset="77"/>
              <a:cs typeface="Hind Light" panose="02000000000000000000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14" name="Geneva Address">
            <a:extLst>
              <a:ext uri="{FF2B5EF4-FFF2-40B4-BE49-F238E27FC236}">
                <a16:creationId xmlns:a16="http://schemas.microsoft.com/office/drawing/2014/main" id="{B295026F-36C3-E04B-83A3-DD56B346C631}"/>
              </a:ext>
            </a:extLst>
          </p:cNvPr>
          <p:cNvSpPr txBox="1">
            <a:spLocks/>
          </p:cNvSpPr>
          <p:nvPr userDrawn="1"/>
        </p:nvSpPr>
        <p:spPr>
          <a:xfrm>
            <a:off x="7759669" y="2653916"/>
            <a:ext cx="1575151" cy="57114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Rue Vallin 2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CH-1201 Geneva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Switzerland</a:t>
            </a: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8" name="Author">
            <a:extLst>
              <a:ext uri="{FF2B5EF4-FFF2-40B4-BE49-F238E27FC236}">
                <a16:creationId xmlns:a16="http://schemas.microsoft.com/office/drawing/2014/main" id="{9E8C90AF-93F0-074A-BD13-5E0F93028E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4351780"/>
            <a:ext cx="4097551" cy="9021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7000"/>
              </a:lnSpc>
              <a:buFont typeface="Arial" charset="0"/>
              <a:buNone/>
              <a:defRPr sz="1500" b="0" i="0">
                <a:solidFill>
                  <a:srgbClr val="EEF2EC"/>
                </a:solidFill>
                <a:latin typeface="Hind Light" panose="02000000000000000000" pitchFamily="2" charset="77"/>
                <a:cs typeface="Hind Light" panose="02000000000000000000" pitchFamily="2" charset="77"/>
              </a:defRPr>
            </a:lvl1pPr>
            <a:lvl2pPr marL="0" indent="0">
              <a:lnSpc>
                <a:spcPct val="117000"/>
              </a:lnSpc>
              <a:buFont typeface="Arial" charset="0"/>
              <a:buNone/>
              <a:defRPr sz="1500" b="0" i="0">
                <a:solidFill>
                  <a:schemeClr val="bg1"/>
                </a:solidFill>
                <a:latin typeface="Hind Light" panose="02000000000000000000" pitchFamily="2" charset="77"/>
                <a:cs typeface="Hind Light" panose="02000000000000000000" pitchFamily="2" charset="77"/>
              </a:defRPr>
            </a:lvl2pPr>
            <a:lvl3pPr marL="0" indent="0">
              <a:lnSpc>
                <a:spcPct val="117000"/>
              </a:lnSpc>
              <a:buNone/>
              <a:defRPr sz="1500" b="0" i="0">
                <a:solidFill>
                  <a:schemeClr val="tx2"/>
                </a:solidFill>
                <a:latin typeface="Hind Light" panose="02000000000000000000" pitchFamily="2" charset="77"/>
                <a:cs typeface="Hind Light" panose="02000000000000000000" pitchFamily="2" charset="77"/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Thank You">
            <a:extLst>
              <a:ext uri="{FF2B5EF4-FFF2-40B4-BE49-F238E27FC236}">
                <a16:creationId xmlns:a16="http://schemas.microsoft.com/office/drawing/2014/main" id="{30019D4F-FAFF-2943-9C9D-1A5488E68FD3}"/>
              </a:ext>
            </a:extLst>
          </p:cNvPr>
          <p:cNvSpPr txBox="1">
            <a:spLocks/>
          </p:cNvSpPr>
          <p:nvPr userDrawn="1"/>
        </p:nvSpPr>
        <p:spPr>
          <a:xfrm>
            <a:off x="540000" y="2281238"/>
            <a:ext cx="9001125" cy="100647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l" defTabSz="914400" rtl="0" eaLnBrk="1" latinLnBrk="0" hangingPunct="1">
              <a:lnSpc>
                <a:spcPct val="109000"/>
              </a:lnSpc>
              <a:spcBef>
                <a:spcPct val="0"/>
              </a:spcBef>
              <a:buNone/>
              <a:defRPr sz="6000" kern="1200" spc="2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GB" b="0" i="0">
                <a:latin typeface="Hind Light" panose="02000000000000000000" pitchFamily="2" charset="77"/>
                <a:cs typeface="Hind Light" panose="02000000000000000000" pitchFamily="2" charset="77"/>
              </a:rPr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200571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22-Gracia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SOC Symbol">
            <a:extLst>
              <a:ext uri="{FF2B5EF4-FFF2-40B4-BE49-F238E27FC236}">
                <a16:creationId xmlns:a16="http://schemas.microsoft.com/office/drawing/2014/main" id="{761A59AB-8C9D-114E-951A-E8A15F4EA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45276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ISOC URL">
            <a:extLst>
              <a:ext uri="{FF2B5EF4-FFF2-40B4-BE49-F238E27FC236}">
                <a16:creationId xmlns:a16="http://schemas.microsoft.com/office/drawing/2014/main" id="{33F2D433-6C5F-7B41-9745-057DE976E2FC}"/>
              </a:ext>
            </a:extLst>
          </p:cNvPr>
          <p:cNvSpPr txBox="1">
            <a:spLocks/>
          </p:cNvSpPr>
          <p:nvPr userDrawn="1"/>
        </p:nvSpPr>
        <p:spPr>
          <a:xfrm>
            <a:off x="1055433" y="6205387"/>
            <a:ext cx="1812925" cy="49052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GB" b="0" i="0" err="1">
                <a:latin typeface="Hind Light" panose="02000000000000000000" pitchFamily="2" charset="77"/>
                <a:cs typeface="Hind Light" panose="02000000000000000000" pitchFamily="2" charset="77"/>
              </a:rPr>
              <a:t>internetsociety.org</a:t>
            </a: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GB" b="0" i="0">
                <a:latin typeface="Hind Light" panose="02000000000000000000" pitchFamily="2" charset="77"/>
                <a:cs typeface="Hind Light" panose="02000000000000000000" pitchFamily="2" charset="77"/>
              </a:rPr>
              <a:t>@internetsociety</a:t>
            </a:r>
          </a:p>
        </p:txBody>
      </p:sp>
      <p:sp>
        <p:nvSpPr>
          <p:cNvPr id="17" name="Singapore Address">
            <a:extLst>
              <a:ext uri="{FF2B5EF4-FFF2-40B4-BE49-F238E27FC236}">
                <a16:creationId xmlns:a16="http://schemas.microsoft.com/office/drawing/2014/main" id="{4501CE59-20AE-954C-B606-235AF1A8EA7E}"/>
              </a:ext>
            </a:extLst>
          </p:cNvPr>
          <p:cNvSpPr txBox="1">
            <a:spLocks/>
          </p:cNvSpPr>
          <p:nvPr userDrawn="1"/>
        </p:nvSpPr>
        <p:spPr>
          <a:xfrm>
            <a:off x="9888537" y="4432654"/>
            <a:ext cx="1575151" cy="63379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0" i="0" u="none" strike="noStrike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3 Temasek Avenue, Level 21</a:t>
            </a:r>
          </a:p>
          <a:p>
            <a:r>
              <a:rPr lang="en-US" sz="1000" b="0" i="0" u="none" strike="noStrike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Centennial Tower</a:t>
            </a:r>
          </a:p>
          <a:p>
            <a:r>
              <a:rPr lang="en-US" sz="1000" b="0" i="0" u="none" strike="noStrike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Singapore 039190</a:t>
            </a:r>
          </a:p>
        </p:txBody>
      </p:sp>
      <p:sp>
        <p:nvSpPr>
          <p:cNvPr id="18" name="Netherlands Address">
            <a:extLst>
              <a:ext uri="{FF2B5EF4-FFF2-40B4-BE49-F238E27FC236}">
                <a16:creationId xmlns:a16="http://schemas.microsoft.com/office/drawing/2014/main" id="{B741BCBA-A368-534D-A0BE-DCE2DC159809}"/>
              </a:ext>
            </a:extLst>
          </p:cNvPr>
          <p:cNvSpPr txBox="1">
            <a:spLocks/>
          </p:cNvSpPr>
          <p:nvPr userDrawn="1"/>
        </p:nvSpPr>
        <p:spPr>
          <a:xfrm>
            <a:off x="7759668" y="4432654"/>
            <a:ext cx="1575151" cy="63379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Science Park 400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1098 XH Amsterdam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Netherlands</a:t>
            </a:r>
            <a:br>
              <a:rPr lang="de-DE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endParaRPr lang="de-DE" b="0" i="0">
              <a:latin typeface="Hind Light" panose="02000000000000000000" pitchFamily="2" charset="77"/>
              <a:cs typeface="Hind Light" panose="02000000000000000000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19" name="Canada Address">
            <a:extLst>
              <a:ext uri="{FF2B5EF4-FFF2-40B4-BE49-F238E27FC236}">
                <a16:creationId xmlns:a16="http://schemas.microsoft.com/office/drawing/2014/main" id="{2C8582BB-E7A4-C847-B06F-7196F507671A}"/>
              </a:ext>
            </a:extLst>
          </p:cNvPr>
          <p:cNvSpPr txBox="1">
            <a:spLocks/>
          </p:cNvSpPr>
          <p:nvPr userDrawn="1"/>
        </p:nvSpPr>
        <p:spPr>
          <a:xfrm>
            <a:off x="9888537" y="3522746"/>
            <a:ext cx="1773238" cy="63379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66 Centrepoint Drive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Nepean, Ontario, K2G 6J5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Canada</a:t>
            </a: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16" name="Uruguay Address">
            <a:extLst>
              <a:ext uri="{FF2B5EF4-FFF2-40B4-BE49-F238E27FC236}">
                <a16:creationId xmlns:a16="http://schemas.microsoft.com/office/drawing/2014/main" id="{780AA1EA-F647-6F4E-91B2-72811C77E304}"/>
              </a:ext>
            </a:extLst>
          </p:cNvPr>
          <p:cNvSpPr txBox="1">
            <a:spLocks/>
          </p:cNvSpPr>
          <p:nvPr userDrawn="1"/>
        </p:nvSpPr>
        <p:spPr>
          <a:xfrm>
            <a:off x="7759669" y="3522746"/>
            <a:ext cx="1939700" cy="57114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 err="1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Rambla</a:t>
            </a: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 </a:t>
            </a:r>
            <a:r>
              <a:rPr lang="en-US" sz="1000" b="0" i="0" kern="1200" spc="20" err="1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Republica</a:t>
            </a: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 de Mexico 6125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11000 Montevideo,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Uruguay</a:t>
            </a: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15" name="U.S. Address">
            <a:extLst>
              <a:ext uri="{FF2B5EF4-FFF2-40B4-BE49-F238E27FC236}">
                <a16:creationId xmlns:a16="http://schemas.microsoft.com/office/drawing/2014/main" id="{BF0418D9-17C6-6C48-8223-5A517956EC44}"/>
              </a:ext>
            </a:extLst>
          </p:cNvPr>
          <p:cNvSpPr txBox="1">
            <a:spLocks/>
          </p:cNvSpPr>
          <p:nvPr userDrawn="1"/>
        </p:nvSpPr>
        <p:spPr>
          <a:xfrm>
            <a:off x="9888537" y="2653916"/>
            <a:ext cx="1575151" cy="63379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11710 Plaza America Drive Suite 400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Reston, VA 20190</a:t>
            </a:r>
            <a:r>
              <a:rPr lang="de-DE" b="0" i="0">
                <a:latin typeface="Hind Light" panose="02000000000000000000" pitchFamily="2" charset="77"/>
                <a:cs typeface="Hind Light" panose="02000000000000000000" pitchFamily="2" charset="77"/>
              </a:rPr>
              <a:t>, USA</a:t>
            </a:r>
            <a:br>
              <a:rPr lang="de-DE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endParaRPr lang="de-DE" b="0" i="0">
              <a:latin typeface="Hind Light" panose="02000000000000000000" pitchFamily="2" charset="77"/>
              <a:cs typeface="Hind Light" panose="02000000000000000000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14" name="Geneva Address">
            <a:extLst>
              <a:ext uri="{FF2B5EF4-FFF2-40B4-BE49-F238E27FC236}">
                <a16:creationId xmlns:a16="http://schemas.microsoft.com/office/drawing/2014/main" id="{B295026F-36C3-E04B-83A3-DD56B346C631}"/>
              </a:ext>
            </a:extLst>
          </p:cNvPr>
          <p:cNvSpPr txBox="1">
            <a:spLocks/>
          </p:cNvSpPr>
          <p:nvPr userDrawn="1"/>
        </p:nvSpPr>
        <p:spPr>
          <a:xfrm>
            <a:off x="7759669" y="2653916"/>
            <a:ext cx="1575151" cy="57114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Rue Vallin 2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CH-1201 Geneva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Switzerland</a:t>
            </a: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8" name="Author">
            <a:extLst>
              <a:ext uri="{FF2B5EF4-FFF2-40B4-BE49-F238E27FC236}">
                <a16:creationId xmlns:a16="http://schemas.microsoft.com/office/drawing/2014/main" id="{9E8C90AF-93F0-074A-BD13-5E0F93028E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4351780"/>
            <a:ext cx="4097551" cy="9021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7000"/>
              </a:lnSpc>
              <a:buFont typeface="Arial" charset="0"/>
              <a:buNone/>
              <a:defRPr sz="1500" b="0" i="0">
                <a:solidFill>
                  <a:srgbClr val="EEF2EC"/>
                </a:solidFill>
                <a:latin typeface="Hind Light" panose="02000000000000000000" pitchFamily="2" charset="77"/>
                <a:cs typeface="Hind Light" panose="02000000000000000000" pitchFamily="2" charset="77"/>
              </a:defRPr>
            </a:lvl1pPr>
            <a:lvl2pPr marL="0" indent="0">
              <a:lnSpc>
                <a:spcPct val="117000"/>
              </a:lnSpc>
              <a:buFont typeface="Arial" charset="0"/>
              <a:buNone/>
              <a:defRPr sz="1500" b="0" i="0">
                <a:solidFill>
                  <a:schemeClr val="bg1"/>
                </a:solidFill>
                <a:latin typeface="Hind Light" panose="02000000000000000000" pitchFamily="2" charset="77"/>
                <a:cs typeface="Hind Light" panose="02000000000000000000" pitchFamily="2" charset="77"/>
              </a:defRPr>
            </a:lvl2pPr>
            <a:lvl3pPr marL="0" indent="0">
              <a:lnSpc>
                <a:spcPct val="117000"/>
              </a:lnSpc>
              <a:buNone/>
              <a:defRPr sz="1500" b="0" i="0">
                <a:solidFill>
                  <a:schemeClr val="tx2"/>
                </a:solidFill>
                <a:latin typeface="Hind Light" panose="02000000000000000000" pitchFamily="2" charset="77"/>
                <a:cs typeface="Hind Light" panose="02000000000000000000" pitchFamily="2" charset="77"/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Gracias">
            <a:extLst>
              <a:ext uri="{FF2B5EF4-FFF2-40B4-BE49-F238E27FC236}">
                <a16:creationId xmlns:a16="http://schemas.microsoft.com/office/drawing/2014/main" id="{30019D4F-FAFF-2943-9C9D-1A5488E68FD3}"/>
              </a:ext>
            </a:extLst>
          </p:cNvPr>
          <p:cNvSpPr txBox="1">
            <a:spLocks/>
          </p:cNvSpPr>
          <p:nvPr userDrawn="1"/>
        </p:nvSpPr>
        <p:spPr>
          <a:xfrm>
            <a:off x="540000" y="2281238"/>
            <a:ext cx="9001125" cy="100647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l" defTabSz="914400" rtl="0" eaLnBrk="1" latinLnBrk="0" hangingPunct="1">
              <a:lnSpc>
                <a:spcPct val="109000"/>
              </a:lnSpc>
              <a:spcBef>
                <a:spcPct val="0"/>
              </a:spcBef>
              <a:buNone/>
              <a:defRPr sz="6000" kern="1200" spc="2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GB" b="0" i="0">
                <a:latin typeface="Hind Light" panose="02000000000000000000" pitchFamily="2" charset="77"/>
                <a:cs typeface="Hind Light" panose="02000000000000000000" pitchFamily="2" charset="77"/>
              </a:rPr>
              <a:t>Gracias.</a:t>
            </a:r>
          </a:p>
        </p:txBody>
      </p:sp>
    </p:spTree>
    <p:extLst>
      <p:ext uri="{BB962C8B-B14F-4D97-AF65-F5344CB8AC3E}">
        <p14:creationId xmlns:p14="http://schemas.microsoft.com/office/powerpoint/2010/main" val="786692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22-Merc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SOC Symbol">
            <a:extLst>
              <a:ext uri="{FF2B5EF4-FFF2-40B4-BE49-F238E27FC236}">
                <a16:creationId xmlns:a16="http://schemas.microsoft.com/office/drawing/2014/main" id="{761A59AB-8C9D-114E-951A-E8A15F4EA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45276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ISOC URL">
            <a:extLst>
              <a:ext uri="{FF2B5EF4-FFF2-40B4-BE49-F238E27FC236}">
                <a16:creationId xmlns:a16="http://schemas.microsoft.com/office/drawing/2014/main" id="{33F2D433-6C5F-7B41-9745-057DE976E2FC}"/>
              </a:ext>
            </a:extLst>
          </p:cNvPr>
          <p:cNvSpPr txBox="1">
            <a:spLocks/>
          </p:cNvSpPr>
          <p:nvPr userDrawn="1"/>
        </p:nvSpPr>
        <p:spPr>
          <a:xfrm>
            <a:off x="1055433" y="6205387"/>
            <a:ext cx="1812925" cy="49052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GB" b="0" i="0" err="1">
                <a:latin typeface="Hind Light" panose="02000000000000000000" pitchFamily="2" charset="77"/>
                <a:cs typeface="Hind Light" panose="02000000000000000000" pitchFamily="2" charset="77"/>
              </a:rPr>
              <a:t>internetsociety.org</a:t>
            </a: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GB" b="0" i="0">
                <a:latin typeface="Hind Light" panose="02000000000000000000" pitchFamily="2" charset="77"/>
                <a:cs typeface="Hind Light" panose="02000000000000000000" pitchFamily="2" charset="77"/>
              </a:rPr>
              <a:t>@internetsociety</a:t>
            </a:r>
          </a:p>
        </p:txBody>
      </p:sp>
      <p:sp>
        <p:nvSpPr>
          <p:cNvPr id="17" name="Singapore Address">
            <a:extLst>
              <a:ext uri="{FF2B5EF4-FFF2-40B4-BE49-F238E27FC236}">
                <a16:creationId xmlns:a16="http://schemas.microsoft.com/office/drawing/2014/main" id="{4501CE59-20AE-954C-B606-235AF1A8EA7E}"/>
              </a:ext>
            </a:extLst>
          </p:cNvPr>
          <p:cNvSpPr txBox="1">
            <a:spLocks/>
          </p:cNvSpPr>
          <p:nvPr userDrawn="1"/>
        </p:nvSpPr>
        <p:spPr>
          <a:xfrm>
            <a:off x="9888537" y="4432654"/>
            <a:ext cx="1575151" cy="63379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0" i="0" u="none" strike="noStrike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3 Temasek Avenue, Level 21</a:t>
            </a:r>
          </a:p>
          <a:p>
            <a:r>
              <a:rPr lang="en-US" sz="1000" b="0" i="0" u="none" strike="noStrike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Centennial Tower</a:t>
            </a:r>
          </a:p>
          <a:p>
            <a:r>
              <a:rPr lang="en-US" sz="1000" b="0" i="0" u="none" strike="noStrike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Singapore 039190</a:t>
            </a:r>
          </a:p>
        </p:txBody>
      </p:sp>
      <p:sp>
        <p:nvSpPr>
          <p:cNvPr id="18" name="Netherlands Address">
            <a:extLst>
              <a:ext uri="{FF2B5EF4-FFF2-40B4-BE49-F238E27FC236}">
                <a16:creationId xmlns:a16="http://schemas.microsoft.com/office/drawing/2014/main" id="{B741BCBA-A368-534D-A0BE-DCE2DC159809}"/>
              </a:ext>
            </a:extLst>
          </p:cNvPr>
          <p:cNvSpPr txBox="1">
            <a:spLocks/>
          </p:cNvSpPr>
          <p:nvPr userDrawn="1"/>
        </p:nvSpPr>
        <p:spPr>
          <a:xfrm>
            <a:off x="7759668" y="4432654"/>
            <a:ext cx="1575151" cy="63379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Science Park 400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1098 XH Amsterdam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Netherlands</a:t>
            </a:r>
            <a:br>
              <a:rPr lang="de-DE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endParaRPr lang="de-DE" b="0" i="0">
              <a:latin typeface="Hind Light" panose="02000000000000000000" pitchFamily="2" charset="77"/>
              <a:cs typeface="Hind Light" panose="02000000000000000000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19" name="Canada Address">
            <a:extLst>
              <a:ext uri="{FF2B5EF4-FFF2-40B4-BE49-F238E27FC236}">
                <a16:creationId xmlns:a16="http://schemas.microsoft.com/office/drawing/2014/main" id="{2C8582BB-E7A4-C847-B06F-7196F507671A}"/>
              </a:ext>
            </a:extLst>
          </p:cNvPr>
          <p:cNvSpPr txBox="1">
            <a:spLocks/>
          </p:cNvSpPr>
          <p:nvPr userDrawn="1"/>
        </p:nvSpPr>
        <p:spPr>
          <a:xfrm>
            <a:off x="9888537" y="3522746"/>
            <a:ext cx="1773238" cy="63379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66 Centrepoint Drive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Nepean, Ontario, K2G 6J5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Canada</a:t>
            </a: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16" name="Uruguay Address">
            <a:extLst>
              <a:ext uri="{FF2B5EF4-FFF2-40B4-BE49-F238E27FC236}">
                <a16:creationId xmlns:a16="http://schemas.microsoft.com/office/drawing/2014/main" id="{780AA1EA-F647-6F4E-91B2-72811C77E304}"/>
              </a:ext>
            </a:extLst>
          </p:cNvPr>
          <p:cNvSpPr txBox="1">
            <a:spLocks/>
          </p:cNvSpPr>
          <p:nvPr userDrawn="1"/>
        </p:nvSpPr>
        <p:spPr>
          <a:xfrm>
            <a:off x="7759669" y="3522746"/>
            <a:ext cx="1939700" cy="57114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 err="1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Rambla</a:t>
            </a: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 </a:t>
            </a:r>
            <a:r>
              <a:rPr lang="en-US" sz="1000" b="0" i="0" kern="1200" spc="20" err="1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Republica</a:t>
            </a: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 de Mexico 6125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11000 Montevideo,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Uruguay</a:t>
            </a: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15" name="U.S. Address">
            <a:extLst>
              <a:ext uri="{FF2B5EF4-FFF2-40B4-BE49-F238E27FC236}">
                <a16:creationId xmlns:a16="http://schemas.microsoft.com/office/drawing/2014/main" id="{BF0418D9-17C6-6C48-8223-5A517956EC44}"/>
              </a:ext>
            </a:extLst>
          </p:cNvPr>
          <p:cNvSpPr txBox="1">
            <a:spLocks/>
          </p:cNvSpPr>
          <p:nvPr userDrawn="1"/>
        </p:nvSpPr>
        <p:spPr>
          <a:xfrm>
            <a:off x="9888537" y="2653916"/>
            <a:ext cx="1575151" cy="63379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11710 Plaza America Drive Suite 400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Reston, VA 20190</a:t>
            </a:r>
            <a:r>
              <a:rPr lang="de-DE" b="0" i="0">
                <a:latin typeface="Hind Light" panose="02000000000000000000" pitchFamily="2" charset="77"/>
                <a:cs typeface="Hind Light" panose="02000000000000000000" pitchFamily="2" charset="77"/>
              </a:rPr>
              <a:t>, USA</a:t>
            </a:r>
            <a:br>
              <a:rPr lang="de-DE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endParaRPr lang="de-DE" b="0" i="0">
              <a:latin typeface="Hind Light" panose="02000000000000000000" pitchFamily="2" charset="77"/>
              <a:cs typeface="Hind Light" panose="02000000000000000000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14" name="Geneva Address">
            <a:extLst>
              <a:ext uri="{FF2B5EF4-FFF2-40B4-BE49-F238E27FC236}">
                <a16:creationId xmlns:a16="http://schemas.microsoft.com/office/drawing/2014/main" id="{B295026F-36C3-E04B-83A3-DD56B346C631}"/>
              </a:ext>
            </a:extLst>
          </p:cNvPr>
          <p:cNvSpPr txBox="1">
            <a:spLocks/>
          </p:cNvSpPr>
          <p:nvPr userDrawn="1"/>
        </p:nvSpPr>
        <p:spPr>
          <a:xfrm>
            <a:off x="7759669" y="2653916"/>
            <a:ext cx="1575151" cy="57114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Rue Vallin 2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CH-1201 Geneva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Switzerland</a:t>
            </a: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8" name="Author">
            <a:extLst>
              <a:ext uri="{FF2B5EF4-FFF2-40B4-BE49-F238E27FC236}">
                <a16:creationId xmlns:a16="http://schemas.microsoft.com/office/drawing/2014/main" id="{9E8C90AF-93F0-074A-BD13-5E0F93028E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4351780"/>
            <a:ext cx="4097551" cy="9021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7000"/>
              </a:lnSpc>
              <a:buFont typeface="Arial" charset="0"/>
              <a:buNone/>
              <a:defRPr sz="1500" b="0" i="0">
                <a:solidFill>
                  <a:srgbClr val="EEF2EC"/>
                </a:solidFill>
                <a:latin typeface="Hind Light" panose="02000000000000000000" pitchFamily="2" charset="77"/>
                <a:cs typeface="Hind Light" panose="02000000000000000000" pitchFamily="2" charset="77"/>
              </a:defRPr>
            </a:lvl1pPr>
            <a:lvl2pPr marL="0" indent="0">
              <a:lnSpc>
                <a:spcPct val="117000"/>
              </a:lnSpc>
              <a:buFont typeface="Arial" charset="0"/>
              <a:buNone/>
              <a:defRPr sz="1500" b="0" i="0">
                <a:solidFill>
                  <a:schemeClr val="bg1"/>
                </a:solidFill>
                <a:latin typeface="Hind Light" panose="02000000000000000000" pitchFamily="2" charset="77"/>
                <a:cs typeface="Hind Light" panose="02000000000000000000" pitchFamily="2" charset="77"/>
              </a:defRPr>
            </a:lvl2pPr>
            <a:lvl3pPr marL="0" indent="0">
              <a:lnSpc>
                <a:spcPct val="117000"/>
              </a:lnSpc>
              <a:buNone/>
              <a:defRPr sz="1500" b="0" i="0">
                <a:solidFill>
                  <a:schemeClr val="tx2"/>
                </a:solidFill>
                <a:latin typeface="Hind Light" panose="02000000000000000000" pitchFamily="2" charset="77"/>
                <a:cs typeface="Hind Light" panose="02000000000000000000" pitchFamily="2" charset="77"/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Merci">
            <a:extLst>
              <a:ext uri="{FF2B5EF4-FFF2-40B4-BE49-F238E27FC236}">
                <a16:creationId xmlns:a16="http://schemas.microsoft.com/office/drawing/2014/main" id="{30019D4F-FAFF-2943-9C9D-1A5488E68FD3}"/>
              </a:ext>
            </a:extLst>
          </p:cNvPr>
          <p:cNvSpPr txBox="1">
            <a:spLocks/>
          </p:cNvSpPr>
          <p:nvPr userDrawn="1"/>
        </p:nvSpPr>
        <p:spPr>
          <a:xfrm>
            <a:off x="540000" y="2281238"/>
            <a:ext cx="9001125" cy="100647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l" defTabSz="914400" rtl="0" eaLnBrk="1" latinLnBrk="0" hangingPunct="1">
              <a:lnSpc>
                <a:spcPct val="109000"/>
              </a:lnSpc>
              <a:spcBef>
                <a:spcPct val="0"/>
              </a:spcBef>
              <a:buNone/>
              <a:defRPr sz="6000" kern="1200" spc="2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GB" b="0" i="0">
                <a:latin typeface="Hind Light" panose="02000000000000000000" pitchFamily="2" charset="77"/>
                <a:cs typeface="Hind Light" panose="02000000000000000000" pitchFamily="2" charset="77"/>
              </a:rPr>
              <a:t>Merci.</a:t>
            </a:r>
          </a:p>
        </p:txBody>
      </p:sp>
    </p:spTree>
    <p:extLst>
      <p:ext uri="{BB962C8B-B14F-4D97-AF65-F5344CB8AC3E}">
        <p14:creationId xmlns:p14="http://schemas.microsoft.com/office/powerpoint/2010/main" val="898872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umn – Text + content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299200"/>
            <a:ext cx="1905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976" y="567101"/>
            <a:ext cx="11121296" cy="537799"/>
          </a:xfrm>
        </p:spPr>
        <p:txBody>
          <a:bodyPr rIns="0"/>
          <a:lstStyle>
            <a:lvl1pPr>
              <a:defRPr sz="3000"/>
            </a:lvl1pPr>
          </a:lstStyle>
          <a:p>
            <a:r>
              <a:rPr 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49E1E4A-834C-074E-9FF0-961A1F8067B6}" type="slidenum">
              <a:rPr lang="en-GB" altLang="en-US" noProof="0" smtClean="0"/>
              <a:pPr/>
              <a:t>‹#›</a:t>
            </a:fld>
            <a:endParaRPr lang="en-GB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649955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pt-BR" smtClean="0"/>
              <a:pPr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57842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21-Thank Yo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4">
            <a:extLst>
              <a:ext uri="{FF2B5EF4-FFF2-40B4-BE49-F238E27FC236}">
                <a16:creationId xmlns:a16="http://schemas.microsoft.com/office/drawing/2014/main" id="{30019D4F-FAFF-2943-9C9D-1A5488E68FD3}"/>
              </a:ext>
            </a:extLst>
          </p:cNvPr>
          <p:cNvSpPr txBox="1">
            <a:spLocks/>
          </p:cNvSpPr>
          <p:nvPr userDrawn="1"/>
        </p:nvSpPr>
        <p:spPr>
          <a:xfrm>
            <a:off x="540000" y="2281238"/>
            <a:ext cx="9001125" cy="100647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l" defTabSz="914400" rtl="0" eaLnBrk="1" latinLnBrk="0" hangingPunct="1">
              <a:lnSpc>
                <a:spcPct val="109000"/>
              </a:lnSpc>
              <a:spcBef>
                <a:spcPct val="0"/>
              </a:spcBef>
              <a:buNone/>
              <a:defRPr sz="6000" kern="1200" spc="2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GB" b="0" i="0" dirty="0">
                <a:latin typeface="Hind Light" panose="02000000000000000000" pitchFamily="2" charset="77"/>
                <a:cs typeface="Hind Light" panose="02000000000000000000" pitchFamily="2" charset="77"/>
              </a:rPr>
              <a:t>Thank you.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9E8C90AF-93F0-074A-BD13-5E0F93028E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4351780"/>
            <a:ext cx="4097551" cy="9021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7000"/>
              </a:lnSpc>
              <a:buFont typeface="Arial" charset="0"/>
              <a:buNone/>
              <a:defRPr sz="1500" b="0" i="0">
                <a:solidFill>
                  <a:srgbClr val="EEF2EC"/>
                </a:solidFill>
                <a:latin typeface="Hind Light" panose="02000000000000000000" pitchFamily="2" charset="77"/>
                <a:cs typeface="Hind Light" panose="02000000000000000000" pitchFamily="2" charset="77"/>
              </a:defRPr>
            </a:lvl1pPr>
            <a:lvl2pPr marL="0" indent="0">
              <a:lnSpc>
                <a:spcPct val="117000"/>
              </a:lnSpc>
              <a:buFont typeface="Arial" charset="0"/>
              <a:buNone/>
              <a:defRPr sz="1500" b="0" i="0">
                <a:solidFill>
                  <a:schemeClr val="bg1"/>
                </a:solidFill>
                <a:latin typeface="Hind Light" panose="02000000000000000000" pitchFamily="2" charset="77"/>
                <a:cs typeface="Hind Light" panose="02000000000000000000" pitchFamily="2" charset="77"/>
              </a:defRPr>
            </a:lvl2pPr>
            <a:lvl3pPr marL="0" indent="0">
              <a:lnSpc>
                <a:spcPct val="117000"/>
              </a:lnSpc>
              <a:buNone/>
              <a:defRPr sz="1500" b="0" i="0">
                <a:solidFill>
                  <a:schemeClr val="tx2"/>
                </a:solidFill>
                <a:latin typeface="Hind Light" panose="02000000000000000000" pitchFamily="2" charset="77"/>
                <a:cs typeface="Hind Light" panose="02000000000000000000" pitchFamily="2" charset="77"/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2" name="Picture 8">
            <a:extLst>
              <a:ext uri="{FF2B5EF4-FFF2-40B4-BE49-F238E27FC236}">
                <a16:creationId xmlns:a16="http://schemas.microsoft.com/office/drawing/2014/main" id="{761A59AB-8C9D-114E-951A-E8A15F4EAC0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45276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Placeholder 65">
            <a:extLst>
              <a:ext uri="{FF2B5EF4-FFF2-40B4-BE49-F238E27FC236}">
                <a16:creationId xmlns:a16="http://schemas.microsoft.com/office/drawing/2014/main" id="{33F2D433-6C5F-7B41-9745-057DE976E2FC}"/>
              </a:ext>
            </a:extLst>
          </p:cNvPr>
          <p:cNvSpPr txBox="1">
            <a:spLocks/>
          </p:cNvSpPr>
          <p:nvPr userDrawn="1"/>
        </p:nvSpPr>
        <p:spPr>
          <a:xfrm>
            <a:off x="9888537" y="5189439"/>
            <a:ext cx="1812925" cy="49052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GB" b="0" i="0" dirty="0" err="1">
                <a:latin typeface="Hind Light" panose="02000000000000000000" pitchFamily="2" charset="77"/>
                <a:cs typeface="Hind Light" panose="02000000000000000000" pitchFamily="2" charset="77"/>
              </a:rPr>
              <a:t>internetsociety.org</a:t>
            </a:r>
            <a:endParaRPr lang="en-GB" b="0" i="0" dirty="0">
              <a:latin typeface="Hind Light" panose="02000000000000000000" pitchFamily="2" charset="77"/>
              <a:cs typeface="Hind Light" panose="02000000000000000000" pitchFamily="2" charset="77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GB" b="0" i="0" dirty="0">
                <a:latin typeface="Hind Light" panose="02000000000000000000" pitchFamily="2" charset="77"/>
                <a:cs typeface="Hind Light" panose="02000000000000000000" pitchFamily="2" charset="77"/>
              </a:rPr>
              <a:t>@internetsociety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B295026F-36C3-E04B-83A3-DD56B346C631}"/>
              </a:ext>
            </a:extLst>
          </p:cNvPr>
          <p:cNvSpPr txBox="1">
            <a:spLocks/>
          </p:cNvSpPr>
          <p:nvPr userDrawn="1"/>
        </p:nvSpPr>
        <p:spPr>
          <a:xfrm>
            <a:off x="7759669" y="2653916"/>
            <a:ext cx="1575151" cy="57114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 dirty="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Rue Vallin 2</a:t>
            </a:r>
            <a:br>
              <a:rPr lang="en-US" b="0" i="0" dirty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 dirty="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CH-1201 Geneva</a:t>
            </a:r>
            <a:br>
              <a:rPr lang="en-US" b="0" i="0" dirty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 dirty="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Switzerland</a:t>
            </a:r>
            <a:endParaRPr lang="en-GB" b="0" i="0" dirty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BF0418D9-17C6-6C48-8223-5A517956EC44}"/>
              </a:ext>
            </a:extLst>
          </p:cNvPr>
          <p:cNvSpPr txBox="1">
            <a:spLocks/>
          </p:cNvSpPr>
          <p:nvPr userDrawn="1"/>
        </p:nvSpPr>
        <p:spPr>
          <a:xfrm>
            <a:off x="9888537" y="2653916"/>
            <a:ext cx="1575151" cy="63379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 dirty="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11710 Plaza America Drive Suite 400</a:t>
            </a:r>
            <a:br>
              <a:rPr lang="en-US" b="0" i="0" dirty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 dirty="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Reston, VA 20190</a:t>
            </a:r>
            <a:r>
              <a:rPr lang="de-DE" b="0" i="0" dirty="0">
                <a:latin typeface="Hind Light" panose="02000000000000000000" pitchFamily="2" charset="77"/>
                <a:cs typeface="Hind Light" panose="02000000000000000000" pitchFamily="2" charset="77"/>
              </a:rPr>
              <a:t>, USA</a:t>
            </a:r>
            <a:br>
              <a:rPr lang="de-DE" b="0" i="0" dirty="0">
                <a:latin typeface="Hind Light" panose="02000000000000000000" pitchFamily="2" charset="77"/>
                <a:cs typeface="Hind Light" panose="02000000000000000000" pitchFamily="2" charset="77"/>
              </a:rPr>
            </a:br>
            <a:endParaRPr lang="de-DE" b="0" i="0" dirty="0">
              <a:latin typeface="Hind Light" panose="02000000000000000000" pitchFamily="2" charset="77"/>
              <a:cs typeface="Hind Light" panose="02000000000000000000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GB" b="0" i="0" dirty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780AA1EA-F647-6F4E-91B2-72811C77E304}"/>
              </a:ext>
            </a:extLst>
          </p:cNvPr>
          <p:cNvSpPr txBox="1">
            <a:spLocks/>
          </p:cNvSpPr>
          <p:nvPr userDrawn="1"/>
        </p:nvSpPr>
        <p:spPr>
          <a:xfrm>
            <a:off x="7759669" y="3522746"/>
            <a:ext cx="1939700" cy="57114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 dirty="0" err="1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Rambla</a:t>
            </a:r>
            <a:r>
              <a:rPr lang="en-US" sz="1000" b="0" i="0" kern="1200" spc="20" dirty="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 </a:t>
            </a:r>
            <a:r>
              <a:rPr lang="en-US" sz="1000" b="0" i="0" kern="1200" spc="20" dirty="0" err="1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Republica</a:t>
            </a:r>
            <a:r>
              <a:rPr lang="en-US" sz="1000" b="0" i="0" kern="1200" spc="20" dirty="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 de Mexico 6125</a:t>
            </a:r>
            <a:br>
              <a:rPr lang="en-US" b="0" i="0" dirty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 dirty="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11000 Montevideo,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 dirty="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Uruguay</a:t>
            </a:r>
            <a:endParaRPr lang="en-GB" b="0" i="0" dirty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4501CE59-20AE-954C-B606-235AF1A8EA7E}"/>
              </a:ext>
            </a:extLst>
          </p:cNvPr>
          <p:cNvSpPr txBox="1">
            <a:spLocks/>
          </p:cNvSpPr>
          <p:nvPr userDrawn="1"/>
        </p:nvSpPr>
        <p:spPr>
          <a:xfrm>
            <a:off x="9888537" y="4432654"/>
            <a:ext cx="1575151" cy="63379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0" i="0" u="none" strike="noStrike" kern="1200" spc="20" dirty="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3 Temasek Avenue, Level 21</a:t>
            </a:r>
          </a:p>
          <a:p>
            <a:r>
              <a:rPr lang="en-US" sz="1000" b="0" i="0" u="none" strike="noStrike" kern="1200" spc="20" dirty="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Centennial Tower</a:t>
            </a:r>
          </a:p>
          <a:p>
            <a:r>
              <a:rPr lang="en-US" sz="1000" b="0" i="0" u="none" strike="noStrike" kern="1200" spc="20" dirty="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Singapore 039190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B741BCBA-A368-534D-A0BE-DCE2DC159809}"/>
              </a:ext>
            </a:extLst>
          </p:cNvPr>
          <p:cNvSpPr txBox="1">
            <a:spLocks/>
          </p:cNvSpPr>
          <p:nvPr userDrawn="1"/>
        </p:nvSpPr>
        <p:spPr>
          <a:xfrm>
            <a:off x="7759668" y="4432654"/>
            <a:ext cx="1575151" cy="63379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 dirty="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Science Park 400</a:t>
            </a:r>
            <a:br>
              <a:rPr lang="en-US" b="0" i="0" dirty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 dirty="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1098 XH Amsterdam</a:t>
            </a:r>
            <a:br>
              <a:rPr lang="en-US" b="0" i="0" dirty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 dirty="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Netherlands</a:t>
            </a:r>
            <a:br>
              <a:rPr lang="de-DE" b="0" i="0" dirty="0">
                <a:latin typeface="Hind Light" panose="02000000000000000000" pitchFamily="2" charset="77"/>
                <a:cs typeface="Hind Light" panose="02000000000000000000" pitchFamily="2" charset="77"/>
              </a:rPr>
            </a:br>
            <a:endParaRPr lang="de-DE" b="0" i="0" dirty="0">
              <a:latin typeface="Hind Light" panose="02000000000000000000" pitchFamily="2" charset="77"/>
              <a:cs typeface="Hind Light" panose="02000000000000000000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GB" b="0" i="0" dirty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2C8582BB-E7A4-C847-B06F-7196F507671A}"/>
              </a:ext>
            </a:extLst>
          </p:cNvPr>
          <p:cNvSpPr txBox="1">
            <a:spLocks/>
          </p:cNvSpPr>
          <p:nvPr userDrawn="1"/>
        </p:nvSpPr>
        <p:spPr>
          <a:xfrm>
            <a:off x="9888537" y="3522746"/>
            <a:ext cx="1773238" cy="63379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 dirty="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66 Centrepoint Drive</a:t>
            </a:r>
            <a:br>
              <a:rPr lang="en-US" b="0" i="0" dirty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 dirty="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Nepean, Ontario, K2G 6J5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 dirty="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Canada</a:t>
            </a:r>
            <a:endParaRPr lang="en-GB" b="0" i="0" dirty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12439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023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A3D5433-C30F-7B45-99E2-D91CD7AC9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338" y="566739"/>
            <a:ext cx="11109600" cy="56304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Main Content">
            <a:extLst>
              <a:ext uri="{FF2B5EF4-FFF2-40B4-BE49-F238E27FC236}">
                <a16:creationId xmlns:a16="http://schemas.microsoft.com/office/drawing/2014/main" id="{FE6995CB-E8F1-9145-91FB-1FC5F2C2496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4132" y="1389380"/>
            <a:ext cx="11115675" cy="4451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8" name="ISOC Symbol">
            <a:extLst>
              <a:ext uri="{FF2B5EF4-FFF2-40B4-BE49-F238E27FC236}">
                <a16:creationId xmlns:a16="http://schemas.microsoft.com/office/drawing/2014/main" id="{D81B4F08-7334-2149-9EA5-905CA174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68" y="6191770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">
            <a:extLst>
              <a:ext uri="{FF2B5EF4-FFF2-40B4-BE49-F238E27FC236}">
                <a16:creationId xmlns:a16="http://schemas.microsoft.com/office/drawing/2014/main" id="{36ED3E37-FF79-FE49-8427-154242BBC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5483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023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CD902B53-9D84-C24C-93E5-6DA34EE3D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771" y="566739"/>
            <a:ext cx="5564373" cy="56304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Main Content">
            <a:extLst>
              <a:ext uri="{FF2B5EF4-FFF2-40B4-BE49-F238E27FC236}">
                <a16:creationId xmlns:a16="http://schemas.microsoft.com/office/drawing/2014/main" id="{822E8AE2-50D4-754F-844E-C2D1E259E67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8640" y="1389380"/>
            <a:ext cx="5564373" cy="4708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">
            <a:extLst>
              <a:ext uri="{FF2B5EF4-FFF2-40B4-BE49-F238E27FC236}">
                <a16:creationId xmlns:a16="http://schemas.microsoft.com/office/drawing/2014/main" id="{1004C492-DDD5-E14C-8F97-9F57C2F76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05106" y="0"/>
            <a:ext cx="5886893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Slide Number">
            <a:extLst>
              <a:ext uri="{FF2B5EF4-FFF2-40B4-BE49-F238E27FC236}">
                <a16:creationId xmlns:a16="http://schemas.microsoft.com/office/drawing/2014/main" id="{B04A428A-CB40-9B4A-BC0D-90E12859CD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 dirty="0">
              <a:solidFill>
                <a:schemeClr val="tx1"/>
              </a:solidFill>
            </a:endParaRPr>
          </a:p>
        </p:txBody>
      </p:sp>
      <p:pic>
        <p:nvPicPr>
          <p:cNvPr id="12" name="ISOC Symbol">
            <a:extLst>
              <a:ext uri="{FF2B5EF4-FFF2-40B4-BE49-F238E27FC236}">
                <a16:creationId xmlns:a16="http://schemas.microsoft.com/office/drawing/2014/main" id="{124B8441-C70C-8E4C-A92B-CBD41F5AA9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68" y="6191770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3014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umn –  20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976" y="567101"/>
            <a:ext cx="11121296" cy="537799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000" y="1548400"/>
            <a:ext cx="11122272" cy="3220368"/>
          </a:xfrm>
        </p:spPr>
        <p:txBody>
          <a:bodyPr/>
          <a:lstStyle>
            <a:lvl1pPr>
              <a:spcAft>
                <a:spcPts val="1200"/>
              </a:spcAft>
              <a:defRPr b="0" i="0">
                <a:latin typeface="+mn-lt"/>
                <a:ea typeface="Hind Medium" charset="0"/>
                <a:cs typeface="Hind Medium" charset="0"/>
              </a:defRPr>
            </a:lvl1pPr>
            <a:lvl2pPr>
              <a:lnSpc>
                <a:spcPct val="114000"/>
              </a:lnSpc>
              <a:defRPr sz="1800">
                <a:latin typeface="+mn-lt"/>
              </a:defRPr>
            </a:lvl2pPr>
            <a:lvl3pPr>
              <a:lnSpc>
                <a:spcPct val="114000"/>
              </a:lnSpc>
              <a:spcAft>
                <a:spcPts val="0"/>
              </a:spcAft>
              <a:defRPr sz="1800">
                <a:latin typeface="+mn-lt"/>
              </a:defRPr>
            </a:lvl3pPr>
            <a:lvl4pPr>
              <a:lnSpc>
                <a:spcPct val="114000"/>
              </a:lnSpc>
              <a:defRPr sz="1800">
                <a:latin typeface="+mn-lt"/>
              </a:defRPr>
            </a:lvl4pPr>
            <a:lvl5pPr>
              <a:lnSpc>
                <a:spcPct val="114000"/>
              </a:lnSpc>
              <a:defRPr sz="1800"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9EE1D23A-55C4-7542-8A1B-C225D7430AAE}" type="slidenum">
              <a:rPr lang="uk-UA" altLang="en-US"/>
              <a:pPr/>
              <a:t>‹#›</a:t>
            </a:fld>
            <a:endParaRPr lang="uk-UA" altLang="en-US" dirty="0"/>
          </a:p>
        </p:txBody>
      </p:sp>
    </p:spTree>
    <p:extLst>
      <p:ext uri="{BB962C8B-B14F-4D97-AF65-F5344CB8AC3E}">
        <p14:creationId xmlns:p14="http://schemas.microsoft.com/office/powerpoint/2010/main" val="3863881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023 Ground Blue divider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 hasCustomPrompt="1"/>
          </p:nvPr>
        </p:nvSpPr>
        <p:spPr>
          <a:xfrm>
            <a:off x="540000" y="2461259"/>
            <a:ext cx="11127883" cy="768224"/>
          </a:xfrm>
        </p:spPr>
        <p:txBody>
          <a:bodyPr lIns="91440" rIns="91440"/>
          <a:lstStyle>
            <a:lvl1pPr algn="l">
              <a:lnSpc>
                <a:spcPct val="104000"/>
              </a:lnSpc>
              <a:defRPr sz="4800">
                <a:solidFill>
                  <a:srgbClr val="EEF2EC"/>
                </a:solidFill>
              </a:defRPr>
            </a:lvl1pPr>
          </a:lstStyle>
          <a:p>
            <a:r>
              <a:rPr lang="en-US" dirty="0"/>
              <a:t>Click here to edit divider text</a:t>
            </a:r>
            <a:endParaRPr lang="en-GB" dirty="0"/>
          </a:p>
        </p:txBody>
      </p:sp>
      <p:sp>
        <p:nvSpPr>
          <p:cNvPr id="3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540000" y="4279119"/>
            <a:ext cx="5715734" cy="433965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lang="en-GB" sz="2400" b="0" i="0" dirty="0">
                <a:solidFill>
                  <a:srgbClr val="EEF2EC"/>
                </a:solidFill>
                <a:latin typeface="Hind Light" panose="02000000000000000000" pitchFamily="2" charset="77"/>
                <a:ea typeface="+mj-ea"/>
                <a:cs typeface="Hind Light" panose="02000000000000000000" pitchFamily="2" charset="77"/>
              </a:defRPr>
            </a:lvl1pPr>
          </a:lstStyle>
          <a:p>
            <a:pPr lvl="0"/>
            <a:r>
              <a:rPr lang="en-US" dirty="0"/>
              <a:t>Click to edit divider subtitle</a:t>
            </a:r>
            <a:endParaRPr lang="en-GB" dirty="0"/>
          </a:p>
        </p:txBody>
      </p:sp>
      <p:pic>
        <p:nvPicPr>
          <p:cNvPr id="4" name="ISOC symbo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95284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5228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23-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4F635FF-42BE-CF49-96A5-805FC86C31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2708455"/>
            <a:ext cx="9144000" cy="587191"/>
          </a:xfrm>
        </p:spPr>
        <p:txBody>
          <a:bodyPr anchor="t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4976D5B7-51B6-EB48-81BC-4F5164ABAF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3387722"/>
            <a:ext cx="9144000" cy="587190"/>
          </a:xfrm>
        </p:spPr>
        <p:txBody>
          <a:bodyPr lIns="0" anchor="t"/>
          <a:lstStyle>
            <a:lvl1pPr marL="0" indent="0" algn="l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20" name="Author">
            <a:extLst>
              <a:ext uri="{FF2B5EF4-FFF2-40B4-BE49-F238E27FC236}">
                <a16:creationId xmlns:a16="http://schemas.microsoft.com/office/drawing/2014/main" id="{741AE8C6-33DB-AF4E-AB01-8F8AD2E5088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0000" y="5537202"/>
            <a:ext cx="5851525" cy="1077912"/>
          </a:xfrm>
        </p:spPr>
        <p:txBody>
          <a:bodyPr anchor="b"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Date">
            <a:extLst>
              <a:ext uri="{FF2B5EF4-FFF2-40B4-BE49-F238E27FC236}">
                <a16:creationId xmlns:a16="http://schemas.microsoft.com/office/drawing/2014/main" id="{7BE6BD27-9F7E-CC44-B0D6-6A76616BB73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0000" y="563564"/>
            <a:ext cx="3910806" cy="436562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1" name="ISOC logo" descr="Internet Society logo">
            <a:extLst>
              <a:ext uri="{FF2B5EF4-FFF2-40B4-BE49-F238E27FC236}">
                <a16:creationId xmlns:a16="http://schemas.microsoft.com/office/drawing/2014/main" id="{54D3DF5E-479B-7A45-AF40-D789415BE1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9813" y="2970213"/>
            <a:ext cx="1728787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770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023 Ground Blue divider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 hasCustomPrompt="1"/>
          </p:nvPr>
        </p:nvSpPr>
        <p:spPr>
          <a:xfrm>
            <a:off x="540000" y="2461259"/>
            <a:ext cx="11127883" cy="768224"/>
          </a:xfrm>
        </p:spPr>
        <p:txBody>
          <a:bodyPr lIns="91440" rIns="91440"/>
          <a:lstStyle>
            <a:lvl1pPr algn="l">
              <a:lnSpc>
                <a:spcPct val="104000"/>
              </a:lnSpc>
              <a:defRPr sz="4800">
                <a:solidFill>
                  <a:srgbClr val="EEF2EC"/>
                </a:solidFill>
              </a:defRPr>
            </a:lvl1pPr>
          </a:lstStyle>
          <a:p>
            <a:r>
              <a:rPr lang="en-US"/>
              <a:t>Click here to edit divider text</a:t>
            </a:r>
            <a:endParaRPr lang="en-GB"/>
          </a:p>
        </p:txBody>
      </p:sp>
      <p:sp>
        <p:nvSpPr>
          <p:cNvPr id="3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540000" y="4279119"/>
            <a:ext cx="5715734" cy="433965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lang="en-GB" sz="2400" b="0" i="0" dirty="0">
                <a:solidFill>
                  <a:srgbClr val="EEF2EC"/>
                </a:solidFill>
                <a:latin typeface="Hind Light" panose="02000000000000000000" pitchFamily="2" charset="77"/>
                <a:ea typeface="+mj-ea"/>
                <a:cs typeface="Hind Light" panose="02000000000000000000" pitchFamily="2" charset="77"/>
              </a:defRPr>
            </a:lvl1pPr>
          </a:lstStyle>
          <a:p>
            <a:pPr lvl="0"/>
            <a:r>
              <a:rPr lang="en-US"/>
              <a:t>Click to edit divider subtitle</a:t>
            </a:r>
            <a:endParaRPr lang="en-GB"/>
          </a:p>
        </p:txBody>
      </p:sp>
      <p:pic>
        <p:nvPicPr>
          <p:cNvPr id="4" name="ISOC symbo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95284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1088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023 Accent Purple divider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15BBDA41-205F-2742-B93C-1ED4DCAD55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2461259"/>
            <a:ext cx="11127883" cy="768224"/>
          </a:xfrm>
        </p:spPr>
        <p:txBody>
          <a:bodyPr lIns="91440" rIns="91440"/>
          <a:lstStyle>
            <a:lvl1pPr algn="l">
              <a:lnSpc>
                <a:spcPct val="104000"/>
              </a:lnSpc>
              <a:defRPr sz="4800">
                <a:solidFill>
                  <a:srgbClr val="EEF2EC"/>
                </a:solidFill>
              </a:defRPr>
            </a:lvl1pPr>
          </a:lstStyle>
          <a:p>
            <a:r>
              <a:rPr lang="en-US"/>
              <a:t>Click here to edit divider text</a:t>
            </a:r>
            <a:endParaRPr lang="en-GB"/>
          </a:p>
        </p:txBody>
      </p:sp>
      <p:sp>
        <p:nvSpPr>
          <p:cNvPr id="3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540000" y="4279119"/>
            <a:ext cx="5715734" cy="433965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lang="en-GB" sz="2400" b="0" i="0" dirty="0">
                <a:solidFill>
                  <a:srgbClr val="EEF2EC"/>
                </a:solidFill>
                <a:latin typeface="Hind Light" panose="02000000000000000000" pitchFamily="2" charset="77"/>
                <a:ea typeface="+mj-ea"/>
                <a:cs typeface="Hind Light" panose="02000000000000000000" pitchFamily="2" charset="77"/>
              </a:defRPr>
            </a:lvl1pPr>
          </a:lstStyle>
          <a:p>
            <a:pPr lvl="0"/>
            <a:r>
              <a:rPr lang="en-US"/>
              <a:t>Click to edit divider subtitle</a:t>
            </a:r>
            <a:endParaRPr lang="en-GB"/>
          </a:p>
        </p:txBody>
      </p:sp>
      <p:pic>
        <p:nvPicPr>
          <p:cNvPr id="11" name="ISOC Symbol">
            <a:extLst>
              <a:ext uri="{FF2B5EF4-FFF2-40B4-BE49-F238E27FC236}">
                <a16:creationId xmlns:a16="http://schemas.microsoft.com/office/drawing/2014/main" id="{B1B4F776-F712-0F42-9059-6A1A2DD32B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83561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2684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023 Ground Green divider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15BBDA41-205F-2742-B93C-1ED4DCAD55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2461259"/>
            <a:ext cx="11127883" cy="768224"/>
          </a:xfrm>
        </p:spPr>
        <p:txBody>
          <a:bodyPr lIns="91440" rIns="91440"/>
          <a:lstStyle>
            <a:lvl1pPr algn="l">
              <a:lnSpc>
                <a:spcPct val="104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here to edit divider text</a:t>
            </a:r>
            <a:endParaRPr lang="en-GB"/>
          </a:p>
        </p:txBody>
      </p:sp>
      <p:sp>
        <p:nvSpPr>
          <p:cNvPr id="3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540000" y="4279119"/>
            <a:ext cx="5715734" cy="48385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lang="en-GB" sz="2400" b="0" i="0" dirty="0">
                <a:solidFill>
                  <a:schemeClr val="tx1"/>
                </a:solidFill>
                <a:latin typeface="Hind Light" panose="02000000000000000000" pitchFamily="2" charset="77"/>
                <a:ea typeface="+mj-ea"/>
                <a:cs typeface="Hind Light" panose="02000000000000000000" pitchFamily="2" charset="77"/>
              </a:defRPr>
            </a:lvl1pPr>
          </a:lstStyle>
          <a:p>
            <a:pPr lvl="0"/>
            <a:r>
              <a:rPr lang="en-US"/>
              <a:t>Click to edit divider subtitle</a:t>
            </a:r>
            <a:endParaRPr lang="en-GB"/>
          </a:p>
        </p:txBody>
      </p:sp>
      <p:pic>
        <p:nvPicPr>
          <p:cNvPr id="2" name="ISOC Symbol">
            <a:extLst>
              <a:ext uri="{FF2B5EF4-FFF2-40B4-BE49-F238E27FC236}">
                <a16:creationId xmlns:a16="http://schemas.microsoft.com/office/drawing/2014/main" id="{A870B875-8303-F0A7-3B5C-6070432075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68" y="6191770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0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023 Large Statement Depth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in Content">
            <a:extLst>
              <a:ext uri="{FF2B5EF4-FFF2-40B4-BE49-F238E27FC236}">
                <a16:creationId xmlns:a16="http://schemas.microsoft.com/office/drawing/2014/main" id="{2E0EBDDF-042C-1744-AE46-71F2DF54D88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79593" y="2067951"/>
            <a:ext cx="10205749" cy="2799471"/>
          </a:xfr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Slide Number">
            <a:extLst>
              <a:ext uri="{FF2B5EF4-FFF2-40B4-BE49-F238E27FC236}">
                <a16:creationId xmlns:a16="http://schemas.microsoft.com/office/drawing/2014/main" id="{E9FE4699-7B30-0F4F-B541-E21F86AAB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>
              <a:solidFill>
                <a:schemeClr val="bg1"/>
              </a:solidFill>
            </a:endParaRPr>
          </a:p>
        </p:txBody>
      </p:sp>
      <p:pic>
        <p:nvPicPr>
          <p:cNvPr id="11" name="ISOC Symbol">
            <a:extLst>
              <a:ext uri="{FF2B5EF4-FFF2-40B4-BE49-F238E27FC236}">
                <a16:creationId xmlns:a16="http://schemas.microsoft.com/office/drawing/2014/main" id="{BE591B25-402B-894E-B123-A3EEC262B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95284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6108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023 Large Statement Accent Yello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in Content">
            <a:extLst>
              <a:ext uri="{FF2B5EF4-FFF2-40B4-BE49-F238E27FC236}">
                <a16:creationId xmlns:a16="http://schemas.microsoft.com/office/drawing/2014/main" id="{ADF46D6C-541E-9F40-B7AA-4D21FB7F09DE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79593" y="2067951"/>
            <a:ext cx="10205749" cy="2799471"/>
          </a:xfrm>
        </p:spPr>
        <p:txBody>
          <a:bodyPr anchor="ctr">
            <a:normAutofit/>
          </a:bodyPr>
          <a:lstStyle>
            <a:lvl1pPr algn="ctr">
              <a:defRPr sz="4800"/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Slide Numb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>
              <a:solidFill>
                <a:schemeClr val="tx1"/>
              </a:solidFill>
            </a:endParaRPr>
          </a:p>
        </p:txBody>
      </p:sp>
      <p:pic>
        <p:nvPicPr>
          <p:cNvPr id="9" name="ISOC Symbol">
            <a:extLst>
              <a:ext uri="{FF2B5EF4-FFF2-40B4-BE49-F238E27FC236}">
                <a16:creationId xmlns:a16="http://schemas.microsoft.com/office/drawing/2014/main" id="{F464B3E2-8374-A544-A6C1-E318F6E91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68" y="6191770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218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23 2-column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A3D5433-C30F-7B45-99E2-D91CD7AC9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338" y="566739"/>
            <a:ext cx="11109600" cy="56304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Main Content-Left">
            <a:extLst>
              <a:ext uri="{FF2B5EF4-FFF2-40B4-BE49-F238E27FC236}">
                <a16:creationId xmlns:a16="http://schemas.microsoft.com/office/drawing/2014/main" id="{FE6995CB-E8F1-9145-91FB-1FC5F2C2496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4132" y="1389380"/>
            <a:ext cx="5329363" cy="445135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Main Content-Right">
            <a:extLst>
              <a:ext uri="{FF2B5EF4-FFF2-40B4-BE49-F238E27FC236}">
                <a16:creationId xmlns:a16="http://schemas.microsoft.com/office/drawing/2014/main" id="{03B27AED-85A0-F24B-81DD-66759D7A43C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0757" y="1389380"/>
            <a:ext cx="5329363" cy="445135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36ED3E37-FF79-FE49-8427-154242BBC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>
              <a:solidFill>
                <a:schemeClr val="tx1"/>
              </a:solidFill>
            </a:endParaRPr>
          </a:p>
        </p:txBody>
      </p:sp>
      <p:pic>
        <p:nvPicPr>
          <p:cNvPr id="8" name="ISOC Symbol">
            <a:extLst>
              <a:ext uri="{FF2B5EF4-FFF2-40B4-BE49-F238E27FC236}">
                <a16:creationId xmlns:a16="http://schemas.microsoft.com/office/drawing/2014/main" id="{D81B4F08-7334-2149-9EA5-905CA174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68" y="6191770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10071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23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CD902B53-9D84-C24C-93E5-6DA34EE3D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771" y="566739"/>
            <a:ext cx="5564373" cy="56304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Main Content">
            <a:extLst>
              <a:ext uri="{FF2B5EF4-FFF2-40B4-BE49-F238E27FC236}">
                <a16:creationId xmlns:a16="http://schemas.microsoft.com/office/drawing/2014/main" id="{822E8AE2-50D4-754F-844E-C2D1E259E67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8640" y="1389380"/>
            <a:ext cx="5564373" cy="470852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3" name="Picture Placeholder">
            <a:extLst>
              <a:ext uri="{FF2B5EF4-FFF2-40B4-BE49-F238E27FC236}">
                <a16:creationId xmlns:a16="http://schemas.microsoft.com/office/drawing/2014/main" id="{1004C492-DDD5-E14C-8F97-9F57C2F76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05106" y="0"/>
            <a:ext cx="5886893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Slide Number">
            <a:extLst>
              <a:ext uri="{FF2B5EF4-FFF2-40B4-BE49-F238E27FC236}">
                <a16:creationId xmlns:a16="http://schemas.microsoft.com/office/drawing/2014/main" id="{B04A428A-CB40-9B4A-BC0D-90E12859CD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>
              <a:solidFill>
                <a:schemeClr val="tx1"/>
              </a:solidFill>
            </a:endParaRPr>
          </a:p>
        </p:txBody>
      </p:sp>
      <p:pic>
        <p:nvPicPr>
          <p:cNvPr id="12" name="ISOC Symbol">
            <a:extLst>
              <a:ext uri="{FF2B5EF4-FFF2-40B4-BE49-F238E27FC236}">
                <a16:creationId xmlns:a16="http://schemas.microsoft.com/office/drawing/2014/main" id="{124B8441-C70C-8E4C-A92B-CBD41F5AA9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68" y="6191770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3759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023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80193B3-FE14-004D-BBD6-596D1E04C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C5E4EC4C-7F20-504F-83E3-A7F63CD4B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>
              <a:solidFill>
                <a:schemeClr val="tx1"/>
              </a:solidFill>
            </a:endParaRPr>
          </a:p>
        </p:txBody>
      </p:sp>
      <p:pic>
        <p:nvPicPr>
          <p:cNvPr id="8" name="ISOC Symbol">
            <a:extLst>
              <a:ext uri="{FF2B5EF4-FFF2-40B4-BE49-F238E27FC236}">
                <a16:creationId xmlns:a16="http://schemas.microsoft.com/office/drawing/2014/main" id="{B0A3F75E-CC80-5E4D-A9D6-0A40915DA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68" y="6191770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494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3207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hor">
            <a:extLst>
              <a:ext uri="{FF2B5EF4-FFF2-40B4-BE49-F238E27FC236}">
                <a16:creationId xmlns:a16="http://schemas.microsoft.com/office/drawing/2014/main" id="{9E8C90AF-93F0-074A-BD13-5E0F93028E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4351780"/>
            <a:ext cx="4097551" cy="9021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7000"/>
              </a:lnSpc>
              <a:buFont typeface="Arial" charset="0"/>
              <a:buNone/>
              <a:defRPr sz="1500" b="0" i="0">
                <a:solidFill>
                  <a:srgbClr val="EEF2EC"/>
                </a:solidFill>
                <a:latin typeface="Hind Light" panose="02000000000000000000" pitchFamily="2" charset="77"/>
                <a:cs typeface="Hind Light" panose="02000000000000000000" pitchFamily="2" charset="77"/>
              </a:defRPr>
            </a:lvl1pPr>
            <a:lvl2pPr marL="0" indent="0">
              <a:lnSpc>
                <a:spcPct val="117000"/>
              </a:lnSpc>
              <a:buFont typeface="Arial" charset="0"/>
              <a:buNone/>
              <a:defRPr sz="1500" b="0" i="0">
                <a:solidFill>
                  <a:schemeClr val="bg1"/>
                </a:solidFill>
                <a:latin typeface="Hind Light" panose="02000000000000000000" pitchFamily="2" charset="77"/>
                <a:cs typeface="Hind Light" panose="02000000000000000000" pitchFamily="2" charset="77"/>
              </a:defRPr>
            </a:lvl2pPr>
            <a:lvl3pPr marL="0" indent="0">
              <a:lnSpc>
                <a:spcPct val="117000"/>
              </a:lnSpc>
              <a:buNone/>
              <a:defRPr sz="1500" b="0" i="0">
                <a:solidFill>
                  <a:schemeClr val="accent1"/>
                </a:solidFill>
                <a:latin typeface="Hind Light" panose="02000000000000000000" pitchFamily="2" charset="77"/>
                <a:cs typeface="Hind Light" panose="02000000000000000000" pitchFamily="2" charset="77"/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4" name="Geneva Address">
            <a:extLst>
              <a:ext uri="{FF2B5EF4-FFF2-40B4-BE49-F238E27FC236}">
                <a16:creationId xmlns:a16="http://schemas.microsoft.com/office/drawing/2014/main" id="{B295026F-36C3-E04B-83A3-DD56B346C6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7759669" y="2653916"/>
            <a:ext cx="1575151" cy="57114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Rue Vallin 2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CH-1201 Geneva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Switzerland</a:t>
            </a: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9" name="U.S. Address">
            <a:extLst>
              <a:ext uri="{FF2B5EF4-FFF2-40B4-BE49-F238E27FC236}">
                <a16:creationId xmlns:a16="http://schemas.microsoft.com/office/drawing/2014/main" id="{BDE58A37-5F5E-82E1-167A-9E74200A3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9888537" y="2653916"/>
            <a:ext cx="1575151" cy="63379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+mn-lt"/>
                <a:ea typeface="Hind Medium" charset="0"/>
                <a:cs typeface="Hind Light" panose="02000000000000000000" pitchFamily="2" charset="77"/>
              </a:rPr>
              <a:t>11710 Plaza America Drive Suite 400</a:t>
            </a:r>
            <a:br>
              <a:rPr lang="en-US" b="0" i="0">
                <a:latin typeface="+mn-lt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+mn-lt"/>
                <a:ea typeface="Hind Medium" charset="0"/>
                <a:cs typeface="Hind Light" panose="02000000000000000000" pitchFamily="2" charset="77"/>
              </a:rPr>
              <a:t>Reston, VA 20190</a:t>
            </a:r>
            <a:r>
              <a:rPr lang="de-DE" b="0" i="0">
                <a:latin typeface="+mn-lt"/>
                <a:cs typeface="Hind Light" panose="02000000000000000000" pitchFamily="2" charset="77"/>
              </a:rPr>
              <a:t>, USA</a:t>
            </a:r>
            <a:br>
              <a:rPr lang="de-DE" b="0" i="0">
                <a:latin typeface="+mn-lt"/>
                <a:cs typeface="Hind Light" panose="02000000000000000000" pitchFamily="2" charset="77"/>
              </a:rPr>
            </a:br>
            <a:endParaRPr lang="de-DE" b="0" i="0">
              <a:latin typeface="+mn-lt"/>
              <a:cs typeface="Hind Light" panose="02000000000000000000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GB" b="0" i="0">
              <a:latin typeface="+mn-lt"/>
              <a:cs typeface="Hind Light" panose="02000000000000000000" pitchFamily="2" charset="77"/>
            </a:endParaRPr>
          </a:p>
        </p:txBody>
      </p:sp>
      <p:sp>
        <p:nvSpPr>
          <p:cNvPr id="16" name="Uruguay Address">
            <a:extLst>
              <a:ext uri="{FF2B5EF4-FFF2-40B4-BE49-F238E27FC236}">
                <a16:creationId xmlns:a16="http://schemas.microsoft.com/office/drawing/2014/main" id="{780AA1EA-F647-6F4E-91B2-72811C77E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7759669" y="3522746"/>
            <a:ext cx="1939700" cy="57114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 err="1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Rambla</a:t>
            </a: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 </a:t>
            </a:r>
            <a:r>
              <a:rPr lang="en-US" sz="1000" b="0" i="0" kern="1200" spc="20" err="1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Republica</a:t>
            </a: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 de Mexico 6125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11000 Montevideo,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Uruguay</a:t>
            </a: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6" name="Canada Address">
            <a:extLst>
              <a:ext uri="{FF2B5EF4-FFF2-40B4-BE49-F238E27FC236}">
                <a16:creationId xmlns:a16="http://schemas.microsoft.com/office/drawing/2014/main" id="{393B4D83-198B-F168-3744-9CA08121F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9888537" y="3522746"/>
            <a:ext cx="1773238" cy="63379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+mn-lt"/>
                <a:ea typeface="Hind Medium" charset="0"/>
                <a:cs typeface="Hind Light" panose="02000000000000000000" pitchFamily="2" charset="77"/>
              </a:rPr>
              <a:t>66 Centrepoint Drive</a:t>
            </a:r>
            <a:br>
              <a:rPr lang="en-US" b="0" i="0">
                <a:latin typeface="+mn-lt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+mn-lt"/>
                <a:ea typeface="Hind Medium" charset="0"/>
                <a:cs typeface="Hind Light" panose="02000000000000000000" pitchFamily="2" charset="77"/>
              </a:rPr>
              <a:t>Nepean, Ontario, K2G 6J5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+mn-lt"/>
                <a:ea typeface="Hind Medium" charset="0"/>
                <a:cs typeface="Hind Light" panose="02000000000000000000" pitchFamily="2" charset="77"/>
              </a:rPr>
              <a:t>Canada</a:t>
            </a:r>
            <a:endParaRPr lang="en-GB" b="0" i="0">
              <a:latin typeface="+mn-lt"/>
              <a:cs typeface="Hind Light" panose="02000000000000000000" pitchFamily="2" charset="77"/>
            </a:endParaRPr>
          </a:p>
        </p:txBody>
      </p:sp>
      <p:sp>
        <p:nvSpPr>
          <p:cNvPr id="18" name="Netherlands Address">
            <a:extLst>
              <a:ext uri="{FF2B5EF4-FFF2-40B4-BE49-F238E27FC236}">
                <a16:creationId xmlns:a16="http://schemas.microsoft.com/office/drawing/2014/main" id="{B741BCBA-A368-534D-A0BE-DCE2DC159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7759668" y="4432654"/>
            <a:ext cx="1575151" cy="63379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Science Park 400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1098 XH Amsterdam</a:t>
            </a:r>
            <a:br>
              <a:rPr lang="en-US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r>
              <a:rPr lang="en-US" sz="1000" b="0" i="0" kern="1200" spc="20">
                <a:solidFill>
                  <a:srgbClr val="EEF2EC"/>
                </a:solidFill>
                <a:effectLst/>
                <a:latin typeface="Hind Light" panose="02000000000000000000" pitchFamily="2" charset="77"/>
                <a:ea typeface="Hind Medium" charset="0"/>
                <a:cs typeface="Hind Light" panose="02000000000000000000" pitchFamily="2" charset="77"/>
              </a:rPr>
              <a:t>Netherlands</a:t>
            </a:r>
            <a:br>
              <a:rPr lang="de-DE" b="0" i="0">
                <a:latin typeface="Hind Light" panose="02000000000000000000" pitchFamily="2" charset="77"/>
                <a:cs typeface="Hind Light" panose="02000000000000000000" pitchFamily="2" charset="77"/>
              </a:rPr>
            </a:br>
            <a:endParaRPr lang="de-DE" b="0" i="0">
              <a:latin typeface="Hind Light" panose="02000000000000000000" pitchFamily="2" charset="77"/>
              <a:cs typeface="Hind Light" panose="02000000000000000000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4" name="Singapore Address">
            <a:extLst>
              <a:ext uri="{FF2B5EF4-FFF2-40B4-BE49-F238E27FC236}">
                <a16:creationId xmlns:a16="http://schemas.microsoft.com/office/drawing/2014/main" id="{669FA21B-CD73-AFBA-C113-AC992D219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9888537" y="4432654"/>
            <a:ext cx="1575151" cy="63379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0" i="0" u="none" strike="noStrike" kern="1200" spc="20">
                <a:solidFill>
                  <a:srgbClr val="EEF2EC"/>
                </a:solidFill>
                <a:effectLst/>
                <a:latin typeface="+mn-lt"/>
                <a:ea typeface="Hind Medium" charset="0"/>
                <a:cs typeface="Hind Light" panose="02000000000000000000" pitchFamily="2" charset="77"/>
              </a:rPr>
              <a:t>6 Battery Road #38-04</a:t>
            </a:r>
          </a:p>
          <a:p>
            <a:r>
              <a:rPr lang="en-US" sz="1000" b="0" i="0" u="none" strike="noStrike" kern="1200" spc="20">
                <a:solidFill>
                  <a:srgbClr val="EEF2EC"/>
                </a:solidFill>
                <a:effectLst/>
                <a:latin typeface="+mn-lt"/>
                <a:ea typeface="Hind Medium" charset="0"/>
                <a:cs typeface="Hind Light" panose="02000000000000000000" pitchFamily="2" charset="77"/>
              </a:rPr>
              <a:t>Singapore 049909</a:t>
            </a:r>
          </a:p>
        </p:txBody>
      </p:sp>
      <p:sp>
        <p:nvSpPr>
          <p:cNvPr id="13" name="ISOC URL">
            <a:extLst>
              <a:ext uri="{FF2B5EF4-FFF2-40B4-BE49-F238E27FC236}">
                <a16:creationId xmlns:a16="http://schemas.microsoft.com/office/drawing/2014/main" id="{33F2D433-6C5F-7B41-9745-057DE976E2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1055433" y="6205387"/>
            <a:ext cx="1812925" cy="49052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sz="1000" b="0" i="0" kern="1200" spc="20">
                <a:solidFill>
                  <a:srgbClr val="EEF2EC"/>
                </a:solidFill>
                <a:latin typeface="+mn-lt"/>
                <a:ea typeface="Hind Medium" charset="0"/>
                <a:cs typeface="Hind Medium" charset="0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charset="0"/>
              <a:buNone/>
              <a:tabLst/>
              <a:defRPr sz="1000" b="0" i="0" kern="1200" spc="20">
                <a:solidFill>
                  <a:srgbClr val="EEF2EC"/>
                </a:solidFill>
                <a:latin typeface="Hind Medium" charset="0"/>
                <a:ea typeface="Hind Medium" charset="0"/>
                <a:cs typeface="Hind Medium" charset="0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SzPct val="72000"/>
              <a:buFont typeface=".AppleSystemUIFont" charset="-120"/>
              <a:buNone/>
              <a:tabLst/>
              <a:defRPr sz="1000" kern="1200" spc="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6000"/>
              </a:lnSpc>
              <a:spcBef>
                <a:spcPts val="0"/>
              </a:spcBef>
              <a:spcAft>
                <a:spcPts val="1500"/>
              </a:spcAft>
              <a:buSzPct val="90000"/>
              <a:buFont typeface=".AppleSystemUIFont" charset="-120"/>
              <a:buChar char="–"/>
              <a:tabLst/>
              <a:defRPr sz="1800" kern="1200" spc="2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GB" b="0" i="0" err="1">
                <a:latin typeface="Hind Light" panose="02000000000000000000" pitchFamily="2" charset="77"/>
                <a:cs typeface="Hind Light" panose="02000000000000000000" pitchFamily="2" charset="77"/>
              </a:rPr>
              <a:t>internetsociety.org</a:t>
            </a:r>
            <a:endParaRPr lang="en-GB" b="0" i="0">
              <a:latin typeface="Hind Light" panose="02000000000000000000" pitchFamily="2" charset="77"/>
              <a:cs typeface="Hind Light" panose="02000000000000000000" pitchFamily="2" charset="77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GB" b="0" i="0">
                <a:latin typeface="Hind Light" panose="02000000000000000000" pitchFamily="2" charset="77"/>
                <a:cs typeface="Hind Light" panose="02000000000000000000" pitchFamily="2" charset="77"/>
              </a:rPr>
              <a:t>@internetsociety</a:t>
            </a:r>
          </a:p>
        </p:txBody>
      </p:sp>
      <p:pic>
        <p:nvPicPr>
          <p:cNvPr id="12" name="ISOC Symbol">
            <a:extLst>
              <a:ext uri="{FF2B5EF4-FFF2-40B4-BE49-F238E27FC236}">
                <a16:creationId xmlns:a16="http://schemas.microsoft.com/office/drawing/2014/main" id="{761A59AB-8C9D-114E-951A-E8A15F4EA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45276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7172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2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SOC Symbol">
            <a:extLst>
              <a:ext uri="{FF2B5EF4-FFF2-40B4-BE49-F238E27FC236}">
                <a16:creationId xmlns:a16="http://schemas.microsoft.com/office/drawing/2014/main" id="{D81B4F08-7334-2149-9EA5-905CA174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68" y="6191770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">
            <a:extLst>
              <a:ext uri="{FF2B5EF4-FFF2-40B4-BE49-F238E27FC236}">
                <a16:creationId xmlns:a16="http://schemas.microsoft.com/office/drawing/2014/main" id="{36ED3E37-FF79-FE49-8427-154242BBCB1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>
              <a:solidFill>
                <a:schemeClr val="tx1"/>
              </a:solidFill>
            </a:endParaRPr>
          </a:p>
        </p:txBody>
      </p:sp>
      <p:sp>
        <p:nvSpPr>
          <p:cNvPr id="5" name="Main Content">
            <a:extLst>
              <a:ext uri="{FF2B5EF4-FFF2-40B4-BE49-F238E27FC236}">
                <a16:creationId xmlns:a16="http://schemas.microsoft.com/office/drawing/2014/main" id="{FE6995CB-E8F1-9145-91FB-1FC5F2C2496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4132" y="1389380"/>
            <a:ext cx="11115675" cy="4451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5A3D5433-C30F-7B45-99E2-D91CD7AC9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338" y="566739"/>
            <a:ext cx="11109600" cy="56304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69812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022 Ground Blue divider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SOC symbo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195284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">
            <a:extLst>
              <a:ext uri="{FF2B5EF4-FFF2-40B4-BE49-F238E27FC236}">
                <a16:creationId xmlns:a16="http://schemas.microsoft.com/office/drawing/2014/main" id="{8285C79F-AC8A-3745-A670-F7B1874587A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/>
          </a:p>
        </p:txBody>
      </p:sp>
      <p:sp>
        <p:nvSpPr>
          <p:cNvPr id="3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540000" y="4279119"/>
            <a:ext cx="5715734" cy="433965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lang="en-GB" sz="2400" b="0" i="0" dirty="0">
                <a:solidFill>
                  <a:srgbClr val="EEF2EC"/>
                </a:solidFill>
                <a:latin typeface="Hind Light" panose="02000000000000000000" pitchFamily="2" charset="77"/>
                <a:ea typeface="+mj-ea"/>
                <a:cs typeface="Hind Light" panose="02000000000000000000" pitchFamily="2" charset="77"/>
              </a:defRPr>
            </a:lvl1pPr>
          </a:lstStyle>
          <a:p>
            <a:pPr lvl="0"/>
            <a:r>
              <a:rPr lang="en-US"/>
              <a:t>Click to edit divider subtitle</a:t>
            </a:r>
            <a:endParaRPr lang="en-GB"/>
          </a:p>
        </p:txBody>
      </p:sp>
      <p:sp>
        <p:nvSpPr>
          <p:cNvPr id="2" name="Title"/>
          <p:cNvSpPr>
            <a:spLocks noGrp="1"/>
          </p:cNvSpPr>
          <p:nvPr>
            <p:ph type="ctrTitle" hasCustomPrompt="1"/>
          </p:nvPr>
        </p:nvSpPr>
        <p:spPr>
          <a:xfrm>
            <a:off x="540000" y="2461259"/>
            <a:ext cx="11127883" cy="768224"/>
          </a:xfrm>
        </p:spPr>
        <p:txBody>
          <a:bodyPr lIns="91440" rIns="91440"/>
          <a:lstStyle>
            <a:lvl1pPr algn="l">
              <a:lnSpc>
                <a:spcPct val="104000"/>
              </a:lnSpc>
              <a:defRPr sz="4800">
                <a:solidFill>
                  <a:srgbClr val="EEF2EC"/>
                </a:solidFill>
              </a:defRPr>
            </a:lvl1pPr>
          </a:lstStyle>
          <a:p>
            <a:r>
              <a:rPr lang="en-US"/>
              <a:t>Click here to edit divider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466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022 Large Statement Accent Yello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SOC Symbol">
            <a:extLst>
              <a:ext uri="{FF2B5EF4-FFF2-40B4-BE49-F238E27FC236}">
                <a16:creationId xmlns:a16="http://schemas.microsoft.com/office/drawing/2014/main" id="{F464B3E2-8374-A544-A6C1-E318F6E91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68" y="6191770"/>
            <a:ext cx="344424" cy="344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"/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>
              <a:solidFill>
                <a:schemeClr val="tx1"/>
              </a:solidFill>
            </a:endParaRPr>
          </a:p>
        </p:txBody>
      </p:sp>
      <p:sp>
        <p:nvSpPr>
          <p:cNvPr id="3" name="Main Content">
            <a:extLst>
              <a:ext uri="{FF2B5EF4-FFF2-40B4-BE49-F238E27FC236}">
                <a16:creationId xmlns:a16="http://schemas.microsoft.com/office/drawing/2014/main" id="{ADF46D6C-541E-9F40-B7AA-4D21FB7F09DE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79593" y="2067951"/>
            <a:ext cx="10205749" cy="2799471"/>
          </a:xfrm>
        </p:spPr>
        <p:txBody>
          <a:bodyPr anchor="ctr">
            <a:normAutofit/>
          </a:bodyPr>
          <a:lstStyle>
            <a:lvl1pPr algn="ctr">
              <a:defRPr sz="4800"/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8155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635FF-42BE-CF49-96A5-805FC86C31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2560320"/>
            <a:ext cx="6128238" cy="1371600"/>
          </a:xfrm>
          <a:prstGeom prst="rect">
            <a:avLst/>
          </a:prstGeom>
        </p:spPr>
        <p:txBody>
          <a:bodyPr bIns="0" anchor="b" anchorCtr="0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76D5B7-51B6-EB48-81BC-4F5164ABAF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3961816"/>
            <a:ext cx="6128238" cy="1371600"/>
          </a:xfrm>
          <a:prstGeom prst="rect">
            <a:avLst/>
          </a:prstGeom>
        </p:spPr>
        <p:txBody>
          <a:bodyPr lIns="0" anchor="t"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4D3DF5E-479B-7A45-AF40-D789415BE11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457200" y="457200"/>
            <a:ext cx="2418211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7568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"/>
          <p:cNvSpPr>
            <a:spLocks noGrp="1"/>
          </p:cNvSpPr>
          <p:nvPr>
            <p:ph type="sldNum" sz="quarter" idx="4"/>
          </p:nvPr>
        </p:nvSpPr>
        <p:spPr>
          <a:xfrm>
            <a:off x="8918575" y="6342063"/>
            <a:ext cx="2743200" cy="173037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F4C3A41F-A775-1140-95F7-087AA6C6EBC6}" type="slidenum">
              <a:rPr lang="en-GB" altLang="en-US" noProof="0" smtClean="0"/>
              <a:pPr/>
              <a:t>‹#›</a:t>
            </a:fld>
            <a:endParaRPr lang="en-GB" altLang="en-US" noProof="0"/>
          </a:p>
        </p:txBody>
      </p:sp>
      <p:sp>
        <p:nvSpPr>
          <p:cNvPr id="3" name="Main Text">
            <a:extLst>
              <a:ext uri="{FF2B5EF4-FFF2-40B4-BE49-F238E27FC236}">
                <a16:creationId xmlns:a16="http://schemas.microsoft.com/office/drawing/2014/main" id="{438CC12A-6611-6D4D-A5AD-D4A40ADCC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2174" y="1388182"/>
            <a:ext cx="11639826" cy="46194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541337" y="566739"/>
            <a:ext cx="11628483" cy="60369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noProof="0"/>
              <a:t>Click to add a Master title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82818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78" r:id="rId7"/>
    <p:sldLayoutId id="2147483795" r:id="rId8"/>
    <p:sldLayoutId id="2147483786" r:id="rId9"/>
    <p:sldLayoutId id="2147483787" r:id="rId10"/>
    <p:sldLayoutId id="2147483788" r:id="rId11"/>
    <p:sldLayoutId id="2147483789" r:id="rId12"/>
    <p:sldLayoutId id="2147483793" r:id="rId13"/>
    <p:sldLayoutId id="2147483794" r:id="rId14"/>
    <p:sldLayoutId id="2147483844" r:id="rId15"/>
    <p:sldLayoutId id="2147483845" r:id="rId16"/>
    <p:sldLayoutId id="2147483846" r:id="rId17"/>
    <p:sldLayoutId id="2147483847" r:id="rId18"/>
    <p:sldLayoutId id="2147483848" r:id="rId19"/>
    <p:sldLayoutId id="2147483849" r:id="rId20"/>
    <p:sldLayoutId id="2147483850" r:id="rId2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dt="0"/>
  <p:txStyles>
    <p:titleStyle>
      <a:lvl1pPr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3000" kern="1200" spc="20">
          <a:solidFill>
            <a:schemeClr val="tx2"/>
          </a:solidFill>
          <a:latin typeface="+mj-lt"/>
          <a:ea typeface="ＭＳ Ｐゴシック" charset="-128"/>
          <a:cs typeface="+mj-cs"/>
        </a:defRPr>
      </a:lvl1pPr>
      <a:lvl2pPr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2pPr>
      <a:lvl3pPr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3pPr>
      <a:lvl4pPr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4pPr>
      <a:lvl5pPr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5pPr>
      <a:lvl6pPr marL="457200"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6pPr>
      <a:lvl7pPr marL="914400"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7pPr>
      <a:lvl8pPr marL="1371600"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8pPr>
      <a:lvl9pPr marL="1828800"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9pPr>
    </p:titleStyle>
    <p:bodyStyle>
      <a:lvl1pPr algn="l" rtl="0" eaLnBrk="1" fontAlgn="base" hangingPunct="1">
        <a:lnSpc>
          <a:spcPct val="106000"/>
        </a:lnSpc>
        <a:spcBef>
          <a:spcPct val="0"/>
        </a:spcBef>
        <a:spcAft>
          <a:spcPts val="0"/>
        </a:spcAft>
        <a:buFont typeface="Arial" charset="0"/>
        <a:defRPr sz="2400" kern="1200" spc="20">
          <a:solidFill>
            <a:schemeClr val="tx1"/>
          </a:solidFill>
          <a:latin typeface="+mn-lt"/>
          <a:ea typeface="Hind Medium" charset="0"/>
          <a:cs typeface="Hind Medium" charset="0"/>
        </a:defRPr>
      </a:lvl1pPr>
      <a:lvl2pPr marL="690563" indent="-227013" algn="l" rtl="0" eaLnBrk="1" fontAlgn="base" hangingPunct="1">
        <a:lnSpc>
          <a:spcPct val="113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•"/>
        <a:tabLst/>
        <a:defRPr sz="2000" kern="1200" spc="2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7763" indent="-228600" algn="l" rtl="0" eaLnBrk="1" fontAlgn="base" hangingPunct="1">
        <a:lnSpc>
          <a:spcPct val="113000"/>
        </a:lnSpc>
        <a:spcBef>
          <a:spcPct val="0"/>
        </a:spcBef>
        <a:spcAft>
          <a:spcPts val="0"/>
        </a:spcAft>
        <a:buSzPct val="100000"/>
        <a:buFont typeface="Arial" panose="020B0604020202020204" pitchFamily="34" charset="0"/>
        <a:buChar char="•"/>
        <a:tabLst/>
        <a:defRPr sz="1800" kern="1200" spc="2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3375" indent="-227013" algn="l" rtl="0" eaLnBrk="1" fontAlgn="base" hangingPunct="1">
        <a:lnSpc>
          <a:spcPct val="113000"/>
        </a:lnSpc>
        <a:spcBef>
          <a:spcPct val="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600" kern="1200" spc="2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60575" indent="-228600" algn="l" rtl="0" eaLnBrk="1" fontAlgn="base" hangingPunct="1">
        <a:lnSpc>
          <a:spcPct val="112000"/>
        </a:lnSpc>
        <a:spcBef>
          <a:spcPct val="0"/>
        </a:spcBef>
        <a:spcAft>
          <a:spcPts val="0"/>
        </a:spcAft>
        <a:buSzPct val="100000"/>
        <a:buFont typeface="Arial" panose="020B0604020202020204" pitchFamily="34" charset="0"/>
        <a:buChar char="•"/>
        <a:tabLst/>
        <a:defRPr sz="1400" kern="1200" spc="2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685800" indent="-228600" algn="l" defTabSz="9144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914400" indent="-228600" algn="l" defTabSz="9144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541337" y="566739"/>
            <a:ext cx="11628483" cy="60369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noProof="0"/>
              <a:t>Click to add a Master title</a:t>
            </a:r>
            <a:endParaRPr lang="en-GB" noProof="0"/>
          </a:p>
        </p:txBody>
      </p:sp>
      <p:sp>
        <p:nvSpPr>
          <p:cNvPr id="3" name="Main Text">
            <a:extLst>
              <a:ext uri="{FF2B5EF4-FFF2-40B4-BE49-F238E27FC236}">
                <a16:creationId xmlns:a16="http://schemas.microsoft.com/office/drawing/2014/main" id="{438CC12A-6611-6D4D-A5AD-D4A40ADCC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2174" y="1388182"/>
            <a:ext cx="11639826" cy="46194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Slide Numb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18575" y="6342063"/>
            <a:ext cx="2743200" cy="173037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F4C3A41F-A775-1140-95F7-087AA6C6EBC6}" type="slidenum">
              <a:rPr lang="en-GB" altLang="en-US" noProof="0" smtClean="0"/>
              <a:pPr/>
              <a:t>‹#›</a:t>
            </a:fld>
            <a:endParaRPr lang="en-GB" altLang="en-US" noProof="0"/>
          </a:p>
        </p:txBody>
      </p:sp>
    </p:spTree>
    <p:extLst>
      <p:ext uri="{BB962C8B-B14F-4D97-AF65-F5344CB8AC3E}">
        <p14:creationId xmlns:p14="http://schemas.microsoft.com/office/powerpoint/2010/main" val="486359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  <p:sldLayoutId id="2147483811" r:id="rId14"/>
    <p:sldLayoutId id="2147483813" r:id="rId15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dt="0"/>
  <p:txStyles>
    <p:titleStyle>
      <a:lvl1pPr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3000" kern="1200" spc="20">
          <a:solidFill>
            <a:schemeClr val="accent1"/>
          </a:solidFill>
          <a:latin typeface="+mj-lt"/>
          <a:ea typeface="ＭＳ Ｐゴシック" charset="-128"/>
          <a:cs typeface="+mj-cs"/>
        </a:defRPr>
      </a:lvl1pPr>
      <a:lvl2pPr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2pPr>
      <a:lvl3pPr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3pPr>
      <a:lvl4pPr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4pPr>
      <a:lvl5pPr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5pPr>
      <a:lvl6pPr marL="457200"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6pPr>
      <a:lvl7pPr marL="914400"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7pPr>
      <a:lvl8pPr marL="1371600"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8pPr>
      <a:lvl9pPr marL="1828800"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ind Light" charset="0"/>
          <a:ea typeface="ＭＳ Ｐゴシック" charset="-128"/>
        </a:defRPr>
      </a:lvl9pPr>
    </p:titleStyle>
    <p:bodyStyle>
      <a:lvl1pPr algn="l" rtl="0" eaLnBrk="1" fontAlgn="base" hangingPunct="1">
        <a:lnSpc>
          <a:spcPct val="106000"/>
        </a:lnSpc>
        <a:spcBef>
          <a:spcPct val="0"/>
        </a:spcBef>
        <a:spcAft>
          <a:spcPts val="0"/>
        </a:spcAft>
        <a:buFont typeface="Arial" charset="0"/>
        <a:defRPr sz="2400" kern="1200" spc="20">
          <a:solidFill>
            <a:schemeClr val="tx1"/>
          </a:solidFill>
          <a:latin typeface="+mn-lt"/>
          <a:ea typeface="Hind Medium" charset="0"/>
          <a:cs typeface="Hind Medium" charset="0"/>
        </a:defRPr>
      </a:lvl1pPr>
      <a:lvl2pPr marL="690563" indent="-227013" algn="l" rtl="0" eaLnBrk="1" fontAlgn="base" hangingPunct="1">
        <a:lnSpc>
          <a:spcPct val="113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•"/>
        <a:tabLst/>
        <a:defRPr sz="2000" kern="1200" spc="2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7763" indent="-228600" algn="l" rtl="0" eaLnBrk="1" fontAlgn="base" hangingPunct="1">
        <a:lnSpc>
          <a:spcPct val="113000"/>
        </a:lnSpc>
        <a:spcBef>
          <a:spcPct val="0"/>
        </a:spcBef>
        <a:spcAft>
          <a:spcPts val="0"/>
        </a:spcAft>
        <a:buSzPct val="100000"/>
        <a:buFont typeface="Arial" panose="020B0604020202020204" pitchFamily="34" charset="0"/>
        <a:buChar char="•"/>
        <a:tabLst/>
        <a:defRPr sz="1800" kern="1200" spc="2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3375" indent="-227013" algn="l" rtl="0" eaLnBrk="1" fontAlgn="base" hangingPunct="1">
        <a:lnSpc>
          <a:spcPct val="113000"/>
        </a:lnSpc>
        <a:spcBef>
          <a:spcPct val="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600" kern="1200" spc="2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60575" indent="-228600" algn="l" rtl="0" eaLnBrk="1" fontAlgn="base" hangingPunct="1">
        <a:lnSpc>
          <a:spcPct val="112000"/>
        </a:lnSpc>
        <a:spcBef>
          <a:spcPct val="0"/>
        </a:spcBef>
        <a:spcAft>
          <a:spcPts val="0"/>
        </a:spcAft>
        <a:buSzPct val="100000"/>
        <a:buFont typeface="Arial" panose="020B0604020202020204" pitchFamily="34" charset="0"/>
        <a:buChar char="•"/>
        <a:tabLst/>
        <a:defRPr sz="1400" kern="1200" spc="2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685800" indent="-228600" algn="l" defTabSz="9144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914400" indent="-228600" algn="l" defTabSz="9144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5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AD0D3B-578B-5E48-A03E-1D70E177EAE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39999" y="563564"/>
            <a:ext cx="7046663" cy="808036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algn="l"/>
            <a:r>
              <a:rPr lang="en-GB" sz="2000" dirty="0"/>
              <a:t>MENOG</a:t>
            </a:r>
          </a:p>
          <a:p>
            <a:pPr algn="l"/>
            <a:r>
              <a:rPr lang="en-GB" sz="2000" dirty="0"/>
              <a:t>December 2024</a:t>
            </a:r>
          </a:p>
          <a:p>
            <a:br>
              <a:rPr lang="en-GB" dirty="0"/>
            </a:br>
            <a:endParaRPr lang="en-US" dirty="0">
              <a:cs typeface="Hind Medium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6FA09DE-F739-C741-9EBF-02D46588FE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0000" y="5216524"/>
            <a:ext cx="5851525" cy="1077912"/>
          </a:xfrm>
        </p:spPr>
        <p:txBody>
          <a:bodyPr/>
          <a:lstStyle/>
          <a:p>
            <a:r>
              <a:rPr lang="en-US" sz="2400" dirty="0">
                <a:cs typeface="Hind Medium"/>
              </a:rPr>
              <a:t>Hanna Kreitem</a:t>
            </a:r>
            <a:br>
              <a:rPr lang="en-US" sz="2400" dirty="0">
                <a:cs typeface="Hind Medium"/>
              </a:rPr>
            </a:br>
            <a:endParaRPr lang="en-US" sz="2400" dirty="0">
              <a:cs typeface="Hind Medium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1BCEB56-264B-54BE-B2FC-910049581C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6040" y="2384591"/>
            <a:ext cx="8060135" cy="1637281"/>
          </a:xfrm>
        </p:spPr>
        <p:txBody>
          <a:bodyPr>
            <a:normAutofit fontScale="90000"/>
          </a:bodyPr>
          <a:lstStyle/>
          <a:p>
            <a:r>
              <a:rPr lang="en-US" sz="4900" dirty="0">
                <a:solidFill>
                  <a:srgbClr val="EEF2EC"/>
                </a:solidFill>
                <a:ea typeface="+mj-lt"/>
                <a:cs typeface="+mj-lt"/>
              </a:rPr>
              <a:t>Popular Content Locality</a:t>
            </a:r>
            <a:br>
              <a:rPr lang="en-US" sz="4900" dirty="0">
                <a:solidFill>
                  <a:srgbClr val="EEF2EC"/>
                </a:solidFill>
                <a:ea typeface="+mj-lt"/>
                <a:cs typeface="+mj-lt"/>
              </a:rPr>
            </a:br>
            <a:r>
              <a:rPr lang="en-US" sz="3600" dirty="0">
                <a:solidFill>
                  <a:schemeClr val="accent6">
                    <a:lumMod val="40000"/>
                    <a:lumOff val="60000"/>
                  </a:schemeClr>
                </a:solidFill>
                <a:ea typeface="+mj-lt"/>
                <a:cs typeface="+mj-lt"/>
              </a:rPr>
              <a:t>Focus on the Middle East</a:t>
            </a:r>
            <a:br>
              <a:rPr lang="en-US" dirty="0">
                <a:solidFill>
                  <a:srgbClr val="EEF2EC"/>
                </a:solidFill>
                <a:ea typeface="+mj-lt"/>
                <a:cs typeface="+mj-lt"/>
              </a:rPr>
            </a:br>
            <a:endParaRPr lang="en-US" sz="27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92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AEBC3D-4508-5049-A1E3-56729B5CFD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 wrap="square" anchor="t">
            <a:norm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DBE5F007-28FD-B845-A833-24BC97E499D9}" type="slidenum">
              <a:rPr kumimoji="0" lang="uk-UA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C1C2C"/>
                </a:solidFill>
                <a:effectLst/>
                <a:uLnTx/>
                <a:uFillTx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uk-UA" altLang="en-US" sz="1000" b="0" i="0" u="none" strike="noStrike" kern="1200" cap="none" spc="0" normalizeH="0" baseline="0" noProof="0">
              <a:ln>
                <a:noFill/>
              </a:ln>
              <a:solidFill>
                <a:srgbClr val="0C1C2C"/>
              </a:solidFill>
              <a:effectLst/>
              <a:uLnTx/>
              <a:uFillTx/>
              <a:ea typeface="ＭＳ Ｐゴシック" charset="-128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3CF7EE7-C928-474D-80DB-4B6726FBF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338" y="566739"/>
            <a:ext cx="11109600" cy="563042"/>
          </a:xfrm>
        </p:spPr>
        <p:txBody>
          <a:bodyPr wrap="square" anchor="t">
            <a:normAutofit/>
          </a:bodyPr>
          <a:lstStyle/>
          <a:p>
            <a:r>
              <a:rPr lang="en-US"/>
              <a:t>Pulse tracks</a:t>
            </a: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40578CFE-B138-26FD-6F28-9CEE3A41432C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2141244643"/>
              </p:ext>
            </p:extLst>
          </p:nvPr>
        </p:nvGraphicFramePr>
        <p:xfrm>
          <a:off x="544132" y="1389380"/>
          <a:ext cx="11115675" cy="4451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9620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FA4336-CE74-EC4E-8874-53B1F43FF63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3</a:t>
            </a:fld>
            <a:endParaRPr lang="uk-UA" alt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A4569ED-CA39-2440-8BB2-8B67BF222B2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6373" y="2029264"/>
            <a:ext cx="10919253" cy="2799471"/>
          </a:xfrm>
        </p:spPr>
        <p:txBody>
          <a:bodyPr/>
          <a:lstStyle/>
          <a:p>
            <a:r>
              <a:rPr lang="en-US" sz="5400" dirty="0">
                <a:solidFill>
                  <a:schemeClr val="bg1"/>
                </a:solidFill>
              </a:rPr>
              <a:t>The 50/50 Vision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852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4AF4C7-8678-050C-5E7A-B9025B877D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56920" y="6191770"/>
            <a:ext cx="2743200" cy="365125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</a:pPr>
            <a:fld id="{DBE5F007-28FD-B845-A833-24BC97E499D9}" type="slidenum">
              <a:rPr lang="uk-UA" altLang="en-US" smtClean="0"/>
              <a:pPr>
                <a:spcAft>
                  <a:spcPts val="600"/>
                </a:spcAft>
              </a:pPr>
              <a:t>4</a:t>
            </a:fld>
            <a:endParaRPr lang="uk-UA" altLang="en-US"/>
          </a:p>
        </p:txBody>
      </p:sp>
      <p:pic>
        <p:nvPicPr>
          <p:cNvPr id="10242" name="Picture 2" descr="person holding white iphone 5 c">
            <a:extLst>
              <a:ext uri="{FF2B5EF4-FFF2-40B4-BE49-F238E27FC236}">
                <a16:creationId xmlns:a16="http://schemas.microsoft.com/office/drawing/2014/main" id="{37E12A50-F573-8C58-2B86-D990761C1307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6806"/>
          <a:stretch/>
        </p:blipFill>
        <p:spPr bwMode="auto">
          <a:xfrm>
            <a:off x="6305106" y="10"/>
            <a:ext cx="5886893" cy="6857989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64195DE-10F3-39CA-79D6-37E05AB0D17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8640" y="1389380"/>
            <a:ext cx="5564373" cy="47085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" sz="2200" dirty="0">
                <a:latin typeface="Hind Regular" panose="02000000000000000000" pitchFamily="2" charset="77"/>
                <a:cs typeface="Hind Regular" panose="02000000000000000000" pitchFamily="2" charset="77"/>
              </a:rPr>
              <a:t>Our 50/50 Vision is our ambitious, yet achievable, vision to keep at least half of all Internet traffic local in selected economies.</a:t>
            </a:r>
          </a:p>
          <a:p>
            <a:pPr>
              <a:spcAft>
                <a:spcPts val="600"/>
              </a:spcAft>
            </a:pPr>
            <a:endParaRPr lang="en" sz="2200" dirty="0">
              <a:latin typeface="Hind Regular" panose="02000000000000000000" pitchFamily="2" charset="77"/>
              <a:cs typeface="Hind Regular" panose="02000000000000000000" pitchFamily="2" charset="77"/>
            </a:endParaRPr>
          </a:p>
          <a:p>
            <a:pPr>
              <a:spcAft>
                <a:spcPts val="600"/>
              </a:spcAft>
            </a:pPr>
            <a:r>
              <a:rPr lang="en-US" sz="2200" b="0" i="0" dirty="0">
                <a:solidFill>
                  <a:srgbClr val="0C1C2C"/>
                </a:solidFill>
                <a:effectLst/>
                <a:latin typeface="Hind Regular" panose="02000000000000000000" pitchFamily="2" charset="77"/>
                <a:cs typeface="Hind Regular" panose="02000000000000000000" pitchFamily="2" charset="77"/>
              </a:rPr>
              <a:t>When we reach this goal, the people who need it most will have faster, stronger, and cheaper Internet access.</a:t>
            </a:r>
            <a:endParaRPr lang="en" sz="2200" dirty="0">
              <a:latin typeface="Hind Regular" panose="02000000000000000000" pitchFamily="2" charset="77"/>
              <a:cs typeface="Hind Regular" panose="02000000000000000000" pitchFamily="2" charset="77"/>
            </a:endParaRPr>
          </a:p>
          <a:p>
            <a:pPr>
              <a:spcAft>
                <a:spcPts val="600"/>
              </a:spcAft>
            </a:pPr>
            <a:endParaRPr lang="en-US" sz="2200" dirty="0">
              <a:latin typeface="Hind Regular" panose="02000000000000000000" pitchFamily="2" charset="77"/>
              <a:cs typeface="Hind Regular" panose="02000000000000000000" pitchFamily="2" charset="77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F42367A-482D-D1A9-62C8-ECFAEF22E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771" y="566739"/>
            <a:ext cx="5564373" cy="563042"/>
          </a:xfrm>
        </p:spPr>
        <p:txBody>
          <a:bodyPr wrap="square" anchor="t">
            <a:normAutofit/>
          </a:bodyPr>
          <a:lstStyle/>
          <a:p>
            <a:r>
              <a:rPr lang="en-US" dirty="0"/>
              <a:t>The 50/50 Vision</a:t>
            </a:r>
          </a:p>
        </p:txBody>
      </p:sp>
    </p:spTree>
    <p:extLst>
      <p:ext uri="{BB962C8B-B14F-4D97-AF65-F5344CB8AC3E}">
        <p14:creationId xmlns:p14="http://schemas.microsoft.com/office/powerpoint/2010/main" val="47002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1FEE4-D8C2-4D49-806E-00D1D7E5A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50/50 Vision Partners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F6A40-B734-DD44-8BE1-628E48402E57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Hind Regular" panose="02000000000000000000" pitchFamily="2" charset="77"/>
                <a:cs typeface="Hind Regular" panose="02000000000000000000" pitchFamily="2" charset="77"/>
              </a:rPr>
              <a:t>With </a:t>
            </a:r>
            <a:r>
              <a:rPr lang="en-US" b="1" dirty="0">
                <a:latin typeface="Hind Regular" panose="02000000000000000000" pitchFamily="2" charset="77"/>
                <a:cs typeface="Hind Regular" panose="02000000000000000000" pitchFamily="2" charset="77"/>
              </a:rPr>
              <a:t>technical communities</a:t>
            </a:r>
            <a:r>
              <a:rPr lang="en-US" dirty="0">
                <a:latin typeface="Hind Regular" panose="02000000000000000000" pitchFamily="2" charset="77"/>
                <a:cs typeface="Hind Regular" panose="02000000000000000000" pitchFamily="2" charset="77"/>
              </a:rPr>
              <a:t>, we seek engagement between local stakeholders to support knowledge exchange and organize events and peering forums to share best practices.</a:t>
            </a:r>
          </a:p>
          <a:p>
            <a:endParaRPr lang="en-US" dirty="0">
              <a:latin typeface="Hind Regular" panose="02000000000000000000" pitchFamily="2" charset="77"/>
              <a:cs typeface="Hind Regular" panose="02000000000000000000" pitchFamily="2" charset="77"/>
            </a:endParaRPr>
          </a:p>
          <a:p>
            <a:pPr algn="l" fontAlgn="base"/>
            <a:r>
              <a:rPr lang="en-US" b="0" i="0" dirty="0">
                <a:effectLst/>
                <a:latin typeface="Hind Regular" panose="02000000000000000000" pitchFamily="2" charset="77"/>
                <a:cs typeface="Hind Regular" panose="02000000000000000000" pitchFamily="2" charset="77"/>
              </a:rPr>
              <a:t>For </a:t>
            </a:r>
            <a:r>
              <a:rPr lang="en-US" b="1" i="0" dirty="0">
                <a:effectLst/>
                <a:latin typeface="Hind Regular" panose="02000000000000000000" pitchFamily="2" charset="77"/>
                <a:cs typeface="Hind Regular" panose="02000000000000000000" pitchFamily="2" charset="77"/>
              </a:rPr>
              <a:t>policymakers</a:t>
            </a:r>
            <a:r>
              <a:rPr lang="en-US" b="0" i="0" dirty="0">
                <a:effectLst/>
                <a:latin typeface="Hind Regular" panose="02000000000000000000" pitchFamily="2" charset="77"/>
                <a:cs typeface="Hind Regular" panose="02000000000000000000" pitchFamily="2" charset="77"/>
              </a:rPr>
              <a:t>, we seek policies that promote open markets, foster strong technical communities, and streamline regulatory processes.</a:t>
            </a:r>
          </a:p>
          <a:p>
            <a:pPr algn="l" fontAlgn="base"/>
            <a:endParaRPr lang="en-US" b="0" i="0" dirty="0">
              <a:effectLst/>
              <a:latin typeface="Hind Regular" panose="02000000000000000000" pitchFamily="2" charset="77"/>
              <a:cs typeface="Hind Regular" panose="02000000000000000000" pitchFamily="2" charset="77"/>
            </a:endParaRPr>
          </a:p>
          <a:p>
            <a:pPr algn="l" fontAlgn="base"/>
            <a:r>
              <a:rPr lang="en-US" dirty="0">
                <a:latin typeface="Hind Regular" panose="02000000000000000000" pitchFamily="2" charset="77"/>
                <a:cs typeface="Hind Regular" panose="02000000000000000000" pitchFamily="2" charset="77"/>
              </a:rPr>
              <a:t>T</a:t>
            </a:r>
            <a:r>
              <a:rPr lang="en-US" b="0" i="0" dirty="0">
                <a:effectLst/>
                <a:latin typeface="Hind Regular" panose="02000000000000000000" pitchFamily="2" charset="77"/>
                <a:cs typeface="Hind Regular" panose="02000000000000000000" pitchFamily="2" charset="77"/>
              </a:rPr>
              <a:t>he </a:t>
            </a:r>
            <a:r>
              <a:rPr lang="en-US" b="1" i="0" dirty="0">
                <a:effectLst/>
                <a:latin typeface="Hind Regular" panose="02000000000000000000" pitchFamily="2" charset="77"/>
                <a:cs typeface="Hind Regular" panose="02000000000000000000" pitchFamily="2" charset="77"/>
              </a:rPr>
              <a:t>Internet Society’s organization members, individual members, chapters, special internet groups, and partners</a:t>
            </a:r>
            <a:r>
              <a:rPr lang="en-US" b="0" i="0" dirty="0">
                <a:effectLst/>
                <a:latin typeface="Hind Regular" panose="02000000000000000000" pitchFamily="2" charset="77"/>
                <a:cs typeface="Hind Regular" panose="02000000000000000000" pitchFamily="2" charset="77"/>
              </a:rPr>
              <a:t> play an integral role by taking training courses and defending peering in their communities.</a:t>
            </a:r>
          </a:p>
        </p:txBody>
      </p:sp>
    </p:spTree>
    <p:extLst>
      <p:ext uri="{BB962C8B-B14F-4D97-AF65-F5344CB8AC3E}">
        <p14:creationId xmlns:p14="http://schemas.microsoft.com/office/powerpoint/2010/main" val="647230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48E6D1-DA2E-6EDF-805F-D57076F4EC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6</a:t>
            </a:fld>
            <a:endParaRPr lang="uk-UA" altLang="en-US">
              <a:solidFill>
                <a:schemeClr val="tx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EB020-D8E4-8ABF-BCBE-C20F9AEBBD19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>
                <a:cs typeface="Hind Medium"/>
              </a:rPr>
              <a:t>Cache Locality and</a:t>
            </a:r>
            <a:br>
              <a:rPr lang="en-US" dirty="0">
                <a:cs typeface="Hind Medium"/>
              </a:rPr>
            </a:br>
            <a:r>
              <a:rPr lang="en-US" dirty="0">
                <a:cs typeface="Hind Medium"/>
              </a:rPr>
              <a:t>Popular Content Locality</a:t>
            </a:r>
          </a:p>
          <a:p>
            <a:r>
              <a:rPr lang="en-US" sz="3200" dirty="0">
                <a:cs typeface="Hind Medium"/>
              </a:rPr>
              <a:t>Metrics for the 50/50 Vision</a:t>
            </a:r>
          </a:p>
        </p:txBody>
      </p:sp>
    </p:spTree>
    <p:extLst>
      <p:ext uri="{BB962C8B-B14F-4D97-AF65-F5344CB8AC3E}">
        <p14:creationId xmlns:p14="http://schemas.microsoft.com/office/powerpoint/2010/main" val="1072889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F11BC4F-E312-B143-2A91-DF5897EF893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4132" y="1389380"/>
            <a:ext cx="5825671" cy="4451350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/>
              <a:t>Local traffic</a:t>
            </a:r>
            <a:r>
              <a:rPr lang="en-US" sz="2400" dirty="0"/>
              <a:t>: Sourced locally from an in-country server.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/>
              <a:t>External traffic</a:t>
            </a:r>
            <a:r>
              <a:rPr lang="en-US" sz="2400" dirty="0"/>
              <a:t>: Sourced from a remote (out-of-country) server.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/>
              <a:t>Content Delivery Networks</a:t>
            </a:r>
            <a:r>
              <a:rPr lang="en-US" sz="2400" dirty="0"/>
              <a:t>: operators responsible for delivering content to the edge.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/>
              <a:t>Content caches</a:t>
            </a:r>
            <a:r>
              <a:rPr lang="en-US" sz="2400" dirty="0"/>
              <a:t>: content hosting equipment placed by a content provider close to the end-users.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/>
              <a:t>Edge Network</a:t>
            </a:r>
            <a:r>
              <a:rPr lang="en-US" sz="2400" dirty="0"/>
              <a:t>: access network where eyeballs (consumers) are located.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AE323DB-A189-753E-A419-4C11DB39B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Locality definitions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1C3AD4F-18FC-24E5-44D1-07E589DE5E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5483" y="488197"/>
            <a:ext cx="5825671" cy="569634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63DA6B5-C59E-C191-532E-A9E57D746607}"/>
              </a:ext>
            </a:extLst>
          </p:cNvPr>
          <p:cNvSpPr txBox="1"/>
          <p:nvPr/>
        </p:nvSpPr>
        <p:spPr>
          <a:xfrm>
            <a:off x="7313919" y="6184539"/>
            <a:ext cx="3999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opentelecomdata.org</a:t>
            </a:r>
            <a:r>
              <a:rPr lang="en-US" dirty="0"/>
              <a:t>/</a:t>
            </a:r>
            <a:r>
              <a:rPr lang="en-US" dirty="0" err="1"/>
              <a:t>cdns</a:t>
            </a:r>
            <a:r>
              <a:rPr lang="en-US" dirty="0"/>
              <a:t>/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86C225A-5062-E52D-5A67-6EC84A5180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7</a:t>
            </a:fld>
            <a:endParaRPr lang="uk-UA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089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2EC968-38A3-E07C-A42F-A9407674579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8</a:t>
            </a:fld>
            <a:endParaRPr lang="uk-UA" altLang="en-US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87E252-6425-C4E4-6841-A21DABAEDF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962" r="21950" b="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B92C027-F18B-D45D-5BA8-8F59C494250B}"/>
              </a:ext>
            </a:extLst>
          </p:cNvPr>
          <p:cNvSpPr txBox="1"/>
          <p:nvPr/>
        </p:nvSpPr>
        <p:spPr>
          <a:xfrm>
            <a:off x="8866582" y="6196013"/>
            <a:ext cx="2085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Source: RIPE Atlas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C4271-D3D2-A783-8A22-D2671779651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91880" y="1922982"/>
            <a:ext cx="4849278" cy="445135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b="1" dirty="0"/>
              <a:t>Residential Proxies</a:t>
            </a:r>
          </a:p>
          <a:p>
            <a:pPr>
              <a:spcBef>
                <a:spcPts val="600"/>
              </a:spcBef>
            </a:pPr>
            <a:endParaRPr lang="en-US" b="1" dirty="0"/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Can be used to run HTTP measurements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Much larger coverage than physical probes (RIPE Atlas, OONI,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Real user experience (residential networks)</a:t>
            </a:r>
          </a:p>
          <a:p>
            <a:pPr>
              <a:spcBef>
                <a:spcPts val="600"/>
              </a:spcBef>
            </a:pPr>
            <a:endParaRPr lang="en-US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6DED49-4885-CD36-EF44-90DFA539E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Vantage points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505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4EDFD-7A16-9535-AA31-831604476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Hosting mode: CDN or Native?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B4B10E-59CE-ECF8-0015-FF3F0629323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1338" y="1575360"/>
            <a:ext cx="4864776" cy="4451350"/>
          </a:xfrm>
        </p:spPr>
        <p:txBody>
          <a:bodyPr>
            <a:normAutofit lnSpcReduction="10000"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For all 1000 websites (by country), we run a test to determine the CDN provider.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We extract CDN information from WHOIS, CNAME, HTTP Header.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We categorize by CDN provider or ”other” for natively hosted websites.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76630E-6D30-502F-8A5D-AE6A937F0DB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9</a:t>
            </a:fld>
            <a:endParaRPr lang="uk-UA" altLang="en-US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A41A22-D3D3-A93B-842D-031307CEB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900" y="1294841"/>
            <a:ext cx="6084590" cy="22807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C216B3D-04DD-85F0-787F-C503B05E0E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6900" y="3745985"/>
            <a:ext cx="6148387" cy="22807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33CCA3-B3D5-DD32-5368-4389DA7210CB}"/>
              </a:ext>
            </a:extLst>
          </p:cNvPr>
          <p:cNvSpPr txBox="1"/>
          <p:nvPr/>
        </p:nvSpPr>
        <p:spPr>
          <a:xfrm>
            <a:off x="7980050" y="6191770"/>
            <a:ext cx="1478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Pulse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A97B8A-60A2-7B3A-78E2-BACDAD59A1D2}"/>
              </a:ext>
            </a:extLst>
          </p:cNvPr>
          <p:cNvSpPr txBox="1"/>
          <p:nvPr/>
        </p:nvSpPr>
        <p:spPr>
          <a:xfrm>
            <a:off x="7581542" y="818663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Website hosting in ZA</a:t>
            </a:r>
          </a:p>
        </p:txBody>
      </p:sp>
    </p:spTree>
    <p:extLst>
      <p:ext uri="{BB962C8B-B14F-4D97-AF65-F5344CB8AC3E}">
        <p14:creationId xmlns:p14="http://schemas.microsoft.com/office/powerpoint/2010/main" val="1225701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2D920-2196-4BD3-CDCB-558DB7EC9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Aggregation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FAC976-8308-2303-0A56-36CE307BE5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10</a:t>
            </a:fld>
            <a:endParaRPr lang="uk-UA" altLang="en-US" dirty="0">
              <a:solidFill>
                <a:schemeClr val="tx1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917A8CE-BC3A-5AA7-8F22-25309AF56273}"/>
              </a:ext>
            </a:extLst>
          </p:cNvPr>
          <p:cNvGrpSpPr/>
          <p:nvPr/>
        </p:nvGrpSpPr>
        <p:grpSpPr>
          <a:xfrm>
            <a:off x="2219330" y="2209910"/>
            <a:ext cx="3438525" cy="2781079"/>
            <a:chOff x="5676900" y="1733771"/>
            <a:chExt cx="6148387" cy="475734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44DC921-AB2B-4AA8-376C-1C6A8E04B0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76900" y="1733771"/>
              <a:ext cx="6084590" cy="228072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7262A80-CAF1-60C1-2B2F-78E3F3B2D1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76900" y="4210393"/>
              <a:ext cx="6148387" cy="2280725"/>
            </a:xfrm>
            <a:prstGeom prst="rect">
              <a:avLst/>
            </a:prstGeom>
          </p:spPr>
        </p:pic>
      </p:grpSp>
      <p:sp>
        <p:nvSpPr>
          <p:cNvPr id="9" name="Left Brace 8">
            <a:extLst>
              <a:ext uri="{FF2B5EF4-FFF2-40B4-BE49-F238E27FC236}">
                <a16:creationId xmlns:a16="http://schemas.microsoft.com/office/drawing/2014/main" id="{447B9F99-8DAC-465D-DFD9-5FDFC97E1A68}"/>
              </a:ext>
            </a:extLst>
          </p:cNvPr>
          <p:cNvSpPr/>
          <p:nvPr/>
        </p:nvSpPr>
        <p:spPr>
          <a:xfrm>
            <a:off x="1257306" y="2209910"/>
            <a:ext cx="814387" cy="2781079"/>
          </a:xfrm>
          <a:prstGeom prst="leftBrac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39D8A372-5078-B9A3-41A0-580D8744E57A}"/>
              </a:ext>
            </a:extLst>
          </p:cNvPr>
          <p:cNvSpPr/>
          <p:nvPr/>
        </p:nvSpPr>
        <p:spPr>
          <a:xfrm rot="10800000">
            <a:off x="5805496" y="2209909"/>
            <a:ext cx="814387" cy="2781079"/>
          </a:xfrm>
          <a:prstGeom prst="leftBrac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500888-40D3-9A83-300C-7AFC5796229D}"/>
              </a:ext>
            </a:extLst>
          </p:cNvPr>
          <p:cNvSpPr txBox="1"/>
          <p:nvPr/>
        </p:nvSpPr>
        <p:spPr>
          <a:xfrm>
            <a:off x="2394739" y="5105508"/>
            <a:ext cx="3087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Number of websites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CACBB4-1633-2E50-2DF2-22AF5CF53CB7}"/>
              </a:ext>
            </a:extLst>
          </p:cNvPr>
          <p:cNvSpPr txBox="1"/>
          <p:nvPr/>
        </p:nvSpPr>
        <p:spPr>
          <a:xfrm>
            <a:off x="6803202" y="3236227"/>
            <a:ext cx="385764" cy="842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*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D2410E-8B2B-E56E-2444-8396A29F1023}"/>
              </a:ext>
            </a:extLst>
          </p:cNvPr>
          <p:cNvSpPr txBox="1"/>
          <p:nvPr/>
        </p:nvSpPr>
        <p:spPr>
          <a:xfrm>
            <a:off x="7372285" y="2907950"/>
            <a:ext cx="135966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MV Boli" panose="02000500030200090000" pitchFamily="2" charset="0"/>
                <a:cs typeface="MV Boli" panose="02000500030200090000" pitchFamily="2" charset="0"/>
              </a:rPr>
              <a:t>ASN</a:t>
            </a:r>
          </a:p>
          <a:p>
            <a:pPr algn="ctr"/>
            <a:r>
              <a:rPr lang="en-US" sz="2800" dirty="0">
                <a:latin typeface="MV Boli" panose="02000500030200090000" pitchFamily="2" charset="0"/>
                <a:cs typeface="MV Boli" panose="02000500030200090000" pitchFamily="2" charset="0"/>
              </a:rPr>
              <a:t>market</a:t>
            </a:r>
          </a:p>
          <a:p>
            <a:pPr algn="ctr"/>
            <a:r>
              <a:rPr lang="en-US" sz="2800" dirty="0">
                <a:latin typeface="MV Boli" panose="02000500030200090000" pitchFamily="2" charset="0"/>
                <a:cs typeface="MV Boli" panose="02000500030200090000" pitchFamily="2" charset="0"/>
              </a:rPr>
              <a:t>share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DC3B17-BA56-CECC-5CDA-614E2B4CD67D}"/>
              </a:ext>
            </a:extLst>
          </p:cNvPr>
          <p:cNvSpPr txBox="1"/>
          <p:nvPr/>
        </p:nvSpPr>
        <p:spPr>
          <a:xfrm>
            <a:off x="2243398" y="3188173"/>
            <a:ext cx="730521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Local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30AB56-D543-19E2-618D-33B29230F49F}"/>
              </a:ext>
            </a:extLst>
          </p:cNvPr>
          <p:cNvSpPr txBox="1"/>
          <p:nvPr/>
        </p:nvSpPr>
        <p:spPr>
          <a:xfrm>
            <a:off x="3130203" y="3188173"/>
            <a:ext cx="730521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Local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6E07DDD-0F7F-1D0A-1C7A-A66CA5362655}"/>
              </a:ext>
            </a:extLst>
          </p:cNvPr>
          <p:cNvSpPr txBox="1"/>
          <p:nvPr/>
        </p:nvSpPr>
        <p:spPr>
          <a:xfrm>
            <a:off x="3137436" y="4558213"/>
            <a:ext cx="730521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Local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28AF03-1D40-8938-A2D4-B69B42F20E89}"/>
              </a:ext>
            </a:extLst>
          </p:cNvPr>
          <p:cNvSpPr txBox="1"/>
          <p:nvPr/>
        </p:nvSpPr>
        <p:spPr>
          <a:xfrm>
            <a:off x="3963424" y="4558213"/>
            <a:ext cx="997837" cy="369332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External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E4FBA27-6C4C-0234-DAA2-09343139C61E}"/>
              </a:ext>
            </a:extLst>
          </p:cNvPr>
          <p:cNvSpPr txBox="1"/>
          <p:nvPr/>
        </p:nvSpPr>
        <p:spPr>
          <a:xfrm>
            <a:off x="2090610" y="4538066"/>
            <a:ext cx="997837" cy="369332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External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0A43AE8-1392-14F5-DB67-F78161123C6B}"/>
              </a:ext>
            </a:extLst>
          </p:cNvPr>
          <p:cNvSpPr txBox="1"/>
          <p:nvPr/>
        </p:nvSpPr>
        <p:spPr>
          <a:xfrm>
            <a:off x="3910441" y="3173775"/>
            <a:ext cx="997837" cy="369332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External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DF74B55-1CF8-5596-3B1C-CFD7EDAA4B55}"/>
              </a:ext>
            </a:extLst>
          </p:cNvPr>
          <p:cNvSpPr txBox="1"/>
          <p:nvPr/>
        </p:nvSpPr>
        <p:spPr>
          <a:xfrm>
            <a:off x="4969797" y="3173692"/>
            <a:ext cx="730521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Local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9822C9F-523D-A097-675A-1F1F0C81B9AE}"/>
              </a:ext>
            </a:extLst>
          </p:cNvPr>
          <p:cNvSpPr txBox="1"/>
          <p:nvPr/>
        </p:nvSpPr>
        <p:spPr>
          <a:xfrm>
            <a:off x="8915272" y="3173692"/>
            <a:ext cx="7430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=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A563CFD-207C-65B4-D437-63FF02E05466}"/>
              </a:ext>
            </a:extLst>
          </p:cNvPr>
          <p:cNvSpPr txBox="1"/>
          <p:nvPr/>
        </p:nvSpPr>
        <p:spPr>
          <a:xfrm>
            <a:off x="9658355" y="2660629"/>
            <a:ext cx="171553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MV Boli" panose="02000500030200090000" pitchFamily="2" charset="0"/>
                <a:cs typeface="MV Boli" panose="02000500030200090000" pitchFamily="2" charset="0"/>
              </a:rPr>
              <a:t>Weighted</a:t>
            </a:r>
            <a:br>
              <a:rPr lang="en-US" sz="2800" dirty="0">
                <a:latin typeface="MV Boli" panose="02000500030200090000" pitchFamily="2" charset="0"/>
                <a:cs typeface="MV Boli" panose="02000500030200090000" pitchFamily="2" charset="0"/>
              </a:rPr>
            </a:br>
            <a:r>
              <a:rPr lang="en-US" sz="2800" dirty="0">
                <a:latin typeface="MV Boli" panose="02000500030200090000" pitchFamily="2" charset="0"/>
                <a:cs typeface="MV Boli" panose="02000500030200090000" pitchFamily="2" charset="0"/>
              </a:rPr>
              <a:t>% </a:t>
            </a:r>
          </a:p>
          <a:p>
            <a:pPr algn="ctr"/>
            <a:r>
              <a:rPr lang="en-US" sz="2800" dirty="0">
                <a:latin typeface="MV Boli" panose="02000500030200090000" pitchFamily="2" charset="0"/>
                <a:cs typeface="MV Boli" panose="02000500030200090000" pitchFamily="2" charset="0"/>
              </a:rPr>
              <a:t>Local</a:t>
            </a:r>
          </a:p>
          <a:p>
            <a:pPr algn="ctr"/>
            <a:r>
              <a:rPr lang="en-US" sz="2800" dirty="0">
                <a:latin typeface="MV Boli" panose="02000500030200090000" pitchFamily="2" charset="0"/>
                <a:cs typeface="MV Boli" panose="02000500030200090000" pitchFamily="2" charset="0"/>
              </a:rPr>
              <a:t>Regional</a:t>
            </a:r>
          </a:p>
          <a:p>
            <a:pPr algn="ctr"/>
            <a:r>
              <a:rPr lang="en-US" sz="2800" dirty="0">
                <a:latin typeface="MV Boli" panose="02000500030200090000" pitchFamily="2" charset="0"/>
                <a:cs typeface="MV Boli" panose="02000500030200090000" pitchFamily="2" charset="0"/>
              </a:rPr>
              <a:t>External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FFBF048-26CD-EAA1-38CD-7D58A9518F10}"/>
              </a:ext>
            </a:extLst>
          </p:cNvPr>
          <p:cNvSpPr txBox="1"/>
          <p:nvPr/>
        </p:nvSpPr>
        <p:spPr>
          <a:xfrm>
            <a:off x="242777" y="2876550"/>
            <a:ext cx="6189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chemeClr val="accent1"/>
                </a:solidFill>
              </a:rPr>
              <a:t>∑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4" name="Double Bracket 23">
            <a:extLst>
              <a:ext uri="{FF2B5EF4-FFF2-40B4-BE49-F238E27FC236}">
                <a16:creationId xmlns:a16="http://schemas.microsoft.com/office/drawing/2014/main" id="{F68299EA-8E04-E85F-AF36-9BD4F804F5FD}"/>
              </a:ext>
            </a:extLst>
          </p:cNvPr>
          <p:cNvSpPr/>
          <p:nvPr/>
        </p:nvSpPr>
        <p:spPr>
          <a:xfrm>
            <a:off x="1045010" y="1979076"/>
            <a:ext cx="7805606" cy="3357264"/>
          </a:xfrm>
          <a:prstGeom prst="bracketPair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645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1ED5E-3278-5484-0B4C-10405CB52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Hosting type (85k unique websites)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B2671A-9DAD-6F8C-2799-F3D3E75EEC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11</a:t>
            </a:fld>
            <a:endParaRPr lang="uk-UA" altLang="en-US" dirty="0">
              <a:solidFill>
                <a:schemeClr val="tx1"/>
              </a:solidFill>
            </a:endParaRPr>
          </a:p>
        </p:txBody>
      </p:sp>
      <p:pic>
        <p:nvPicPr>
          <p:cNvPr id="6" name="Picture 5" descr="A graph of a bar chart&#10;&#10;Description automatically generated with medium confidence">
            <a:extLst>
              <a:ext uri="{FF2B5EF4-FFF2-40B4-BE49-F238E27FC236}">
                <a16:creationId xmlns:a16="http://schemas.microsoft.com/office/drawing/2014/main" id="{3B482C9C-2816-32A9-5835-889F83B91A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624" y="1461277"/>
            <a:ext cx="9650751" cy="47304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C45B98B-1998-205F-4995-13F6ACDF564A}"/>
              </a:ext>
            </a:extLst>
          </p:cNvPr>
          <p:cNvSpPr txBox="1"/>
          <p:nvPr/>
        </p:nvSpPr>
        <p:spPr>
          <a:xfrm>
            <a:off x="5129939" y="6280290"/>
            <a:ext cx="1478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Pulse</a:t>
            </a:r>
          </a:p>
        </p:txBody>
      </p:sp>
    </p:spTree>
    <p:extLst>
      <p:ext uri="{BB962C8B-B14F-4D97-AF65-F5344CB8AC3E}">
        <p14:creationId xmlns:p14="http://schemas.microsoft.com/office/powerpoint/2010/main" val="1166584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C29C1-E87B-FF1A-16A6-67BE89F32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Most popular CDNs (World)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4B0952-10D4-2842-A40C-F966E5D41F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12</a:t>
            </a:fld>
            <a:endParaRPr lang="uk-UA" altLang="en-US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F8D1DB-BCD0-4F6A-70D3-C86A6570F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542" y="1173903"/>
            <a:ext cx="10440000" cy="51173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0B8A09-197D-3EB7-BCD3-E714D379FCA0}"/>
              </a:ext>
            </a:extLst>
          </p:cNvPr>
          <p:cNvSpPr txBox="1"/>
          <p:nvPr/>
        </p:nvSpPr>
        <p:spPr>
          <a:xfrm>
            <a:off x="5356855" y="6412288"/>
            <a:ext cx="1478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Pulse</a:t>
            </a:r>
          </a:p>
        </p:txBody>
      </p:sp>
    </p:spTree>
    <p:extLst>
      <p:ext uri="{BB962C8B-B14F-4D97-AF65-F5344CB8AC3E}">
        <p14:creationId xmlns:p14="http://schemas.microsoft.com/office/powerpoint/2010/main" val="3377515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48E6D1-DA2E-6EDF-805F-D57076F4EC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13</a:t>
            </a:fld>
            <a:endParaRPr lang="uk-UA" altLang="en-US">
              <a:solidFill>
                <a:schemeClr val="tx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EB020-D8E4-8ABF-BCBE-C20F9AEBBD19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>
                <a:cs typeface="Hind Medium"/>
              </a:rPr>
              <a:t>Cache Locality</a:t>
            </a:r>
            <a:endParaRPr lang="en-US" sz="3200" dirty="0">
              <a:cs typeface="Hind Medium"/>
            </a:endParaRPr>
          </a:p>
        </p:txBody>
      </p:sp>
    </p:spTree>
    <p:extLst>
      <p:ext uri="{BB962C8B-B14F-4D97-AF65-F5344CB8AC3E}">
        <p14:creationId xmlns:p14="http://schemas.microsoft.com/office/powerpoint/2010/main" val="234888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C29C1-E87B-FF1A-16A6-67BE89F32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4B0952-10D4-2842-A40C-F966E5D41F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14</a:t>
            </a:fld>
            <a:endParaRPr lang="uk-UA" altLang="en-US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0B8A09-197D-3EB7-BCD3-E714D379FCA0}"/>
              </a:ext>
            </a:extLst>
          </p:cNvPr>
          <p:cNvSpPr txBox="1"/>
          <p:nvPr/>
        </p:nvSpPr>
        <p:spPr>
          <a:xfrm>
            <a:off x="5356855" y="6412288"/>
            <a:ext cx="1478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Pulse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036CE4-492A-8D33-E84D-244418CEFE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859397" y="63310"/>
            <a:ext cx="8296743" cy="6802298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7293408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8BF86-2C49-21E0-573F-BD159DF43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EC4D2-748E-CB29-27EB-8B1AAE85A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0B1693-3AA3-2B3E-4CE9-ABA08484721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15</a:t>
            </a:fld>
            <a:endParaRPr lang="uk-UA" altLang="en-US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E87579-D1A0-CD05-E557-261EC1E85D7A}"/>
              </a:ext>
            </a:extLst>
          </p:cNvPr>
          <p:cNvSpPr txBox="1"/>
          <p:nvPr/>
        </p:nvSpPr>
        <p:spPr>
          <a:xfrm>
            <a:off x="5356855" y="6412288"/>
            <a:ext cx="1478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Pulse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E46979-541E-6ADA-5476-13A9382F1E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859397" y="26640"/>
            <a:ext cx="8296743" cy="6875639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8098987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C29C1-E87B-FF1A-16A6-67BE89F32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4B0952-10D4-2842-A40C-F966E5D41F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16</a:t>
            </a:fld>
            <a:endParaRPr lang="uk-UA" altLang="en-US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0B8A09-197D-3EB7-BCD3-E714D379FCA0}"/>
              </a:ext>
            </a:extLst>
          </p:cNvPr>
          <p:cNvSpPr txBox="1"/>
          <p:nvPr/>
        </p:nvSpPr>
        <p:spPr>
          <a:xfrm>
            <a:off x="5356855" y="6412288"/>
            <a:ext cx="1478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Pulse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036CE4-492A-8D33-E84D-244418CEFE1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814790" y="26640"/>
            <a:ext cx="8385957" cy="6875640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1544738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48E6D1-DA2E-6EDF-805F-D57076F4EC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17</a:t>
            </a:fld>
            <a:endParaRPr lang="uk-UA" altLang="en-US">
              <a:solidFill>
                <a:schemeClr val="tx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EB020-D8E4-8ABF-BCBE-C20F9AEBBD19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>
                <a:cs typeface="Hind Medium"/>
              </a:rPr>
              <a:t>Popular Content Locality</a:t>
            </a:r>
          </a:p>
        </p:txBody>
      </p:sp>
    </p:spTree>
    <p:extLst>
      <p:ext uri="{BB962C8B-B14F-4D97-AF65-F5344CB8AC3E}">
        <p14:creationId xmlns:p14="http://schemas.microsoft.com/office/powerpoint/2010/main" val="4035873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C29C1-E87B-FF1A-16A6-67BE89F32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Locality (Region)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4B0952-10D4-2842-A40C-F966E5D41F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18</a:t>
            </a:fld>
            <a:endParaRPr lang="uk-UA" altLang="en-US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0B8A09-197D-3EB7-BCD3-E714D379FCA0}"/>
              </a:ext>
            </a:extLst>
          </p:cNvPr>
          <p:cNvSpPr txBox="1"/>
          <p:nvPr/>
        </p:nvSpPr>
        <p:spPr>
          <a:xfrm>
            <a:off x="5356855" y="6412288"/>
            <a:ext cx="1478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Pulse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036CE4-492A-8D33-E84D-244418CEFE1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652682" y="309004"/>
            <a:ext cx="5785079" cy="6473601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1AA4FE-271C-C013-DFB5-8DBD70D54455}"/>
              </a:ext>
            </a:extLst>
          </p:cNvPr>
          <p:cNvSpPr txBox="1"/>
          <p:nvPr/>
        </p:nvSpPr>
        <p:spPr>
          <a:xfrm>
            <a:off x="279027" y="1871398"/>
            <a:ext cx="483085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Overview of the popular content locality in the MENOG region, showing that they basically fall into three categories, &lt;5%, ±30%, and 60-70%</a:t>
            </a:r>
          </a:p>
        </p:txBody>
      </p:sp>
    </p:spTree>
    <p:extLst>
      <p:ext uri="{BB962C8B-B14F-4D97-AF65-F5344CB8AC3E}">
        <p14:creationId xmlns:p14="http://schemas.microsoft.com/office/powerpoint/2010/main" val="33195980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CF538-2DDB-2C91-8728-C14EC5CF5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FF656-AC46-6F0A-86DF-51FDC304A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200" y="197407"/>
            <a:ext cx="11109600" cy="563042"/>
          </a:xfrm>
        </p:spPr>
        <p:txBody>
          <a:bodyPr/>
          <a:lstStyle/>
          <a:p>
            <a:r>
              <a:rPr lang="en-US" dirty="0"/>
              <a:t>Locality (Region)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3D904C-00BA-BEFA-A39D-99124D71421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19</a:t>
            </a:fld>
            <a:endParaRPr lang="uk-UA" altLang="en-US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B46F70-08D8-809B-CD2B-0714476E38C6}"/>
              </a:ext>
            </a:extLst>
          </p:cNvPr>
          <p:cNvSpPr txBox="1"/>
          <p:nvPr/>
        </p:nvSpPr>
        <p:spPr>
          <a:xfrm>
            <a:off x="5356855" y="6412288"/>
            <a:ext cx="1478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Pulse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B07D2E-B453-B9F8-696A-BCAD9A0ABE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356855" y="0"/>
            <a:ext cx="5619601" cy="6976788"/>
          </a:xfrm>
          <a:prstGeom prst="rect">
            <a:avLst/>
          </a:prstGeom>
          <a:effectLst>
            <a:softEdge rad="1270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2475420-23ED-875F-10D6-F55491C2142D}"/>
              </a:ext>
            </a:extLst>
          </p:cNvPr>
          <p:cNvSpPr txBox="1"/>
          <p:nvPr/>
        </p:nvSpPr>
        <p:spPr>
          <a:xfrm>
            <a:off x="279027" y="1871398"/>
            <a:ext cx="483085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Three groups: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High, 60-70%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Medium, ~30%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Low, &lt;10%</a:t>
            </a:r>
          </a:p>
        </p:txBody>
      </p:sp>
    </p:spTree>
    <p:extLst>
      <p:ext uri="{BB962C8B-B14F-4D97-AF65-F5344CB8AC3E}">
        <p14:creationId xmlns:p14="http://schemas.microsoft.com/office/powerpoint/2010/main" val="23201222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20562-27C7-86F1-CEB7-0AC312F2C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Locality (World)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E4C62-A927-478B-9984-8C3264642A18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EBCB3-EF74-1748-6176-F9680026EF7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20</a:t>
            </a:fld>
            <a:endParaRPr lang="uk-UA" altLang="en-US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2403D1-AFAF-123D-6800-2D36F7989B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765" t="23744" r="4822" b="15930"/>
          <a:stretch/>
        </p:blipFill>
        <p:spPr>
          <a:xfrm>
            <a:off x="0" y="1049691"/>
            <a:ext cx="12192000" cy="5060092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7F204D-7235-0A2A-E732-BD9F1254C44E}"/>
              </a:ext>
            </a:extLst>
          </p:cNvPr>
          <p:cNvSpPr txBox="1"/>
          <p:nvPr/>
        </p:nvSpPr>
        <p:spPr>
          <a:xfrm>
            <a:off x="4371278" y="6218713"/>
            <a:ext cx="2567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July 2024, Source: Pulse</a:t>
            </a:r>
          </a:p>
        </p:txBody>
      </p:sp>
    </p:spTree>
    <p:extLst>
      <p:ext uri="{BB962C8B-B14F-4D97-AF65-F5344CB8AC3E}">
        <p14:creationId xmlns:p14="http://schemas.microsoft.com/office/powerpoint/2010/main" val="38795829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47372-FEEB-0016-CA9D-1FE312C13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aph of a graph showing the local network&#10;&#10;Description automatically generated with medium confidence">
            <a:extLst>
              <a:ext uri="{FF2B5EF4-FFF2-40B4-BE49-F238E27FC236}">
                <a16:creationId xmlns:a16="http://schemas.microsoft.com/office/drawing/2014/main" id="{7D8C5944-9780-3610-A8AE-0E21B176CA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9053"/>
            <a:ext cx="7043860" cy="50789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E2FCEA-F191-3767-A8F8-72A4DAABC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Changes in content locality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9DD679-CD95-EE5F-010F-A57B7BFD494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21</a:t>
            </a:fld>
            <a:endParaRPr lang="uk-UA" altLang="en-US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99B9FF-867C-F521-E0A2-BAEFB38B60D9}"/>
              </a:ext>
            </a:extLst>
          </p:cNvPr>
          <p:cNvSpPr txBox="1"/>
          <p:nvPr/>
        </p:nvSpPr>
        <p:spPr>
          <a:xfrm>
            <a:off x="5356855" y="6412288"/>
            <a:ext cx="1478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Pulse</a:t>
            </a:r>
          </a:p>
        </p:txBody>
      </p:sp>
      <p:pic>
        <p:nvPicPr>
          <p:cNvPr id="6" name="Picture 5" descr="A graph showing a number of data&#10;&#10;Description automatically generated with medium confidence">
            <a:extLst>
              <a:ext uri="{FF2B5EF4-FFF2-40B4-BE49-F238E27FC236}">
                <a16:creationId xmlns:a16="http://schemas.microsoft.com/office/drawing/2014/main" id="{37B18B75-8FE2-9604-80F5-4D54195DB0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0"/>
            <a:ext cx="6524135" cy="470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5253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ECD6E-2F9A-238D-828C-527610567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Correlation?</a:t>
            </a:r>
          </a:p>
        </p:txBody>
      </p:sp>
      <p:pic>
        <p:nvPicPr>
          <p:cNvPr id="6" name="Content Placeholder 5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6D38E92F-B72D-9E1B-CED7-74B87383ECB9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/>
          <a:stretch>
            <a:fillRect/>
          </a:stretch>
        </p:blipFill>
        <p:spPr>
          <a:xfrm>
            <a:off x="2705442" y="365125"/>
            <a:ext cx="7523078" cy="619177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5364B9-B1CB-DD7B-EF15-BE102E7F8F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22</a:t>
            </a:fld>
            <a:endParaRPr lang="uk-UA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5682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48E6D1-DA2E-6EDF-805F-D57076F4EC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23</a:t>
            </a:fld>
            <a:endParaRPr lang="uk-UA" altLang="en-US">
              <a:solidFill>
                <a:schemeClr val="tx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EB020-D8E4-8ABF-BCBE-C20F9AEBBD19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>
                <a:cs typeface="Hind Medium"/>
              </a:rPr>
              <a:t>IXP Tracker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300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C38ED6-9846-0C3E-8230-17DC89B308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24</a:t>
            </a:fld>
            <a:endParaRPr lang="uk-UA" altLang="en-US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68B1DE5-C71E-78D3-C63B-49F4ACF15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IXP Tracker (now and future)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407720-6747-F8F5-F3A1-0EA519BE8184}"/>
              </a:ext>
            </a:extLst>
          </p:cNvPr>
          <p:cNvSpPr/>
          <p:nvPr/>
        </p:nvSpPr>
        <p:spPr>
          <a:xfrm>
            <a:off x="932820" y="1753014"/>
            <a:ext cx="2028091" cy="3654667"/>
          </a:xfrm>
          <a:prstGeom prst="rect">
            <a:avLst/>
          </a:prstGeom>
          <a:solidFill>
            <a:srgbClr val="3A82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cs typeface="Hind Light"/>
            </a:endParaRPr>
          </a:p>
          <a:p>
            <a:pPr algn="ctr"/>
            <a:r>
              <a:rPr lang="en-US" sz="2000" b="1" dirty="0">
                <a:cs typeface="Hind Light"/>
              </a:rPr>
              <a:t>Monitors growth and development</a:t>
            </a:r>
            <a:endParaRPr lang="en-US" sz="2000" b="1" dirty="0"/>
          </a:p>
          <a:p>
            <a:pPr algn="ctr"/>
            <a:endParaRPr lang="en-US" b="1" dirty="0">
              <a:cs typeface="Hind Light"/>
            </a:endParaRPr>
          </a:p>
          <a:p>
            <a:pPr algn="ctr"/>
            <a:endParaRPr lang="en-US" b="1" dirty="0">
              <a:latin typeface="Hind Light"/>
              <a:cs typeface="Hind Light"/>
            </a:endParaRPr>
          </a:p>
          <a:p>
            <a:pPr algn="ctr"/>
            <a:endParaRPr lang="en-US" dirty="0">
              <a:latin typeface="Hind Light"/>
              <a:cs typeface="Hind Light"/>
            </a:endParaRPr>
          </a:p>
          <a:p>
            <a:pPr algn="ctr"/>
            <a:r>
              <a:rPr lang="en-US" sz="1600" dirty="0">
                <a:latin typeface="Arial"/>
                <a:cs typeface="Arial"/>
              </a:rPr>
              <a:t>Tracks key growth metrics of IXPs globally</a:t>
            </a:r>
            <a:endParaRPr lang="en-US" sz="1600" dirty="0">
              <a:cs typeface="Hind Light"/>
            </a:endParaRPr>
          </a:p>
          <a:p>
            <a:pPr algn="ctr"/>
            <a:endParaRPr lang="en-US" dirty="0">
              <a:cs typeface="Hind Ligh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1F5487-8E75-6F36-16D9-8B74C977C077}"/>
              </a:ext>
            </a:extLst>
          </p:cNvPr>
          <p:cNvSpPr/>
          <p:nvPr/>
        </p:nvSpPr>
        <p:spPr>
          <a:xfrm>
            <a:off x="3555858" y="1753014"/>
            <a:ext cx="2028091" cy="3654667"/>
          </a:xfrm>
          <a:prstGeom prst="rect">
            <a:avLst/>
          </a:prstGeom>
          <a:solidFill>
            <a:srgbClr val="3EB3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b="1" dirty="0">
              <a:cs typeface="Hind Light"/>
            </a:endParaRPr>
          </a:p>
          <a:p>
            <a:pPr algn="ctr"/>
            <a:r>
              <a:rPr lang="en-US" sz="2000" b="1" dirty="0">
                <a:cs typeface="Hind Light"/>
              </a:rPr>
              <a:t>Evaluates performance and reliability</a:t>
            </a:r>
            <a:endParaRPr lang="en-US" sz="2000" b="1" dirty="0">
              <a:latin typeface="Hind Light"/>
              <a:cs typeface="Hind Light"/>
            </a:endParaRPr>
          </a:p>
          <a:p>
            <a:pPr algn="ctr"/>
            <a:endParaRPr lang="en-US" b="1" dirty="0">
              <a:latin typeface="Hind Light"/>
              <a:cs typeface="Hind Light"/>
            </a:endParaRPr>
          </a:p>
          <a:p>
            <a:pPr algn="ctr"/>
            <a:endParaRPr lang="en-US" dirty="0">
              <a:latin typeface="Hind Light"/>
              <a:cs typeface="Hind Light"/>
            </a:endParaRPr>
          </a:p>
          <a:p>
            <a:pPr algn="ctr"/>
            <a:r>
              <a:rPr lang="en-US" sz="1600" dirty="0">
                <a:latin typeface="Arial"/>
                <a:cs typeface="Arial"/>
              </a:rPr>
              <a:t>Provides information on the performance and resilience of networks at the IXP.</a:t>
            </a:r>
            <a:endParaRPr lang="en-US" sz="1600" dirty="0">
              <a:cs typeface="Hind Light"/>
            </a:endParaRPr>
          </a:p>
          <a:p>
            <a:pPr algn="ctr"/>
            <a:endParaRPr lang="en-US" dirty="0">
              <a:cs typeface="Hind Ligh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77F800-DD15-22A9-DA2B-A5C3546FF019}"/>
              </a:ext>
            </a:extLst>
          </p:cNvPr>
          <p:cNvSpPr/>
          <p:nvPr/>
        </p:nvSpPr>
        <p:spPr>
          <a:xfrm>
            <a:off x="6244839" y="1753014"/>
            <a:ext cx="2028091" cy="3654667"/>
          </a:xfrm>
          <a:prstGeom prst="rect">
            <a:avLst/>
          </a:prstGeom>
          <a:solidFill>
            <a:srgbClr val="EECA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b="1" dirty="0">
              <a:cs typeface="Hind Light"/>
            </a:endParaRPr>
          </a:p>
          <a:p>
            <a:pPr algn="ctr"/>
            <a:r>
              <a:rPr lang="en-US" sz="2000" b="1" dirty="0">
                <a:solidFill>
                  <a:schemeClr val="tx1"/>
                </a:solidFill>
                <a:cs typeface="Hind Light"/>
              </a:rPr>
              <a:t>Facilitates network optimization</a:t>
            </a:r>
          </a:p>
          <a:p>
            <a:pPr algn="ctr"/>
            <a:endParaRPr lang="en-US" sz="2000" dirty="0">
              <a:solidFill>
                <a:schemeClr val="tx1"/>
              </a:solidFill>
              <a:cs typeface="Hind Light"/>
            </a:endParaRPr>
          </a:p>
          <a:p>
            <a:pPr algn="ctr"/>
            <a:endParaRPr lang="en-US" dirty="0">
              <a:solidFill>
                <a:schemeClr val="tx1"/>
              </a:solidFill>
              <a:cs typeface="Hind Light"/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Provides up-to-date information to enable data-driven peering decisions.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FD0459-85CB-F13F-CF60-CEEE03358510}"/>
              </a:ext>
            </a:extLst>
          </p:cNvPr>
          <p:cNvSpPr/>
          <p:nvPr/>
        </p:nvSpPr>
        <p:spPr>
          <a:xfrm>
            <a:off x="8941146" y="1738360"/>
            <a:ext cx="2028091" cy="3654667"/>
          </a:xfrm>
          <a:prstGeom prst="rect">
            <a:avLst/>
          </a:prstGeom>
          <a:solidFill>
            <a:srgbClr val="7E24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b="1" dirty="0">
              <a:cs typeface="Hind Light"/>
            </a:endParaRPr>
          </a:p>
          <a:p>
            <a:pPr algn="ctr"/>
            <a:endParaRPr lang="en-US" b="1" dirty="0">
              <a:cs typeface="Hind Light"/>
            </a:endParaRPr>
          </a:p>
          <a:p>
            <a:pPr algn="ctr"/>
            <a:r>
              <a:rPr lang="en-US" sz="2000" b="1" dirty="0">
                <a:cs typeface="Hind Light"/>
              </a:rPr>
              <a:t>Foster community engagement</a:t>
            </a:r>
            <a:endParaRPr lang="en-US" sz="2000" dirty="0"/>
          </a:p>
          <a:p>
            <a:pPr algn="ctr"/>
            <a:endParaRPr lang="en-US" dirty="0">
              <a:cs typeface="Hind Light"/>
            </a:endParaRPr>
          </a:p>
          <a:p>
            <a:pPr algn="ctr"/>
            <a:endParaRPr lang="en-US" dirty="0">
              <a:cs typeface="Hind Light"/>
            </a:endParaRPr>
          </a:p>
          <a:p>
            <a:pPr algn="ctr"/>
            <a:r>
              <a:rPr lang="en-US" sz="1600" dirty="0">
                <a:latin typeface="Arial"/>
                <a:cs typeface="Arial"/>
              </a:rPr>
              <a:t>Provides a platform for IXP members to connect, share knowledge, and collaborate.</a:t>
            </a:r>
            <a:endParaRPr lang="en-US" sz="1600" dirty="0">
              <a:cs typeface="Hind Light"/>
            </a:endParaRPr>
          </a:p>
          <a:p>
            <a:pPr algn="ctr"/>
            <a:endParaRPr lang="en-US" dirty="0">
              <a:cs typeface="Hind Light"/>
            </a:endParaRPr>
          </a:p>
        </p:txBody>
      </p:sp>
    </p:spTree>
    <p:extLst>
      <p:ext uri="{BB962C8B-B14F-4D97-AF65-F5344CB8AC3E}">
        <p14:creationId xmlns:p14="http://schemas.microsoft.com/office/powerpoint/2010/main" val="729676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8BB1A41-FE29-36F9-C604-D286318557A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25</a:t>
            </a:fld>
            <a:endParaRPr lang="uk-UA" altLang="en-US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9C10EA4-98F0-5D88-6527-85D979D9F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AC772D47-D894-1EAB-03D7-863C0B1D93C7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1983739641"/>
              </p:ext>
            </p:extLst>
          </p:nvPr>
        </p:nvGraphicFramePr>
        <p:xfrm>
          <a:off x="5845628" y="1389063"/>
          <a:ext cx="5814559" cy="4451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86EC9553-0D3C-BE28-95CC-B2976C7206AE}"/>
              </a:ext>
            </a:extLst>
          </p:cNvPr>
          <p:cNvSpPr txBox="1">
            <a:spLocks/>
          </p:cNvSpPr>
          <p:nvPr/>
        </p:nvSpPr>
        <p:spPr>
          <a:xfrm>
            <a:off x="540975" y="1518784"/>
            <a:ext cx="5814559" cy="411275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algn="l" rtl="0" eaLnBrk="1" fontAlgn="base" hangingPunct="1">
              <a:lnSpc>
                <a:spcPct val="106000"/>
              </a:lnSpc>
              <a:spcBef>
                <a:spcPct val="0"/>
              </a:spcBef>
              <a:spcAft>
                <a:spcPts val="0"/>
              </a:spcAft>
              <a:buFont typeface="Arial" charset="0"/>
              <a:defRPr sz="2400" kern="1200" spc="20">
                <a:solidFill>
                  <a:schemeClr val="tx1"/>
                </a:solidFill>
                <a:latin typeface="+mn-lt"/>
                <a:ea typeface="Hind Medium" charset="0"/>
                <a:cs typeface="Hind Medium" charset="0"/>
              </a:defRPr>
            </a:lvl1pPr>
            <a:lvl2pPr marL="690563" indent="-227013" algn="l" rtl="0" eaLnBrk="1" fontAlgn="base" hangingPunct="1">
              <a:lnSpc>
                <a:spcPct val="113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/>
              <a:defRPr sz="2000" kern="1200" spc="2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7763" indent="-228600" algn="l" rtl="0" eaLnBrk="1" fontAlgn="base" hangingPunct="1">
              <a:lnSpc>
                <a:spcPct val="113000"/>
              </a:lnSpc>
              <a:spcBef>
                <a:spcPct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tabLst/>
              <a:defRPr sz="1800" kern="1200" spc="2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3375" indent="-227013" algn="l" rtl="0" eaLnBrk="1" fontAlgn="base" hangingPunct="1">
              <a:lnSpc>
                <a:spcPct val="113000"/>
              </a:lnSpc>
              <a:spcBef>
                <a:spcPct val="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tabLst/>
              <a:defRPr sz="1600" kern="1200" spc="2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60575" indent="-228600" algn="l" rtl="0" eaLnBrk="1" fontAlgn="base" hangingPunct="1">
              <a:lnSpc>
                <a:spcPct val="112000"/>
              </a:lnSpc>
              <a:spcBef>
                <a:spcPct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tabLst/>
              <a:defRPr sz="1400" kern="1200" spc="2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685800" indent="-228600" algn="l" defTabSz="914400" rtl="0" eaLnBrk="1" latinLnBrk="0" hangingPunct="1">
              <a:lnSpc>
                <a:spcPct val="112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4400" indent="-228600" algn="l" defTabSz="914400" rtl="0" eaLnBrk="1" latinLnBrk="0" hangingPunct="1">
              <a:lnSpc>
                <a:spcPct val="112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-457200">
              <a:buFont typeface="+mj-lt"/>
              <a:buAutoNum type="arabicPeriod"/>
            </a:pPr>
            <a:r>
              <a:rPr lang="en-US" sz="3200" dirty="0"/>
              <a:t>Collects data on more than 1000 IXPs globally from </a:t>
            </a:r>
            <a:r>
              <a:rPr lang="en-US" sz="3200" dirty="0" err="1"/>
              <a:t>PeeringDB</a:t>
            </a:r>
            <a:r>
              <a:rPr lang="en-US" sz="3200" dirty="0"/>
              <a:t>/PCH.</a:t>
            </a:r>
          </a:p>
          <a:p>
            <a:pPr marL="457200" lvl="1" indent="-457200">
              <a:buFont typeface="+mj-lt"/>
              <a:buAutoNum type="arabicPeriod"/>
            </a:pPr>
            <a:endParaRPr lang="en-GB" sz="3200" dirty="0"/>
          </a:p>
          <a:p>
            <a:pPr marL="457200" lvl="1" indent="-457200">
              <a:buFont typeface="+mj-lt"/>
              <a:buAutoNum type="arabicPeriod"/>
            </a:pPr>
            <a:r>
              <a:rPr lang="en-GB" sz="3200" dirty="0"/>
              <a:t>Provides information about capacity and membership growth.</a:t>
            </a:r>
          </a:p>
          <a:p>
            <a:pPr marL="457200" lvl="1" indent="-457200">
              <a:buFont typeface="+mj-lt"/>
              <a:buAutoNum type="arabicPeriod"/>
            </a:pPr>
            <a:endParaRPr lang="en-GB" sz="3200" dirty="0"/>
          </a:p>
          <a:p>
            <a:pPr marL="457200" lvl="1" indent="-457200">
              <a:buFont typeface="+mj-lt"/>
              <a:buAutoNum type="arabicPeriod"/>
            </a:pPr>
            <a:r>
              <a:rPr lang="en-GB" sz="3200" dirty="0"/>
              <a:t>Shows a country and an IXP view.</a:t>
            </a:r>
          </a:p>
          <a:p>
            <a:pPr marL="457200" lvl="1" indent="-457200">
              <a:buFont typeface="+mj-lt"/>
              <a:buAutoNum type="arabicPeriod"/>
            </a:pP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6755186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8BB1A41-FE29-36F9-C604-D286318557A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26</a:t>
            </a:fld>
            <a:endParaRPr lang="uk-UA" altLang="en-US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9C10EA4-98F0-5D88-6527-85D979D9F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view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148FA3A-D682-51E0-1099-8A2653A342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462" y="1349510"/>
            <a:ext cx="10611076" cy="4842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4956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8BB1A41-FE29-36F9-C604-D286318557A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27</a:t>
            </a:fld>
            <a:endParaRPr lang="uk-UA" altLang="en-US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9C10EA4-98F0-5D88-6527-85D979D9F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Country view</a:t>
            </a:r>
          </a:p>
        </p:txBody>
      </p:sp>
      <p:pic>
        <p:nvPicPr>
          <p:cNvPr id="5" name="Picture 4" descr="A screenshot of a graph&#10;&#10;Description automatically generated">
            <a:extLst>
              <a:ext uri="{FF2B5EF4-FFF2-40B4-BE49-F238E27FC236}">
                <a16:creationId xmlns:a16="http://schemas.microsoft.com/office/drawing/2014/main" id="{DCE5755C-E4E4-3262-5A52-A57FEB02F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2092" y="71877"/>
            <a:ext cx="7772400" cy="6714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9564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8BB1A41-FE29-36F9-C604-D286318557A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28</a:t>
            </a:fld>
            <a:endParaRPr lang="uk-UA" altLang="en-US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9C10EA4-98F0-5D88-6527-85D979D9F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IXP view</a:t>
            </a:r>
          </a:p>
        </p:txBody>
      </p:sp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F043FC79-6FEA-EC7D-F4CB-95E220DB28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3465" y="0"/>
            <a:ext cx="76373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0234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48E6D1-DA2E-6EDF-805F-D57076F4EC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29</a:t>
            </a:fld>
            <a:endParaRPr lang="uk-UA" altLang="en-US">
              <a:solidFill>
                <a:schemeClr val="tx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EB020-D8E4-8ABF-BCBE-C20F9AEBBD19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>
                <a:cs typeface="Hind Medium"/>
              </a:rPr>
              <a:t>IXP Tracker 2.0</a:t>
            </a:r>
          </a:p>
        </p:txBody>
      </p:sp>
    </p:spTree>
    <p:extLst>
      <p:ext uri="{BB962C8B-B14F-4D97-AF65-F5344CB8AC3E}">
        <p14:creationId xmlns:p14="http://schemas.microsoft.com/office/powerpoint/2010/main" val="3713711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7C7E1EC-732C-384D-A187-3D9241C09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U" dirty="0"/>
              <a:t>Additional features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994CD-4C44-7242-934B-0676EC2CF88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1BCFBB-AFFC-2C42-9CC9-3851C53B95FB}" type="slidenum">
              <a:rPr lang="uk-UA" altLang="en-US" smtClean="0"/>
              <a:pPr/>
              <a:t>30</a:t>
            </a:fld>
            <a:endParaRPr lang="uk-UA" alt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9C5C571-9290-E84D-A850-EED4F5BF8F3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40976" y="1518784"/>
            <a:ext cx="5206682" cy="4112759"/>
          </a:xfrm>
        </p:spPr>
        <p:txBody>
          <a:bodyPr>
            <a:normAutofit fontScale="92500" lnSpcReduction="20000"/>
          </a:bodyPr>
          <a:lstStyle/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000" b="1" dirty="0"/>
              <a:t>AS </a:t>
            </a:r>
            <a:r>
              <a:rPr lang="pt-BR" sz="2000" b="1" dirty="0" err="1"/>
              <a:t>level</a:t>
            </a:r>
            <a:r>
              <a:rPr lang="pt-BR" sz="2000" b="1" dirty="0"/>
              <a:t>:</a:t>
            </a:r>
            <a:r>
              <a:rPr lang="pt-BR" sz="2000" dirty="0"/>
              <a:t> shows </a:t>
            </a:r>
            <a:r>
              <a:rPr lang="pt-BR" sz="2000" dirty="0" err="1"/>
              <a:t>details</a:t>
            </a:r>
            <a:r>
              <a:rPr lang="pt-BR" sz="2000" dirty="0"/>
              <a:t> </a:t>
            </a:r>
            <a:r>
              <a:rPr lang="pt-BR" sz="2000" dirty="0" err="1"/>
              <a:t>about</a:t>
            </a:r>
            <a:r>
              <a:rPr lang="pt-BR" sz="2000" dirty="0"/>
              <a:t> </a:t>
            </a:r>
            <a:r>
              <a:rPr lang="pt-BR" sz="2000" dirty="0" err="1"/>
              <a:t>IXPs</a:t>
            </a:r>
            <a:r>
              <a:rPr lang="pt-BR" sz="2000" dirty="0"/>
              <a:t> </a:t>
            </a:r>
            <a:r>
              <a:rPr lang="pt-BR" sz="2000" dirty="0" err="1"/>
              <a:t>where</a:t>
            </a:r>
            <a:r>
              <a:rPr lang="pt-BR" sz="2000" dirty="0"/>
              <a:t> a </a:t>
            </a:r>
            <a:r>
              <a:rPr lang="pt-BR" sz="2000" dirty="0" err="1"/>
              <a:t>given</a:t>
            </a:r>
            <a:r>
              <a:rPr lang="pt-BR" sz="2000" dirty="0"/>
              <a:t> AS </a:t>
            </a:r>
            <a:r>
              <a:rPr lang="pt-BR" sz="2000" dirty="0" err="1"/>
              <a:t>is</a:t>
            </a:r>
            <a:r>
              <a:rPr lang="pt-BR" sz="2000" dirty="0"/>
              <a:t> </a:t>
            </a:r>
            <a:r>
              <a:rPr lang="pt-BR" sz="2000" dirty="0" err="1"/>
              <a:t>connected</a:t>
            </a:r>
            <a:r>
              <a:rPr lang="pt-BR" sz="2000" dirty="0"/>
              <a:t>, </a:t>
            </a:r>
            <a:r>
              <a:rPr lang="pt-BR" sz="2000" dirty="0" err="1"/>
              <a:t>including</a:t>
            </a:r>
            <a:r>
              <a:rPr lang="pt-BR" sz="2000" dirty="0"/>
              <a:t> prefixes, </a:t>
            </a:r>
            <a:r>
              <a:rPr lang="pt-BR" sz="2000" dirty="0" err="1"/>
              <a:t>address</a:t>
            </a:r>
            <a:r>
              <a:rPr lang="pt-BR" sz="2000" dirty="0"/>
              <a:t> </a:t>
            </a:r>
            <a:r>
              <a:rPr lang="pt-BR" sz="2000" dirty="0" err="1"/>
              <a:t>space</a:t>
            </a:r>
            <a:r>
              <a:rPr lang="pt-BR" sz="2000" dirty="0"/>
              <a:t> </a:t>
            </a:r>
            <a:r>
              <a:rPr lang="pt-BR" sz="2000" dirty="0" err="1"/>
              <a:t>and</a:t>
            </a:r>
            <a:r>
              <a:rPr lang="pt-BR" sz="2000" dirty="0"/>
              <a:t> </a:t>
            </a:r>
            <a:r>
              <a:rPr lang="pt-BR" sz="2000" dirty="0" err="1"/>
              <a:t>customer</a:t>
            </a:r>
            <a:r>
              <a:rPr lang="pt-BR" sz="2000" dirty="0"/>
              <a:t> cone.</a:t>
            </a: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2000" b="1" dirty="0"/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000" b="1" dirty="0" err="1"/>
              <a:t>Prefix</a:t>
            </a:r>
            <a:r>
              <a:rPr lang="pt-BR" sz="2000" b="1" dirty="0"/>
              <a:t> </a:t>
            </a:r>
            <a:r>
              <a:rPr lang="pt-BR" sz="2000" b="1" dirty="0" err="1"/>
              <a:t>level</a:t>
            </a:r>
            <a:r>
              <a:rPr lang="pt-BR" sz="2000" b="1" dirty="0"/>
              <a:t>:</a:t>
            </a:r>
            <a:r>
              <a:rPr lang="pt-BR" sz="2000" dirty="0"/>
              <a:t> displays </a:t>
            </a:r>
            <a:r>
              <a:rPr lang="pt-BR" sz="2000" dirty="0" err="1"/>
              <a:t>information</a:t>
            </a:r>
            <a:r>
              <a:rPr lang="pt-BR" sz="2000" dirty="0"/>
              <a:t> </a:t>
            </a:r>
            <a:r>
              <a:rPr lang="pt-BR" sz="2000" dirty="0" err="1"/>
              <a:t>about</a:t>
            </a:r>
            <a:r>
              <a:rPr lang="pt-BR" sz="2000" dirty="0"/>
              <a:t> </a:t>
            </a:r>
            <a:r>
              <a:rPr lang="pt-BR" sz="2000" dirty="0" err="1"/>
              <a:t>all</a:t>
            </a:r>
            <a:r>
              <a:rPr lang="pt-BR" sz="2000" dirty="0"/>
              <a:t> </a:t>
            </a:r>
            <a:r>
              <a:rPr lang="pt-BR" sz="2000" dirty="0" err="1"/>
              <a:t>the</a:t>
            </a:r>
            <a:r>
              <a:rPr lang="pt-BR" sz="2000" dirty="0"/>
              <a:t> </a:t>
            </a:r>
            <a:r>
              <a:rPr lang="pt-BR" sz="2000" dirty="0" err="1"/>
              <a:t>IXPs</a:t>
            </a:r>
            <a:r>
              <a:rPr lang="pt-BR" sz="2000" dirty="0"/>
              <a:t> a </a:t>
            </a:r>
            <a:r>
              <a:rPr lang="pt-BR" sz="2000" dirty="0" err="1"/>
              <a:t>given</a:t>
            </a:r>
            <a:r>
              <a:rPr lang="pt-BR" sz="2000" dirty="0"/>
              <a:t> </a:t>
            </a:r>
            <a:r>
              <a:rPr lang="pt-BR" sz="2000" dirty="0" err="1"/>
              <a:t>prefix</a:t>
            </a:r>
            <a:r>
              <a:rPr lang="pt-BR" sz="2000" dirty="0"/>
              <a:t> </a:t>
            </a:r>
            <a:r>
              <a:rPr lang="pt-BR" sz="2000" dirty="0" err="1"/>
              <a:t>is</a:t>
            </a:r>
            <a:r>
              <a:rPr lang="pt-BR" sz="2000" dirty="0"/>
              <a:t> </a:t>
            </a:r>
            <a:r>
              <a:rPr lang="pt-BR" sz="2000" dirty="0" err="1"/>
              <a:t>reachable</a:t>
            </a:r>
            <a:r>
              <a:rPr lang="pt-BR" sz="2000" dirty="0"/>
              <a:t>, </a:t>
            </a:r>
            <a:r>
              <a:rPr lang="pt-BR" sz="2000" dirty="0" err="1"/>
              <a:t>including</a:t>
            </a:r>
            <a:r>
              <a:rPr lang="pt-BR" sz="2000" dirty="0"/>
              <a:t> AS Path </a:t>
            </a:r>
            <a:r>
              <a:rPr lang="pt-BR" sz="2000" dirty="0" err="1"/>
              <a:t>length</a:t>
            </a:r>
            <a:r>
              <a:rPr lang="pt-BR" sz="2000" dirty="0"/>
              <a:t> </a:t>
            </a:r>
            <a:r>
              <a:rPr lang="pt-BR" sz="2000" dirty="0" err="1"/>
              <a:t>metrics</a:t>
            </a:r>
            <a:r>
              <a:rPr lang="pt-BR" sz="2000" dirty="0"/>
              <a:t>.</a:t>
            </a: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2000" dirty="0"/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000" b="1" dirty="0"/>
              <a:t>Compare </a:t>
            </a:r>
            <a:r>
              <a:rPr lang="pt-BR" sz="2000" b="1" dirty="0" err="1"/>
              <a:t>two</a:t>
            </a:r>
            <a:r>
              <a:rPr lang="pt-BR" sz="2000" b="1" dirty="0"/>
              <a:t> </a:t>
            </a:r>
            <a:r>
              <a:rPr lang="pt-BR" sz="2000" b="1" dirty="0" err="1"/>
              <a:t>IXPs</a:t>
            </a:r>
            <a:r>
              <a:rPr lang="pt-BR" sz="2000" b="1" dirty="0"/>
              <a:t>: </a:t>
            </a:r>
            <a:r>
              <a:rPr lang="pt-BR" sz="2000" dirty="0" err="1"/>
              <a:t>reachability</a:t>
            </a:r>
            <a:r>
              <a:rPr lang="pt-BR" sz="2000" dirty="0"/>
              <a:t> (prefixes </a:t>
            </a:r>
            <a:r>
              <a:rPr lang="pt-BR" sz="2000" dirty="0" err="1"/>
              <a:t>and</a:t>
            </a:r>
            <a:r>
              <a:rPr lang="pt-BR" sz="2000" dirty="0"/>
              <a:t> networks </a:t>
            </a:r>
            <a:r>
              <a:rPr lang="pt-BR" sz="2000" dirty="0" err="1"/>
              <a:t>reachable</a:t>
            </a:r>
            <a:r>
              <a:rPr lang="pt-BR" sz="2000" dirty="0"/>
              <a:t>), </a:t>
            </a:r>
            <a:r>
              <a:rPr lang="pt-BR" sz="2000" dirty="0" err="1"/>
              <a:t>customer</a:t>
            </a:r>
            <a:r>
              <a:rPr lang="pt-BR" sz="2000" dirty="0"/>
              <a:t> cone, AS Path </a:t>
            </a:r>
            <a:r>
              <a:rPr lang="pt-BR" sz="2000" dirty="0" err="1"/>
              <a:t>length</a:t>
            </a:r>
            <a:r>
              <a:rPr lang="pt-BR" sz="2000" dirty="0"/>
              <a:t>.</a:t>
            </a: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2000" dirty="0"/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000" b="1" dirty="0"/>
              <a:t>Network </a:t>
            </a:r>
            <a:r>
              <a:rPr lang="pt-BR" sz="2000" b="1" dirty="0" err="1"/>
              <a:t>benefits</a:t>
            </a:r>
            <a:r>
              <a:rPr lang="pt-BR" sz="2000" b="1" dirty="0"/>
              <a:t> </a:t>
            </a:r>
            <a:r>
              <a:rPr lang="pt-BR" sz="2000" b="1" dirty="0" err="1"/>
              <a:t>calculator</a:t>
            </a:r>
            <a:r>
              <a:rPr lang="pt-BR" sz="2000" dirty="0"/>
              <a:t>: </a:t>
            </a:r>
            <a:r>
              <a:rPr lang="pt-BR" sz="2000" dirty="0" err="1"/>
              <a:t>We</a:t>
            </a:r>
            <a:r>
              <a:rPr lang="pt-BR" sz="2000" dirty="0"/>
              <a:t> </a:t>
            </a:r>
            <a:r>
              <a:rPr lang="pt-BR" sz="2000" dirty="0" err="1"/>
              <a:t>can</a:t>
            </a:r>
            <a:r>
              <a:rPr lang="pt-BR" sz="2000" dirty="0"/>
              <a:t> </a:t>
            </a:r>
            <a:r>
              <a:rPr lang="pt-BR" sz="2000" dirty="0" err="1"/>
              <a:t>ask</a:t>
            </a:r>
            <a:r>
              <a:rPr lang="pt-BR" sz="2000" dirty="0"/>
              <a:t> </a:t>
            </a:r>
            <a:r>
              <a:rPr lang="pt-BR" sz="2000" dirty="0" err="1"/>
              <a:t>an</a:t>
            </a:r>
            <a:r>
              <a:rPr lang="pt-BR" sz="2000" dirty="0"/>
              <a:t> AS </a:t>
            </a:r>
            <a:r>
              <a:rPr lang="pt-BR" sz="2000" dirty="0" err="1"/>
              <a:t>to</a:t>
            </a:r>
            <a:r>
              <a:rPr lang="pt-BR" sz="2000" dirty="0"/>
              <a:t> upload its </a:t>
            </a:r>
            <a:r>
              <a:rPr lang="pt-BR" sz="2000" dirty="0" err="1"/>
              <a:t>routing</a:t>
            </a:r>
            <a:r>
              <a:rPr lang="pt-BR" sz="2000" dirty="0"/>
              <a:t> </a:t>
            </a:r>
            <a:r>
              <a:rPr lang="pt-BR" sz="2000" dirty="0" err="1"/>
              <a:t>table</a:t>
            </a:r>
            <a:r>
              <a:rPr lang="pt-BR" sz="2000" dirty="0"/>
              <a:t> </a:t>
            </a:r>
            <a:r>
              <a:rPr lang="pt-BR" sz="2000" dirty="0" err="1"/>
              <a:t>into</a:t>
            </a:r>
            <a:r>
              <a:rPr lang="pt-BR" sz="2000" dirty="0"/>
              <a:t> </a:t>
            </a:r>
            <a:r>
              <a:rPr lang="pt-BR" sz="2000" dirty="0" err="1"/>
              <a:t>the</a:t>
            </a:r>
            <a:r>
              <a:rPr lang="pt-BR" sz="2000" dirty="0"/>
              <a:t> IXP </a:t>
            </a:r>
            <a:r>
              <a:rPr lang="pt-BR" sz="2000" dirty="0" err="1"/>
              <a:t>Tracker</a:t>
            </a:r>
            <a:r>
              <a:rPr lang="pt-BR" sz="2000" dirty="0"/>
              <a:t> </a:t>
            </a:r>
            <a:r>
              <a:rPr lang="pt-BR" sz="2000" dirty="0" err="1"/>
              <a:t>and</a:t>
            </a:r>
            <a:r>
              <a:rPr lang="pt-BR" sz="2000" dirty="0"/>
              <a:t> </a:t>
            </a:r>
            <a:r>
              <a:rPr lang="pt-BR" sz="2000" dirty="0" err="1"/>
              <a:t>select</a:t>
            </a:r>
            <a:r>
              <a:rPr lang="pt-BR" sz="2000" dirty="0"/>
              <a:t> </a:t>
            </a:r>
            <a:r>
              <a:rPr lang="pt-BR" sz="2000" dirty="0" err="1"/>
              <a:t>an</a:t>
            </a:r>
            <a:r>
              <a:rPr lang="pt-BR" sz="2000" dirty="0"/>
              <a:t> IXP </a:t>
            </a:r>
            <a:r>
              <a:rPr lang="pt-BR" sz="2000" dirty="0" err="1"/>
              <a:t>to</a:t>
            </a:r>
            <a:r>
              <a:rPr lang="pt-BR" sz="2000" dirty="0"/>
              <a:t> </a:t>
            </a:r>
            <a:r>
              <a:rPr lang="pt-BR" sz="2000" dirty="0" err="1"/>
              <a:t>see</a:t>
            </a:r>
            <a:r>
              <a:rPr lang="pt-BR" sz="2000" dirty="0"/>
              <a:t> </a:t>
            </a:r>
            <a:r>
              <a:rPr lang="pt-BR" sz="2000" dirty="0" err="1"/>
              <a:t>the</a:t>
            </a:r>
            <a:r>
              <a:rPr lang="pt-BR" sz="2000" dirty="0"/>
              <a:t> networking </a:t>
            </a:r>
            <a:r>
              <a:rPr lang="pt-BR" sz="2000" dirty="0" err="1"/>
              <a:t>benefits</a:t>
            </a:r>
            <a:r>
              <a:rPr lang="pt-BR" sz="2000" dirty="0"/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82D6C4B-E4E3-2CB8-AF75-19FF40B16A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3713" y="1291429"/>
            <a:ext cx="5729724" cy="456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3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0"/>
          <p:cNvPicPr preferRelativeResize="0"/>
          <p:nvPr/>
        </p:nvPicPr>
        <p:blipFill rotWithShape="1">
          <a:blip r:embed="rId3">
            <a:alphaModFix/>
          </a:blip>
          <a:srcRect l="13661"/>
          <a:stretch/>
        </p:blipFill>
        <p:spPr>
          <a:xfrm>
            <a:off x="832756" y="803312"/>
            <a:ext cx="10526488" cy="6054688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14" name="Google Shape;114;p20"/>
          <p:cNvSpPr txBox="1"/>
          <p:nvPr/>
        </p:nvSpPr>
        <p:spPr>
          <a:xfrm>
            <a:off x="0" y="0"/>
            <a:ext cx="12192000" cy="8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t-BR" sz="4293" b="1"/>
              <a:t>Region</a:t>
            </a:r>
            <a:r>
              <a:rPr lang="pt-BR" sz="4293"/>
              <a:t> view - Statistics</a:t>
            </a:r>
            <a:endParaRPr sz="4293"/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sz="4293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1"/>
          <p:cNvPicPr preferRelativeResize="0"/>
          <p:nvPr/>
        </p:nvPicPr>
        <p:blipFill rotWithShape="1">
          <a:blip r:embed="rId3">
            <a:alphaModFix/>
          </a:blip>
          <a:srcRect l="16607"/>
          <a:stretch/>
        </p:blipFill>
        <p:spPr>
          <a:xfrm>
            <a:off x="1012370" y="812800"/>
            <a:ext cx="10167259" cy="6048335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0" name="Google Shape;120;p21"/>
          <p:cNvSpPr txBox="1"/>
          <p:nvPr/>
        </p:nvSpPr>
        <p:spPr>
          <a:xfrm>
            <a:off x="0" y="0"/>
            <a:ext cx="12192000" cy="8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t-BR" sz="4293" b="1"/>
              <a:t>Region</a:t>
            </a:r>
            <a:r>
              <a:rPr lang="pt-BR" sz="4293"/>
              <a:t> view - Table </a:t>
            </a:r>
            <a:r>
              <a:rPr lang="pt-BR" sz="4293" b="1"/>
              <a:t>(ASes)</a:t>
            </a:r>
            <a:endParaRPr sz="4293" b="1"/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sz="4293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>
            <a:spLocks noGrp="1"/>
          </p:cNvSpPr>
          <p:nvPr>
            <p:ph type="title"/>
          </p:nvPr>
        </p:nvSpPr>
        <p:spPr>
          <a:xfrm>
            <a:off x="2782800" y="-35800"/>
            <a:ext cx="76204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r>
              <a:rPr lang="pt-BR"/>
              <a:t>Same analysis for </a:t>
            </a:r>
            <a:r>
              <a:rPr lang="pt-BR" b="1"/>
              <a:t>Country view…</a:t>
            </a:r>
            <a:endParaRPr b="1"/>
          </a:p>
        </p:txBody>
      </p:sp>
      <p:pic>
        <p:nvPicPr>
          <p:cNvPr id="132" name="Google Shape;132;p23"/>
          <p:cNvPicPr preferRelativeResize="0"/>
          <p:nvPr/>
        </p:nvPicPr>
        <p:blipFill rotWithShape="1">
          <a:blip r:embed="rId3">
            <a:alphaModFix/>
          </a:blip>
          <a:srcRect l="14732"/>
          <a:stretch/>
        </p:blipFill>
        <p:spPr>
          <a:xfrm>
            <a:off x="1126672" y="529329"/>
            <a:ext cx="10395859" cy="606741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4"/>
          <p:cNvSpPr txBox="1"/>
          <p:nvPr/>
        </p:nvSpPr>
        <p:spPr>
          <a:xfrm>
            <a:off x="0" y="0"/>
            <a:ext cx="12192000" cy="8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t-BR" sz="4293" b="1"/>
              <a:t>IXP </a:t>
            </a:r>
            <a:r>
              <a:rPr lang="pt-BR" sz="4293"/>
              <a:t>view - Statistics</a:t>
            </a:r>
            <a:endParaRPr sz="4293"/>
          </a:p>
        </p:txBody>
      </p:sp>
      <p:pic>
        <p:nvPicPr>
          <p:cNvPr id="138" name="Google Shape;138;p24"/>
          <p:cNvPicPr preferRelativeResize="0"/>
          <p:nvPr/>
        </p:nvPicPr>
        <p:blipFill rotWithShape="1">
          <a:blip r:embed="rId3">
            <a:alphaModFix/>
          </a:blip>
          <a:srcRect l="14598"/>
          <a:stretch/>
        </p:blipFill>
        <p:spPr>
          <a:xfrm>
            <a:off x="1012371" y="665843"/>
            <a:ext cx="10412311" cy="6045200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5"/>
          <p:cNvSpPr txBox="1"/>
          <p:nvPr/>
        </p:nvSpPr>
        <p:spPr>
          <a:xfrm>
            <a:off x="0" y="0"/>
            <a:ext cx="12192000" cy="8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t-BR" sz="4293" b="1"/>
              <a:t>IXP </a:t>
            </a:r>
            <a:r>
              <a:rPr lang="pt-BR" sz="4293"/>
              <a:t>view - Table</a:t>
            </a:r>
            <a:endParaRPr sz="4293"/>
          </a:p>
        </p:txBody>
      </p:sp>
      <p:pic>
        <p:nvPicPr>
          <p:cNvPr id="144" name="Google Shape;144;p25"/>
          <p:cNvPicPr preferRelativeResize="0"/>
          <p:nvPr/>
        </p:nvPicPr>
        <p:blipFill rotWithShape="1">
          <a:blip r:embed="rId3">
            <a:alphaModFix/>
          </a:blip>
          <a:srcRect l="14859"/>
          <a:stretch/>
        </p:blipFill>
        <p:spPr>
          <a:xfrm>
            <a:off x="1142999" y="812800"/>
            <a:ext cx="10385985" cy="6045200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6"/>
          <p:cNvSpPr txBox="1"/>
          <p:nvPr/>
        </p:nvSpPr>
        <p:spPr>
          <a:xfrm>
            <a:off x="0" y="0"/>
            <a:ext cx="12192000" cy="8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t-BR" sz="4293" b="1"/>
              <a:t>AS </a:t>
            </a:r>
            <a:r>
              <a:rPr lang="pt-BR" sz="4293"/>
              <a:t>view</a:t>
            </a:r>
            <a:endParaRPr sz="4293"/>
          </a:p>
        </p:txBody>
      </p:sp>
      <p:pic>
        <p:nvPicPr>
          <p:cNvPr id="150" name="Google Shape;150;p26"/>
          <p:cNvPicPr preferRelativeResize="0"/>
          <p:nvPr/>
        </p:nvPicPr>
        <p:blipFill rotWithShape="1">
          <a:blip r:embed="rId3">
            <a:alphaModFix/>
          </a:blip>
          <a:srcRect l="18750"/>
          <a:stretch/>
        </p:blipFill>
        <p:spPr>
          <a:xfrm>
            <a:off x="1142999" y="784243"/>
            <a:ext cx="9906002" cy="6073757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B3C6729-81F0-1446-8FDF-C1471D8E5D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" dirty="0"/>
              <a:t>Achieving Our Goals Together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62565600-C1A4-8F4A-B6F9-084B7246D1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4279119"/>
            <a:ext cx="5715734" cy="483850"/>
          </a:xfrm>
        </p:spPr>
        <p:txBody>
          <a:bodyPr/>
          <a:lstStyle/>
          <a:p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140753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65B15-B03F-3524-1957-FA22C7029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Grant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44942-03AD-771A-529E-F84183592FF9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0" i="0" dirty="0">
                <a:solidFill>
                  <a:srgbClr val="0C1C2C"/>
                </a:solidFill>
                <a:effectLst/>
                <a:latin typeface="Hind Regular" panose="02000000000000000000" pitchFamily="2" charset="77"/>
              </a:rPr>
              <a:t>We fund local communities to:</a:t>
            </a:r>
          </a:p>
          <a:p>
            <a:endParaRPr lang="en-US" dirty="0">
              <a:solidFill>
                <a:srgbClr val="0C1C2C"/>
              </a:solidFill>
              <a:latin typeface="Hind Regular" panose="02000000000000000000" pitchFamily="2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C1C2C"/>
                </a:solidFill>
                <a:latin typeface="Hind Regular" panose="02000000000000000000" pitchFamily="2" charset="77"/>
              </a:rPr>
              <a:t>B</a:t>
            </a:r>
            <a:r>
              <a:rPr lang="en-US" b="0" i="0" dirty="0">
                <a:solidFill>
                  <a:srgbClr val="0C1C2C"/>
                </a:solidFill>
                <a:effectLst/>
                <a:latin typeface="Hind Regular" panose="02000000000000000000" pitchFamily="2" charset="77"/>
              </a:rPr>
              <a:t>uild IXPs in markets where they are needed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C1C2C"/>
                </a:solidFill>
                <a:latin typeface="Hind Regular" panose="02000000000000000000" pitchFamily="2" charset="77"/>
              </a:rPr>
              <a:t>L</a:t>
            </a:r>
            <a:r>
              <a:rPr lang="en-US" b="0" i="0" dirty="0">
                <a:solidFill>
                  <a:srgbClr val="0C1C2C"/>
                </a:solidFill>
                <a:effectLst/>
                <a:latin typeface="Hind Regular" panose="02000000000000000000" pitchFamily="2" charset="77"/>
              </a:rPr>
              <a:t>evel-up existing IXPs to realize their full potential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C1C2C"/>
                </a:solidFill>
                <a:effectLst/>
                <a:latin typeface="Hind Regular" panose="02000000000000000000" pitchFamily="2" charset="77"/>
              </a:rPr>
              <a:t>Develop regional organizations and communities that support peering and interconnection. </a:t>
            </a:r>
          </a:p>
          <a:p>
            <a:endParaRPr lang="en-US" b="0" i="0" dirty="0">
              <a:solidFill>
                <a:srgbClr val="0C1C2C"/>
              </a:solidFill>
              <a:effectLst/>
              <a:latin typeface="Hind Regular" panose="02000000000000000000" pitchFamily="2" charset="77"/>
            </a:endParaRPr>
          </a:p>
          <a:p>
            <a:r>
              <a:rPr lang="en-US" b="0" i="0" dirty="0">
                <a:solidFill>
                  <a:srgbClr val="0C1C2C"/>
                </a:solidFill>
                <a:effectLst/>
                <a:latin typeface="Hind Regular" panose="02000000000000000000" pitchFamily="2" charset="77"/>
              </a:rPr>
              <a:t>Grants assist in training, capacity building, community development, and equipment purchases.</a:t>
            </a:r>
          </a:p>
          <a:p>
            <a:endParaRPr lang="en-US" b="0" i="0" dirty="0">
              <a:solidFill>
                <a:srgbClr val="0C1C2C"/>
              </a:solidFill>
              <a:effectLst/>
              <a:latin typeface="Hind Regular" panose="02000000000000000000" pitchFamily="2" charset="77"/>
            </a:endParaRPr>
          </a:p>
          <a:p>
            <a:r>
              <a:rPr lang="en-US" dirty="0">
                <a:solidFill>
                  <a:srgbClr val="0C1C2C"/>
                </a:solidFill>
                <a:latin typeface="Hind Regular" panose="02000000000000000000" pitchFamily="2" charset="77"/>
              </a:rPr>
              <a:t>https://</a:t>
            </a:r>
            <a:r>
              <a:rPr lang="en-US" dirty="0" err="1">
                <a:solidFill>
                  <a:srgbClr val="0C1C2C"/>
                </a:solidFill>
                <a:latin typeface="Hind Regular" panose="02000000000000000000" pitchFamily="2" charset="77"/>
              </a:rPr>
              <a:t>www.internetsociety.org</a:t>
            </a:r>
            <a:r>
              <a:rPr lang="en-US" dirty="0">
                <a:solidFill>
                  <a:srgbClr val="0C1C2C"/>
                </a:solidFill>
                <a:latin typeface="Hind Regular" panose="02000000000000000000" pitchFamily="2" charset="77"/>
              </a:rPr>
              <a:t>/</a:t>
            </a:r>
            <a:br>
              <a:rPr lang="en-US" dirty="0">
                <a:solidFill>
                  <a:srgbClr val="0C1C2C"/>
                </a:solidFill>
                <a:latin typeface="Hind Regular" panose="02000000000000000000" pitchFamily="2" charset="77"/>
              </a:rPr>
            </a:br>
            <a:r>
              <a:rPr lang="en-US" dirty="0">
                <a:solidFill>
                  <a:srgbClr val="0C1C2C"/>
                </a:solidFill>
                <a:latin typeface="Hind Regular" panose="02000000000000000000" pitchFamily="2" charset="77"/>
              </a:rPr>
              <a:t>funding-areas/sustainable-peering-</a:t>
            </a:r>
            <a:r>
              <a:rPr lang="en-US" dirty="0" err="1">
                <a:solidFill>
                  <a:srgbClr val="0C1C2C"/>
                </a:solidFill>
                <a:latin typeface="Hind Regular" panose="02000000000000000000" pitchFamily="2" charset="77"/>
              </a:rPr>
              <a:t>ixp</a:t>
            </a:r>
            <a:r>
              <a:rPr lang="en-US" dirty="0">
                <a:solidFill>
                  <a:srgbClr val="0C1C2C"/>
                </a:solidFill>
                <a:latin typeface="Hind Regular" panose="02000000000000000000" pitchFamily="2" charset="77"/>
              </a:rPr>
              <a:t>/</a:t>
            </a:r>
            <a:endParaRPr lang="en-US" b="0" i="0" dirty="0">
              <a:solidFill>
                <a:srgbClr val="0C1C2C"/>
              </a:solidFill>
              <a:effectLst/>
              <a:latin typeface="Hind Regular" panose="02000000000000000000" pitchFamily="2" charset="77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D80CC4-EC1B-4920-B48D-BA1D51E8B0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EE1D23A-55C4-7542-8A1B-C225D7430AAE}" type="slidenum">
              <a:rPr lang="uk-UA" altLang="en-US" smtClean="0"/>
              <a:pPr/>
              <a:t>38</a:t>
            </a:fld>
            <a:endParaRPr lang="uk-UA" altLang="en-US" dirty="0"/>
          </a:p>
        </p:txBody>
      </p:sp>
      <p:pic>
        <p:nvPicPr>
          <p:cNvPr id="6146" name="Picture 2" descr="brown and white paper bag">
            <a:extLst>
              <a:ext uri="{FF2B5EF4-FFF2-40B4-BE49-F238E27FC236}">
                <a16:creationId xmlns:a16="http://schemas.microsoft.com/office/drawing/2014/main" id="{4EAB7D5F-D108-85CE-5D70-0F85B4C6D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627" y="0"/>
            <a:ext cx="556437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7337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0945B45-6971-6F67-67B3-A08A38765FA5}"/>
              </a:ext>
            </a:extLst>
          </p:cNvPr>
          <p:cNvSpPr/>
          <p:nvPr/>
        </p:nvSpPr>
        <p:spPr>
          <a:xfrm>
            <a:off x="0" y="4509398"/>
            <a:ext cx="12192000" cy="23486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C1A64D-C166-5C85-A068-D5742ACD8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Grant Partners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ED1CE-2672-72F6-E02E-824CFD366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864" y="1626733"/>
            <a:ext cx="11122272" cy="3220368"/>
          </a:xfrm>
        </p:spPr>
        <p:txBody>
          <a:bodyPr>
            <a:normAutofit/>
          </a:bodyPr>
          <a:lstStyle/>
          <a:p>
            <a:pPr algn="l" fontAlgn="base"/>
            <a:r>
              <a:rPr lang="en-US" sz="2200" b="0" i="0" dirty="0">
                <a:solidFill>
                  <a:srgbClr val="0C1C2C"/>
                </a:solidFill>
                <a:effectLst/>
                <a:latin typeface="Hind Regular" panose="02000000000000000000" pitchFamily="2" charset="77"/>
                <a:cs typeface="Hind Regular" panose="02000000000000000000" pitchFamily="2" charset="77"/>
              </a:rPr>
              <a:t>The Internet Society’s work is partially funded by generous grants from Meta, ICANN, and AMS-IX. </a:t>
            </a:r>
          </a:p>
          <a:p>
            <a:pPr algn="l" fontAlgn="base"/>
            <a:r>
              <a:rPr lang="en-US" sz="2200" b="0" i="0" dirty="0">
                <a:solidFill>
                  <a:srgbClr val="0C1C2C"/>
                </a:solidFill>
                <a:effectLst/>
                <a:latin typeface="Hind Regular" panose="02000000000000000000" pitchFamily="2" charset="77"/>
                <a:cs typeface="Hind Regular" panose="02000000000000000000" pitchFamily="2" charset="77"/>
              </a:rPr>
              <a:t>Our peering and interconnection work endeavors to:</a:t>
            </a: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en-US" sz="2200" b="0" i="0" dirty="0">
                <a:solidFill>
                  <a:srgbClr val="0C1C2C"/>
                </a:solidFill>
                <a:effectLst/>
                <a:latin typeface="Hind Regular" panose="02000000000000000000" pitchFamily="2" charset="77"/>
                <a:cs typeface="Hind Regular" panose="02000000000000000000" pitchFamily="2" charset="77"/>
              </a:rPr>
              <a:t>Further our 50/50 Vision</a:t>
            </a: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en-US" sz="2200" b="0" i="0" dirty="0">
                <a:solidFill>
                  <a:srgbClr val="0C1C2C"/>
                </a:solidFill>
                <a:effectLst/>
                <a:latin typeface="Hind Regular" panose="02000000000000000000" pitchFamily="2" charset="77"/>
                <a:cs typeface="Hind Regular" panose="02000000000000000000" pitchFamily="2" charset="77"/>
              </a:rPr>
              <a:t>Strengthen our collaboration with regional partners on IXP development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626685-C532-8EBD-86D0-77CB9B9AD8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EE1D23A-55C4-7542-8A1B-C225D7430AAE}" type="slidenum">
              <a:rPr lang="uk-UA" altLang="en-US" smtClean="0"/>
              <a:pPr/>
              <a:t>39</a:t>
            </a:fld>
            <a:endParaRPr lang="uk-UA" altLang="en-US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F73362BA-00C2-95BD-E5F0-682D32CED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26" y="4592683"/>
            <a:ext cx="38100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ICANN - Wikipedia">
            <a:extLst>
              <a:ext uri="{FF2B5EF4-FFF2-40B4-BE49-F238E27FC236}">
                <a16:creationId xmlns:a16="http://schemas.microsoft.com/office/drawing/2014/main" id="{48F3992C-3C63-2DC5-E676-65E833D2E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153" y="4610603"/>
            <a:ext cx="2689582" cy="2134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Amsterdam Internet Exchange - Wikipedia">
            <a:extLst>
              <a:ext uri="{FF2B5EF4-FFF2-40B4-BE49-F238E27FC236}">
                <a16:creationId xmlns:a16="http://schemas.microsoft.com/office/drawing/2014/main" id="{D8241BD4-975F-9038-3BEC-89851B959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9387" y="4497796"/>
            <a:ext cx="2545961" cy="2360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917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222795-0B92-882B-009D-B76C0C5036A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E5F007-28FD-B845-A833-24BC97E499D9}" type="slidenum">
              <a:rPr lang="uk-UA" altLang="en-US" smtClean="0"/>
              <a:pPr/>
              <a:t>40</a:t>
            </a:fld>
            <a:endParaRPr lang="uk-UA" altLang="en-US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471A38D-EC7E-5BE2-A171-A243CE6EB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/>
                <a:cs typeface="Hind Light"/>
              </a:rPr>
              <a:t>Subscribe, Review, Contribute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66A345-A87F-CC4F-F882-85375B837D75}"/>
              </a:ext>
            </a:extLst>
          </p:cNvPr>
          <p:cNvSpPr txBox="1"/>
          <p:nvPr/>
        </p:nvSpPr>
        <p:spPr>
          <a:xfrm>
            <a:off x="729241" y="1293962"/>
            <a:ext cx="3464944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latin typeface="Hind Light"/>
                <a:ea typeface="ＭＳ Ｐゴシック"/>
                <a:cs typeface="Hind Light"/>
              </a:rPr>
              <a:t>Subscribe </a:t>
            </a:r>
            <a:r>
              <a:rPr lang="en-US" sz="2400">
                <a:latin typeface="Hind Light"/>
                <a:ea typeface="ＭＳ Ｐゴシック"/>
                <a:cs typeface="Hind Light"/>
              </a:rPr>
              <a:t>to the Pulse newsletter</a:t>
            </a:r>
            <a:endParaRPr lang="en-US" sz="2400">
              <a:cs typeface="Hind Ligh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B3F794-59B9-53BD-593E-9B3BCEF69775}"/>
              </a:ext>
            </a:extLst>
          </p:cNvPr>
          <p:cNvSpPr txBox="1"/>
          <p:nvPr/>
        </p:nvSpPr>
        <p:spPr>
          <a:xfrm>
            <a:off x="7667863" y="1278132"/>
            <a:ext cx="3464944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latin typeface="Hind Light"/>
                <a:ea typeface="ＭＳ Ｐゴシック"/>
                <a:cs typeface="Hind Light"/>
              </a:rPr>
              <a:t>Review </a:t>
            </a:r>
            <a:r>
              <a:rPr lang="en-US" sz="2400">
                <a:latin typeface="Hind Light"/>
                <a:ea typeface="ＭＳ Ｐゴシック"/>
                <a:cs typeface="Hind Light"/>
              </a:rPr>
              <a:t>the Pulse IRI methodology</a:t>
            </a:r>
            <a:endParaRPr lang="en-US"/>
          </a:p>
        </p:txBody>
      </p:sp>
      <p:pic>
        <p:nvPicPr>
          <p:cNvPr id="9" name="Picture 8" descr="A qr code with a hand holding a gear&#10;&#10;Description automatically generated">
            <a:extLst>
              <a:ext uri="{FF2B5EF4-FFF2-40B4-BE49-F238E27FC236}">
                <a16:creationId xmlns:a16="http://schemas.microsoft.com/office/drawing/2014/main" id="{1326D849-8934-0A06-5B6A-8F99BB0D77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8313" y="2124959"/>
            <a:ext cx="3467819" cy="3453442"/>
          </a:xfrm>
          <a:prstGeom prst="rect">
            <a:avLst/>
          </a:prstGeom>
        </p:spPr>
      </p:pic>
      <p:pic>
        <p:nvPicPr>
          <p:cNvPr id="5" name="Picture 4" descr="A qr code with a piece of paper&#10;&#10;Description automatically generated">
            <a:extLst>
              <a:ext uri="{FF2B5EF4-FFF2-40B4-BE49-F238E27FC236}">
                <a16:creationId xmlns:a16="http://schemas.microsoft.com/office/drawing/2014/main" id="{3FB6F262-C11F-8953-5D5B-D7817BDF0A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207" y="2124959"/>
            <a:ext cx="3464944" cy="346494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787F1E6-1C9E-4679-4920-4938489AE6EC}"/>
              </a:ext>
            </a:extLst>
          </p:cNvPr>
          <p:cNvSpPr txBox="1"/>
          <p:nvPr/>
        </p:nvSpPr>
        <p:spPr>
          <a:xfrm>
            <a:off x="4626703" y="3374626"/>
            <a:ext cx="2938594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latin typeface="Hind Light"/>
                <a:ea typeface="ＭＳ Ｐゴシック"/>
                <a:cs typeface="Hind Light"/>
              </a:rPr>
              <a:t>Contribute </a:t>
            </a:r>
            <a:r>
              <a:rPr lang="en-US" sz="2400">
                <a:latin typeface="Hind Light"/>
                <a:ea typeface="ＭＳ Ｐゴシック"/>
                <a:cs typeface="Hind Light"/>
              </a:rPr>
              <a:t>to Pulse</a:t>
            </a:r>
          </a:p>
          <a:p>
            <a:r>
              <a:rPr lang="en-US" sz="3200" err="1">
                <a:solidFill>
                  <a:schemeClr val="tx2"/>
                </a:solidFill>
                <a:latin typeface="Hind Light"/>
                <a:ea typeface="ＭＳ Ｐゴシック"/>
                <a:cs typeface="Hind Light"/>
              </a:rPr>
              <a:t>pulse@isoc.org</a:t>
            </a:r>
            <a:endParaRPr lang="en-US" sz="3200">
              <a:solidFill>
                <a:schemeClr val="tx2"/>
              </a:solidFill>
              <a:cs typeface="Hind Light"/>
            </a:endParaRPr>
          </a:p>
        </p:txBody>
      </p:sp>
    </p:spTree>
    <p:extLst>
      <p:ext uri="{BB962C8B-B14F-4D97-AF65-F5344CB8AC3E}">
        <p14:creationId xmlns:p14="http://schemas.microsoft.com/office/powerpoint/2010/main" val="248360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69DE072-3AAB-8C45-BE45-5DAEAC0397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Hanna Kreitem</a:t>
            </a:r>
          </a:p>
        </p:txBody>
      </p:sp>
    </p:spTree>
    <p:extLst>
      <p:ext uri="{BB962C8B-B14F-4D97-AF65-F5344CB8AC3E}">
        <p14:creationId xmlns:p14="http://schemas.microsoft.com/office/powerpoint/2010/main" val="1358804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2022 ISOC">
  <a:themeElements>
    <a:clrScheme name="01-ISOC-Blue">
      <a:dk1>
        <a:srgbClr val="0C1C2C"/>
      </a:dk1>
      <a:lt1>
        <a:srgbClr val="EEF2EC"/>
      </a:lt1>
      <a:dk2>
        <a:srgbClr val="3A82E4"/>
      </a:dk2>
      <a:lt2>
        <a:srgbClr val="DEDAD0"/>
      </a:lt2>
      <a:accent1>
        <a:srgbClr val="24366E"/>
      </a:accent1>
      <a:accent2>
        <a:srgbClr val="3A82E4"/>
      </a:accent2>
      <a:accent3>
        <a:srgbClr val="40B2A4"/>
      </a:accent3>
      <a:accent4>
        <a:srgbClr val="7E245C"/>
      </a:accent4>
      <a:accent5>
        <a:srgbClr val="D25238"/>
      </a:accent5>
      <a:accent6>
        <a:srgbClr val="EECA4A"/>
      </a:accent6>
      <a:hlink>
        <a:srgbClr val="0C1C2C"/>
      </a:hlink>
      <a:folHlink>
        <a:srgbClr val="0C1C2C"/>
      </a:folHlink>
    </a:clrScheme>
    <a:fontScheme name="Office 2">
      <a:majorFont>
        <a:latin typeface="Hind Ligh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Hind Light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5" id="{6B19B41D-D214-694C-A8DC-70C0B086D75D}" vid="{B9561870-D3A5-5542-820A-22728252C8A4}"/>
    </a:ext>
  </a:extLst>
</a:theme>
</file>

<file path=ppt/theme/theme2.xml><?xml version="1.0" encoding="utf-8"?>
<a:theme xmlns:a="http://schemas.openxmlformats.org/drawingml/2006/main" name="ISOC">
  <a:themeElements>
    <a:clrScheme name="2023 ISOC">
      <a:dk1>
        <a:srgbClr val="0C1C2C"/>
      </a:dk1>
      <a:lt1>
        <a:srgbClr val="EEF2EC"/>
      </a:lt1>
      <a:dk2>
        <a:srgbClr val="23366E"/>
      </a:dk2>
      <a:lt2>
        <a:srgbClr val="DEDAD0"/>
      </a:lt2>
      <a:accent1>
        <a:srgbClr val="3982E3"/>
      </a:accent1>
      <a:accent2>
        <a:srgbClr val="045856"/>
      </a:accent2>
      <a:accent3>
        <a:srgbClr val="40B2A4"/>
      </a:accent3>
      <a:accent4>
        <a:srgbClr val="7E245C"/>
      </a:accent4>
      <a:accent5>
        <a:srgbClr val="D25238"/>
      </a:accent5>
      <a:accent6>
        <a:srgbClr val="EECA4A"/>
      </a:accent6>
      <a:hlink>
        <a:srgbClr val="0C1C2C"/>
      </a:hlink>
      <a:folHlink>
        <a:srgbClr val="0C1C2C"/>
      </a:folHlink>
    </a:clrScheme>
    <a:fontScheme name="Office 2">
      <a:majorFont>
        <a:latin typeface="Hind Ligh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Hind Light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23 ISOC PPT" id="{21589589-3404-7B45-BC89-0E2D61B0EE38}" vid="{BA7D50F4-C112-0940-B532-FA62D917BF1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2022 ISOC</Template>
  <TotalTime>12493</TotalTime>
  <Words>1264</Words>
  <Application>Microsoft Macintosh PowerPoint</Application>
  <PresentationFormat>Widescreen</PresentationFormat>
  <Paragraphs>248</Paragraphs>
  <Slides>41</Slides>
  <Notes>24</Notes>
  <HiddenSlides>13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50" baseType="lpstr">
      <vt:lpstr>ＭＳ Ｐゴシック</vt:lpstr>
      <vt:lpstr>Arial</vt:lpstr>
      <vt:lpstr>Calibri</vt:lpstr>
      <vt:lpstr>Hind Light</vt:lpstr>
      <vt:lpstr>Hind Medium</vt:lpstr>
      <vt:lpstr>Hind Regular</vt:lpstr>
      <vt:lpstr>MV Boli</vt:lpstr>
      <vt:lpstr>2022 ISOC</vt:lpstr>
      <vt:lpstr>ISOC</vt:lpstr>
      <vt:lpstr>Popular Content Locality Focus on the Middle East </vt:lpstr>
      <vt:lpstr>Pulse tracks</vt:lpstr>
      <vt:lpstr>PowerPoint Presentation</vt:lpstr>
      <vt:lpstr>The 50/50 Vision</vt:lpstr>
      <vt:lpstr>50/50 Vision Partners</vt:lpstr>
      <vt:lpstr>PowerPoint Presentation</vt:lpstr>
      <vt:lpstr>Locality definitions</vt:lpstr>
      <vt:lpstr>Vantage points</vt:lpstr>
      <vt:lpstr>Hosting mode: CDN or Native?</vt:lpstr>
      <vt:lpstr>Aggregation</vt:lpstr>
      <vt:lpstr>Hosting type (85k unique websites) </vt:lpstr>
      <vt:lpstr>Most popular CDNs (World)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Locality (Region)</vt:lpstr>
      <vt:lpstr>Locality (Region)</vt:lpstr>
      <vt:lpstr>Locality (World)</vt:lpstr>
      <vt:lpstr>Changes in content locality </vt:lpstr>
      <vt:lpstr>Correlation?</vt:lpstr>
      <vt:lpstr>PowerPoint Presentation</vt:lpstr>
      <vt:lpstr>IXP Tracker (now and future)</vt:lpstr>
      <vt:lpstr>Components</vt:lpstr>
      <vt:lpstr>Global view</vt:lpstr>
      <vt:lpstr>Country view</vt:lpstr>
      <vt:lpstr>IXP view</vt:lpstr>
      <vt:lpstr>PowerPoint Presentation</vt:lpstr>
      <vt:lpstr>Additional features</vt:lpstr>
      <vt:lpstr>PowerPoint Presentation</vt:lpstr>
      <vt:lpstr>PowerPoint Presentation</vt:lpstr>
      <vt:lpstr>Same analysis for Country view…</vt:lpstr>
      <vt:lpstr>PowerPoint Presentation</vt:lpstr>
      <vt:lpstr>PowerPoint Presentation</vt:lpstr>
      <vt:lpstr>PowerPoint Presentation</vt:lpstr>
      <vt:lpstr>Achieving Our Goals Together</vt:lpstr>
      <vt:lpstr>Grant Program</vt:lpstr>
      <vt:lpstr>Our Grant Partners</vt:lpstr>
      <vt:lpstr>Subscribe, Review, Contribute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Pulse Perspective on the APAC Region</dc:title>
  <dc:creator>Olaf Kolkman</dc:creator>
  <cp:lastModifiedBy>Hanna Kreitem</cp:lastModifiedBy>
  <cp:revision>426</cp:revision>
  <cp:lastPrinted>2023-12-14T00:42:44Z</cp:lastPrinted>
  <dcterms:created xsi:type="dcterms:W3CDTF">2023-03-24T06:11:07Z</dcterms:created>
  <dcterms:modified xsi:type="dcterms:W3CDTF">2024-12-03T19:39:37Z</dcterms:modified>
</cp:coreProperties>
</file>