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9" r:id="rId4"/>
    <p:sldId id="260" r:id="rId5"/>
    <p:sldId id="261" r:id="rId6"/>
    <p:sldId id="265" r:id="rId7"/>
    <p:sldId id="294" r:id="rId8"/>
    <p:sldId id="295" r:id="rId9"/>
    <p:sldId id="267" r:id="rId10"/>
    <p:sldId id="296" r:id="rId11"/>
    <p:sldId id="297" r:id="rId12"/>
    <p:sldId id="272" r:id="rId13"/>
    <p:sldId id="264" r:id="rId14"/>
    <p:sldId id="276" r:id="rId15"/>
    <p:sldId id="277" r:id="rId16"/>
    <p:sldId id="278" r:id="rId17"/>
    <p:sldId id="284" r:id="rId18"/>
    <p:sldId id="298" r:id="rId19"/>
    <p:sldId id="299" r:id="rId20"/>
    <p:sldId id="300" r:id="rId21"/>
    <p:sldId id="301" r:id="rId22"/>
  </p:sldIdLst>
  <p:sldSz cx="12192000" cy="6858000"/>
  <p:notesSz cx="6858000" cy="9144000"/>
  <p:embeddedFontLst>
    <p:embeddedFont>
      <p:font typeface="Comfortaa" pitchFamily="2" charset="0"/>
      <p:regular r:id="rId24"/>
      <p:bold r:id="rId25"/>
    </p:embeddedFont>
    <p:embeddedFont>
      <p:font typeface="Comfortaa Medium" pitchFamily="2" charset="0"/>
      <p:regular r:id="rId26"/>
      <p:bold r:id="rId27"/>
    </p:embeddedFont>
    <p:embeddedFont>
      <p:font typeface="Helvetica Neue Light" panose="02000403000000020004" pitchFamily="2" charset="0"/>
      <p:regular r:id="rId28"/>
      <p:bold r:id="rId29"/>
      <p:italic r:id="rId30"/>
      <p:boldItalic r:id="rId31"/>
    </p:embeddedFont>
    <p:embeddedFont>
      <p:font typeface="Nunito Light" panose="020F0302020204030204" pitchFamily="34" charset="0"/>
      <p:regular r:id="rId32"/>
      <p:bold r:id="rId33"/>
      <p:italic r:id="rId34"/>
      <p:boldItalic r:id="rId35"/>
    </p:embeddedFont>
    <p:embeddedFont>
      <p:font typeface="Nunito Sans Light" pitchFamily="2" charset="77"/>
      <p:regular r:id="rId36"/>
      <p:bold r:id="rId37"/>
      <p:italic r:id="rId38"/>
      <p:boldItalic r:id="rId39"/>
    </p:embeddedFont>
    <p:embeddedFont>
      <p:font typeface="Nunito Sans Normal" pitchFamily="2" charset="77"/>
      <p:regular r:id="rId40"/>
      <p:bold r:id="rId41"/>
      <p:italic r:id="rId42"/>
      <p:boldItalic r:id="rId43"/>
    </p:embeddedFont>
    <p:embeddedFont>
      <p:font typeface="Nunito Sans Normal Light" pitchFamily="2" charset="77"/>
      <p:regular r:id="rId44"/>
      <p: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1" roundtripDataSignature="AMtx7mgmQmGgoOna8mUKZa2YQUqJy5+9K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icola Rustignoli" initials="" lastIdx="12" clrIdx="0"/>
  <p:cmAuthor id="1" name="Katarina Garic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C095055-49C1-428F-8529-71A7EF1899E5}">
  <a:tblStyle styleId="{7C095055-49C1-428F-8529-71A7EF1899E5}" styleName="Table_0">
    <a:wholeTbl>
      <a:tcTxStyle b="off" i="off">
        <a:font>
          <a:latin typeface="Nunito Light"/>
          <a:ea typeface="Nunito Light"/>
          <a:cs typeface="Nunito Light"/>
        </a:font>
        <a:schemeClr val="dk1"/>
      </a:tcTxStyle>
      <a:tcStyle>
        <a:tcBdr>
          <a:left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Nunito Light"/>
          <a:ea typeface="Nunito Light"/>
          <a:cs typeface="Nunito Light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68CEDCF-A717-48C9-84F9-7B225A3115BB}" styleName="Table_1">
    <a:wholeTbl>
      <a:tcTxStyle b="off" i="off">
        <a:font>
          <a:latin typeface="Nunito Light"/>
          <a:ea typeface="Nunito Light"/>
          <a:cs typeface="Nunito Light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EEF4"/>
          </a:solidFill>
        </a:fill>
      </a:tcStyle>
    </a:wholeTbl>
    <a:band1H>
      <a:tcTxStyle/>
      <a:tcStyle>
        <a:tcBdr/>
        <a:fill>
          <a:solidFill>
            <a:srgbClr val="E0DBE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0DBE9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0EEF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Nunito Light"/>
          <a:ea typeface="Nunito Light"/>
          <a:cs typeface="Nunito Light"/>
        </a:font>
        <a:schemeClr val="lt1"/>
      </a:tcTxStyle>
      <a:tcStyle>
        <a:tcBdr/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font" Target="fonts/font22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font" Target="fonts/font18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2-06T19:00:50.698" idx="12">
    <p:pos x="213" y="2869"/>
    <p:text>Also Rust end host stack. 
You could add a link to https://github.com/scionproto/awesome-scion 
That contains a list of scion-related projects</p:text>
    <p:extLst>
      <p:ext uri="{C676402C-5697-4E1C-873F-D02D1690AC5C}">
        <p15:threadingInfo xmlns:p15="http://schemas.microsoft.com/office/powerpoint/2012/main" timeZoneBias="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>
          <a:extLst>
            <a:ext uri="{FF2B5EF4-FFF2-40B4-BE49-F238E27FC236}">
              <a16:creationId xmlns:a16="http://schemas.microsoft.com/office/drawing/2014/main" id="{25540A5F-E37B-D75E-88A8-C7420D581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1:notes">
            <a:extLst>
              <a:ext uri="{FF2B5EF4-FFF2-40B4-BE49-F238E27FC236}">
                <a16:creationId xmlns:a16="http://schemas.microsoft.com/office/drawing/2014/main" id="{2D84EB8E-AF89-8CA6-B1FE-8E65DB8992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3" name="Google Shape;333;p11:notes">
            <a:extLst>
              <a:ext uri="{FF2B5EF4-FFF2-40B4-BE49-F238E27FC236}">
                <a16:creationId xmlns:a16="http://schemas.microsoft.com/office/drawing/2014/main" id="{EE93F962-1844-5DFF-13AA-A23D5C4E81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1:notes">
            <a:extLst>
              <a:ext uri="{FF2B5EF4-FFF2-40B4-BE49-F238E27FC236}">
                <a16:creationId xmlns:a16="http://schemas.microsoft.com/office/drawing/2014/main" id="{55429542-A7B9-BD73-2B4B-04C8D51F927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681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3" name="Google Shape;33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8" name="Google Shape;42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building block of SCION </a:t>
            </a:r>
            <a:endParaRPr/>
          </a:p>
        </p:txBody>
      </p:sp>
      <p:sp>
        <p:nvSpPr>
          <p:cNvPr id="429" name="Google Shape;429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2ba8031c80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" name="Google Shape;888;g2ba8031c80d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9" name="Google Shape;889;g2ba8031c80d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g2ba8377bcd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7" name="Google Shape;957;g2ba8377bcde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8" name="Google Shape;958;g2ba8377bcde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0" name="Google Shape;97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1" name="Google Shape;971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41709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4" name="Google Shape;103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0" name="Google Shape;105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9" name="Google Shape;115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hite Logo">
  <p:cSld name="Title Slide White Logo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7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DDDB"/>
          </a:solidFill>
          <a:ln>
            <a:noFill/>
          </a:ln>
        </p:spPr>
      </p:sp>
      <p:sp>
        <p:nvSpPr>
          <p:cNvPr id="16" name="Google Shape;16;p27"/>
          <p:cNvSpPr txBox="1">
            <a:spLocks noGrp="1"/>
          </p:cNvSpPr>
          <p:nvPr>
            <p:ph type="ftr" idx="11"/>
          </p:nvPr>
        </p:nvSpPr>
        <p:spPr>
          <a:xfrm>
            <a:off x="627888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7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8" name="Google Shape;18;p27"/>
          <p:cNvPicPr preferRelativeResize="0"/>
          <p:nvPr/>
        </p:nvPicPr>
        <p:blipFill rotWithShape="1">
          <a:blip r:embed="rId2">
            <a:alphaModFix/>
          </a:blip>
          <a:srcRect t="4468" b="4469"/>
          <a:stretch/>
        </p:blipFill>
        <p:spPr>
          <a:xfrm>
            <a:off x="475489" y="591029"/>
            <a:ext cx="2340863" cy="111910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7"/>
          <p:cNvSpPr txBox="1">
            <a:spLocks noGrp="1"/>
          </p:cNvSpPr>
          <p:nvPr>
            <p:ph type="ctrTitle"/>
          </p:nvPr>
        </p:nvSpPr>
        <p:spPr>
          <a:xfrm>
            <a:off x="627888" y="2722563"/>
            <a:ext cx="9144000" cy="174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omfortaa Medium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7"/>
          <p:cNvSpPr txBox="1">
            <a:spLocks noGrp="1"/>
          </p:cNvSpPr>
          <p:nvPr>
            <p:ph type="subTitle" idx="1"/>
          </p:nvPr>
        </p:nvSpPr>
        <p:spPr>
          <a:xfrm>
            <a:off x="627888" y="4649982"/>
            <a:ext cx="4675632" cy="99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unito Sans Light"/>
              <a:buNone/>
              <a:defRPr sz="2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">
  <p:cSld name="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body" idx="1"/>
          </p:nvPr>
        </p:nvSpPr>
        <p:spPr>
          <a:xfrm>
            <a:off x="390144" y="1451112"/>
            <a:ext cx="11411712" cy="454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body" idx="2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  <a:defRPr sz="1800"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7" name="Google Shape;27;p28"/>
          <p:cNvPicPr preferRelativeResize="0"/>
          <p:nvPr/>
        </p:nvPicPr>
        <p:blipFill rotWithShape="1">
          <a:blip r:embed="rId2">
            <a:alphaModFix/>
          </a:blip>
          <a:srcRect t="-12116" b="-12116"/>
          <a:stretch/>
        </p:blipFill>
        <p:spPr>
          <a:xfrm>
            <a:off x="381928" y="6191218"/>
            <a:ext cx="862710" cy="562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Blue">
  <p:cSld name="Content Blue">
    <p:bg>
      <p:bgPr>
        <a:solidFill>
          <a:schemeClr val="dk2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9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mfortaa Medium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body" idx="1"/>
          </p:nvPr>
        </p:nvSpPr>
        <p:spPr>
          <a:xfrm>
            <a:off x="390144" y="1451112"/>
            <a:ext cx="11411712" cy="454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 Medium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400"/>
              <a:buChar char="∙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Char char="−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Char char="∙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29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9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marL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marL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marL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2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 Sans Light"/>
              <a:buNone/>
              <a:defRPr sz="18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4" name="Google Shape;34;p29"/>
          <p:cNvPicPr preferRelativeResize="0"/>
          <p:nvPr/>
        </p:nvPicPr>
        <p:blipFill rotWithShape="1">
          <a:blip r:embed="rId2">
            <a:alphaModFix/>
          </a:blip>
          <a:srcRect t="-12109" b="-12109"/>
          <a:stretch/>
        </p:blipFill>
        <p:spPr>
          <a:xfrm>
            <a:off x="378753" y="6189658"/>
            <a:ext cx="862710" cy="562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Blue Logo">
  <p:cSld name="Title Slide Blue Logo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0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2DDDB"/>
          </a:solidFill>
          <a:ln>
            <a:noFill/>
          </a:ln>
        </p:spPr>
      </p:sp>
      <p:sp>
        <p:nvSpPr>
          <p:cNvPr id="37" name="Google Shape;37;p30"/>
          <p:cNvSpPr txBox="1">
            <a:spLocks noGrp="1"/>
          </p:cNvSpPr>
          <p:nvPr>
            <p:ph type="ctrTitle"/>
          </p:nvPr>
        </p:nvSpPr>
        <p:spPr>
          <a:xfrm>
            <a:off x="627888" y="2722563"/>
            <a:ext cx="9144000" cy="174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omfortaa Medium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subTitle" idx="1"/>
          </p:nvPr>
        </p:nvSpPr>
        <p:spPr>
          <a:xfrm>
            <a:off x="627888" y="4649982"/>
            <a:ext cx="4675632" cy="99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unito Sans Light"/>
              <a:buNone/>
              <a:defRPr sz="2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ftr" idx="11"/>
          </p:nvPr>
        </p:nvSpPr>
        <p:spPr>
          <a:xfrm>
            <a:off x="627888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1" name="Google Shape;41;p30"/>
          <p:cNvPicPr preferRelativeResize="0"/>
          <p:nvPr/>
        </p:nvPicPr>
        <p:blipFill rotWithShape="1">
          <a:blip r:embed="rId2">
            <a:alphaModFix/>
          </a:blip>
          <a:srcRect t="4468" b="4469"/>
          <a:stretch/>
        </p:blipFill>
        <p:spPr>
          <a:xfrm>
            <a:off x="475489" y="591029"/>
            <a:ext cx="2340863" cy="1119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">
  <p:cSld name="Divider Slide">
    <p:bg>
      <p:bgPr>
        <a:solidFill>
          <a:schemeClr val="dk2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1"/>
          <p:cNvSpPr>
            <a:spLocks noGrp="1"/>
          </p:cNvSpPr>
          <p:nvPr>
            <p:ph type="pic" idx="2"/>
          </p:nvPr>
        </p:nvSpPr>
        <p:spPr>
          <a:xfrm>
            <a:off x="6864626" y="0"/>
            <a:ext cx="5327374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44" name="Google Shape;44;p31"/>
          <p:cNvSpPr txBox="1">
            <a:spLocks noGrp="1"/>
          </p:cNvSpPr>
          <p:nvPr>
            <p:ph type="ctrTitle"/>
          </p:nvPr>
        </p:nvSpPr>
        <p:spPr>
          <a:xfrm>
            <a:off x="390144" y="1941279"/>
            <a:ext cx="5972292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omfortaa Medium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subTitle" idx="1"/>
          </p:nvPr>
        </p:nvSpPr>
        <p:spPr>
          <a:xfrm>
            <a:off x="390144" y="3882189"/>
            <a:ext cx="5972292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AAE1"/>
              </a:buClr>
              <a:buSzPts val="2000"/>
              <a:buFont typeface="Nunito Sans Light"/>
              <a:buNone/>
              <a:defRPr sz="2000" b="0" i="0">
                <a:solidFill>
                  <a:srgbClr val="2EAAE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0" lvl="1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0" lvl="2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0" lvl="3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0" lvl="4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0" lvl="5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marL="0" lvl="6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marL="0" lvl="7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marL="0" lvl="8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8" name="Google Shape;48;p31"/>
          <p:cNvPicPr preferRelativeResize="0"/>
          <p:nvPr/>
        </p:nvPicPr>
        <p:blipFill rotWithShape="1">
          <a:blip r:embed="rId2">
            <a:alphaModFix/>
          </a:blip>
          <a:srcRect t="-12109" b="-12109"/>
          <a:stretch/>
        </p:blipFill>
        <p:spPr>
          <a:xfrm>
            <a:off x="378753" y="6189658"/>
            <a:ext cx="862710" cy="562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Columns">
  <p:cSld name="4 Column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32" descr="A group of blue and purple dot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75923" y="4075391"/>
            <a:ext cx="4154089" cy="4228535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2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2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2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4" name="Google Shape;54;p32"/>
          <p:cNvSpPr txBox="1">
            <a:spLocks noGrp="1"/>
          </p:cNvSpPr>
          <p:nvPr>
            <p:ph type="body" idx="1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  <a:defRPr sz="1800"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5" name="Google Shape;55;p32"/>
          <p:cNvPicPr preferRelativeResize="0"/>
          <p:nvPr/>
        </p:nvPicPr>
        <p:blipFill rotWithShape="1">
          <a:blip r:embed="rId3">
            <a:alphaModFix/>
          </a:blip>
          <a:srcRect t="-12116" b="-12116"/>
          <a:stretch/>
        </p:blipFill>
        <p:spPr>
          <a:xfrm>
            <a:off x="381928" y="6191218"/>
            <a:ext cx="862710" cy="56281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32"/>
          <p:cNvSpPr>
            <a:spLocks noGrp="1"/>
          </p:cNvSpPr>
          <p:nvPr>
            <p:ph type="body" idx="2"/>
          </p:nvPr>
        </p:nvSpPr>
        <p:spPr>
          <a:xfrm>
            <a:off x="390144" y="2146967"/>
            <a:ext cx="2743200" cy="3874420"/>
          </a:xfrm>
          <a:prstGeom prst="roundRect">
            <a:avLst>
              <a:gd name="adj" fmla="val 6141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2000" tIns="251975" rIns="72000" bIns="72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>
            <a:spLocks noGrp="1"/>
          </p:cNvSpPr>
          <p:nvPr>
            <p:ph type="pic" idx="3"/>
          </p:nvPr>
        </p:nvSpPr>
        <p:spPr>
          <a:xfrm>
            <a:off x="1243263" y="1247486"/>
            <a:ext cx="1036962" cy="1036962"/>
          </a:xfrm>
          <a:prstGeom prst="ellipse">
            <a:avLst/>
          </a:prstGeom>
          <a:gradFill>
            <a:gsLst>
              <a:gs pos="0">
                <a:srgbClr val="A68FC3"/>
              </a:gs>
              <a:gs pos="52000">
                <a:srgbClr val="0070BD"/>
              </a:gs>
              <a:gs pos="95000">
                <a:srgbClr val="2EAAE1"/>
              </a:gs>
              <a:gs pos="100000">
                <a:srgbClr val="2EAAE1"/>
              </a:gs>
            </a:gsLst>
            <a:lin ang="13500000" scaled="0"/>
          </a:gradFill>
          <a:ln>
            <a:noFill/>
          </a:ln>
        </p:spPr>
      </p:sp>
      <p:sp>
        <p:nvSpPr>
          <p:cNvPr id="58" name="Google Shape;58;p32"/>
          <p:cNvSpPr>
            <a:spLocks noGrp="1"/>
          </p:cNvSpPr>
          <p:nvPr>
            <p:ph type="body" idx="4"/>
          </p:nvPr>
        </p:nvSpPr>
        <p:spPr>
          <a:xfrm>
            <a:off x="3279648" y="2146967"/>
            <a:ext cx="2743200" cy="3874420"/>
          </a:xfrm>
          <a:prstGeom prst="roundRect">
            <a:avLst>
              <a:gd name="adj" fmla="val 6141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2000" tIns="251975" rIns="72000" bIns="72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32"/>
          <p:cNvSpPr>
            <a:spLocks noGrp="1"/>
          </p:cNvSpPr>
          <p:nvPr>
            <p:ph type="body" idx="5"/>
          </p:nvPr>
        </p:nvSpPr>
        <p:spPr>
          <a:xfrm>
            <a:off x="6169152" y="2146967"/>
            <a:ext cx="2743200" cy="3874420"/>
          </a:xfrm>
          <a:prstGeom prst="roundRect">
            <a:avLst>
              <a:gd name="adj" fmla="val 6141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2000" tIns="251975" rIns="72000" bIns="72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>
            <a:spLocks noGrp="1"/>
          </p:cNvSpPr>
          <p:nvPr>
            <p:ph type="body" idx="6"/>
          </p:nvPr>
        </p:nvSpPr>
        <p:spPr>
          <a:xfrm>
            <a:off x="9058656" y="2146967"/>
            <a:ext cx="2743200" cy="3874420"/>
          </a:xfrm>
          <a:prstGeom prst="roundRect">
            <a:avLst>
              <a:gd name="adj" fmla="val 6141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2000" tIns="251975" rIns="72000" bIns="72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32"/>
          <p:cNvSpPr>
            <a:spLocks noGrp="1"/>
          </p:cNvSpPr>
          <p:nvPr>
            <p:ph type="pic" idx="7"/>
          </p:nvPr>
        </p:nvSpPr>
        <p:spPr>
          <a:xfrm>
            <a:off x="4130842" y="1247486"/>
            <a:ext cx="1036962" cy="1036962"/>
          </a:xfrm>
          <a:prstGeom prst="ellipse">
            <a:avLst/>
          </a:prstGeom>
          <a:gradFill>
            <a:gsLst>
              <a:gs pos="0">
                <a:srgbClr val="A68FC3"/>
              </a:gs>
              <a:gs pos="52000">
                <a:srgbClr val="0070BD"/>
              </a:gs>
              <a:gs pos="95000">
                <a:srgbClr val="2EAAE1"/>
              </a:gs>
              <a:gs pos="100000">
                <a:srgbClr val="2EAAE1"/>
              </a:gs>
            </a:gsLst>
            <a:lin ang="13500000" scaled="0"/>
          </a:gradFill>
          <a:ln>
            <a:noFill/>
          </a:ln>
        </p:spPr>
      </p:sp>
      <p:sp>
        <p:nvSpPr>
          <p:cNvPr id="62" name="Google Shape;62;p32"/>
          <p:cNvSpPr>
            <a:spLocks noGrp="1"/>
          </p:cNvSpPr>
          <p:nvPr>
            <p:ph type="pic" idx="8"/>
          </p:nvPr>
        </p:nvSpPr>
        <p:spPr>
          <a:xfrm>
            <a:off x="7010400" y="1247486"/>
            <a:ext cx="1036962" cy="1036962"/>
          </a:xfrm>
          <a:prstGeom prst="ellipse">
            <a:avLst/>
          </a:prstGeom>
          <a:gradFill>
            <a:gsLst>
              <a:gs pos="0">
                <a:srgbClr val="A68FC3"/>
              </a:gs>
              <a:gs pos="52000">
                <a:srgbClr val="0070BD"/>
              </a:gs>
              <a:gs pos="95000">
                <a:srgbClr val="2EAAE1"/>
              </a:gs>
              <a:gs pos="100000">
                <a:srgbClr val="2EAAE1"/>
              </a:gs>
            </a:gsLst>
            <a:lin ang="13500000" scaled="0"/>
          </a:gradFill>
          <a:ln>
            <a:noFill/>
          </a:ln>
        </p:spPr>
      </p:sp>
      <p:sp>
        <p:nvSpPr>
          <p:cNvPr id="63" name="Google Shape;63;p32"/>
          <p:cNvSpPr>
            <a:spLocks noGrp="1"/>
          </p:cNvSpPr>
          <p:nvPr>
            <p:ph type="pic" idx="9"/>
          </p:nvPr>
        </p:nvSpPr>
        <p:spPr>
          <a:xfrm>
            <a:off x="9889957" y="1247486"/>
            <a:ext cx="1036962" cy="1036962"/>
          </a:xfrm>
          <a:prstGeom prst="ellipse">
            <a:avLst/>
          </a:prstGeom>
          <a:gradFill>
            <a:gsLst>
              <a:gs pos="0">
                <a:srgbClr val="A68FC3"/>
              </a:gs>
              <a:gs pos="52000">
                <a:srgbClr val="0070BD"/>
              </a:gs>
              <a:gs pos="95000">
                <a:srgbClr val="2EAAE1"/>
              </a:gs>
              <a:gs pos="100000">
                <a:srgbClr val="2EAAE1"/>
              </a:gs>
            </a:gsLst>
            <a:lin ang="135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Columns Blue">
  <p:cSld name="4 Columns Blue">
    <p:bg>
      <p:bgPr>
        <a:solidFill>
          <a:srgbClr val="203367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33" descr="A group of blue and purple dots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75923" y="4075391"/>
            <a:ext cx="4154089" cy="422853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33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mfortaa Medium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>
            <a:spLocks noGrp="1"/>
          </p:cNvSpPr>
          <p:nvPr>
            <p:ph type="body" idx="1"/>
          </p:nvPr>
        </p:nvSpPr>
        <p:spPr>
          <a:xfrm>
            <a:off x="390144" y="2146967"/>
            <a:ext cx="2743200" cy="3874420"/>
          </a:xfrm>
          <a:prstGeom prst="roundRect">
            <a:avLst>
              <a:gd name="adj" fmla="val 6141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2000" tIns="251975" rIns="72000" bIns="72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33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3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0" lvl="1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0" lvl="2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0" lvl="3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0" lvl="4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0" lvl="5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marL="0" lvl="6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marL="0" lvl="7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marL="0" lvl="8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0" name="Google Shape;70;p33"/>
          <p:cNvSpPr>
            <a:spLocks noGrp="1"/>
          </p:cNvSpPr>
          <p:nvPr>
            <p:ph type="pic" idx="2"/>
          </p:nvPr>
        </p:nvSpPr>
        <p:spPr>
          <a:xfrm>
            <a:off x="1243263" y="1247486"/>
            <a:ext cx="1036962" cy="1036962"/>
          </a:xfrm>
          <a:prstGeom prst="ellipse">
            <a:avLst/>
          </a:prstGeom>
          <a:gradFill>
            <a:gsLst>
              <a:gs pos="0">
                <a:srgbClr val="A68FC3"/>
              </a:gs>
              <a:gs pos="52000">
                <a:srgbClr val="0070BD"/>
              </a:gs>
              <a:gs pos="95000">
                <a:srgbClr val="2EAAE1"/>
              </a:gs>
              <a:gs pos="100000">
                <a:srgbClr val="2EAAE1"/>
              </a:gs>
            </a:gsLst>
            <a:lin ang="13500000" scaled="0"/>
          </a:gradFill>
          <a:ln>
            <a:noFill/>
          </a:ln>
        </p:spPr>
      </p:sp>
      <p:sp>
        <p:nvSpPr>
          <p:cNvPr id="71" name="Google Shape;71;p33"/>
          <p:cNvSpPr txBox="1">
            <a:spLocks noGrp="1"/>
          </p:cNvSpPr>
          <p:nvPr>
            <p:ph type="body" idx="3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 Sans Light"/>
              <a:buNone/>
              <a:defRPr sz="18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2" name="Google Shape;72;p33"/>
          <p:cNvPicPr preferRelativeResize="0"/>
          <p:nvPr/>
        </p:nvPicPr>
        <p:blipFill rotWithShape="1">
          <a:blip r:embed="rId3">
            <a:alphaModFix/>
          </a:blip>
          <a:srcRect t="-12109" b="-12109"/>
          <a:stretch/>
        </p:blipFill>
        <p:spPr>
          <a:xfrm>
            <a:off x="378753" y="6189658"/>
            <a:ext cx="862710" cy="56274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33"/>
          <p:cNvSpPr>
            <a:spLocks noGrp="1"/>
          </p:cNvSpPr>
          <p:nvPr>
            <p:ph type="body" idx="4"/>
          </p:nvPr>
        </p:nvSpPr>
        <p:spPr>
          <a:xfrm>
            <a:off x="3279648" y="2146967"/>
            <a:ext cx="2743200" cy="3874420"/>
          </a:xfrm>
          <a:prstGeom prst="roundRect">
            <a:avLst>
              <a:gd name="adj" fmla="val 6141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2000" tIns="251975" rIns="72000" bIns="72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33"/>
          <p:cNvSpPr>
            <a:spLocks noGrp="1"/>
          </p:cNvSpPr>
          <p:nvPr>
            <p:ph type="body" idx="5"/>
          </p:nvPr>
        </p:nvSpPr>
        <p:spPr>
          <a:xfrm>
            <a:off x="6169152" y="2146967"/>
            <a:ext cx="2743200" cy="3874420"/>
          </a:xfrm>
          <a:prstGeom prst="roundRect">
            <a:avLst>
              <a:gd name="adj" fmla="val 6141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2000" tIns="251975" rIns="72000" bIns="72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3"/>
          <p:cNvSpPr>
            <a:spLocks noGrp="1"/>
          </p:cNvSpPr>
          <p:nvPr>
            <p:ph type="body" idx="6"/>
          </p:nvPr>
        </p:nvSpPr>
        <p:spPr>
          <a:xfrm>
            <a:off x="9058656" y="2146967"/>
            <a:ext cx="2743200" cy="3874420"/>
          </a:xfrm>
          <a:prstGeom prst="roundRect">
            <a:avLst>
              <a:gd name="adj" fmla="val 6141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72000" tIns="251975" rIns="72000" bIns="72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>
            <a:spLocks noGrp="1"/>
          </p:cNvSpPr>
          <p:nvPr>
            <p:ph type="pic" idx="7"/>
          </p:nvPr>
        </p:nvSpPr>
        <p:spPr>
          <a:xfrm>
            <a:off x="4130842" y="1247486"/>
            <a:ext cx="1036962" cy="1036962"/>
          </a:xfrm>
          <a:prstGeom prst="ellipse">
            <a:avLst/>
          </a:prstGeom>
          <a:gradFill>
            <a:gsLst>
              <a:gs pos="0">
                <a:srgbClr val="A68FC3"/>
              </a:gs>
              <a:gs pos="52000">
                <a:srgbClr val="0070BD"/>
              </a:gs>
              <a:gs pos="95000">
                <a:srgbClr val="2EAAE1"/>
              </a:gs>
              <a:gs pos="100000">
                <a:srgbClr val="2EAAE1"/>
              </a:gs>
            </a:gsLst>
            <a:lin ang="13500000" scaled="0"/>
          </a:gradFill>
          <a:ln>
            <a:noFill/>
          </a:ln>
        </p:spPr>
      </p:sp>
      <p:sp>
        <p:nvSpPr>
          <p:cNvPr id="77" name="Google Shape;77;p33"/>
          <p:cNvSpPr>
            <a:spLocks noGrp="1"/>
          </p:cNvSpPr>
          <p:nvPr>
            <p:ph type="pic" idx="8"/>
          </p:nvPr>
        </p:nvSpPr>
        <p:spPr>
          <a:xfrm>
            <a:off x="7010400" y="1247486"/>
            <a:ext cx="1036962" cy="1036962"/>
          </a:xfrm>
          <a:prstGeom prst="ellipse">
            <a:avLst/>
          </a:prstGeom>
          <a:gradFill>
            <a:gsLst>
              <a:gs pos="0">
                <a:srgbClr val="A68FC3"/>
              </a:gs>
              <a:gs pos="52000">
                <a:srgbClr val="0070BD"/>
              </a:gs>
              <a:gs pos="95000">
                <a:srgbClr val="2EAAE1"/>
              </a:gs>
              <a:gs pos="100000">
                <a:srgbClr val="2EAAE1"/>
              </a:gs>
            </a:gsLst>
            <a:lin ang="13500000" scaled="0"/>
          </a:gradFill>
          <a:ln>
            <a:noFill/>
          </a:ln>
        </p:spPr>
      </p:sp>
      <p:sp>
        <p:nvSpPr>
          <p:cNvPr id="78" name="Google Shape;78;p33"/>
          <p:cNvSpPr>
            <a:spLocks noGrp="1"/>
          </p:cNvSpPr>
          <p:nvPr>
            <p:ph type="pic" idx="9"/>
          </p:nvPr>
        </p:nvSpPr>
        <p:spPr>
          <a:xfrm>
            <a:off x="9889957" y="1247486"/>
            <a:ext cx="1036962" cy="1036962"/>
          </a:xfrm>
          <a:prstGeom prst="ellipse">
            <a:avLst/>
          </a:prstGeom>
          <a:gradFill>
            <a:gsLst>
              <a:gs pos="0">
                <a:srgbClr val="A68FC3"/>
              </a:gs>
              <a:gs pos="52000">
                <a:srgbClr val="0070BD"/>
              </a:gs>
              <a:gs pos="95000">
                <a:srgbClr val="2EAAE1"/>
              </a:gs>
              <a:gs pos="100000">
                <a:srgbClr val="2EAAE1"/>
              </a:gs>
            </a:gsLst>
            <a:lin ang="13500000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s">
  <p:cSld name="Tab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4"/>
          <p:cNvSpPr/>
          <p:nvPr/>
        </p:nvSpPr>
        <p:spPr>
          <a:xfrm>
            <a:off x="-11622" y="4724670"/>
            <a:ext cx="4605829" cy="1196291"/>
          </a:xfrm>
          <a:custGeom>
            <a:avLst/>
            <a:gdLst/>
            <a:ahLst/>
            <a:cxnLst/>
            <a:rect l="l" t="t" r="r" b="b"/>
            <a:pathLst>
              <a:path w="4605829" h="1196291" extrusionOk="0">
                <a:moveTo>
                  <a:pt x="0" y="0"/>
                </a:moveTo>
                <a:lnTo>
                  <a:pt x="248653" y="0"/>
                </a:lnTo>
                <a:lnTo>
                  <a:pt x="1042737" y="0"/>
                </a:lnTo>
                <a:lnTo>
                  <a:pt x="1291390" y="0"/>
                </a:lnTo>
                <a:lnTo>
                  <a:pt x="2716294" y="0"/>
                </a:lnTo>
                <a:lnTo>
                  <a:pt x="2964947" y="0"/>
                </a:lnTo>
                <a:lnTo>
                  <a:pt x="3759031" y="0"/>
                </a:lnTo>
                <a:lnTo>
                  <a:pt x="4007684" y="0"/>
                </a:lnTo>
                <a:cubicBezTo>
                  <a:pt x="4338030" y="0"/>
                  <a:pt x="4605829" y="267799"/>
                  <a:pt x="4605829" y="598146"/>
                </a:cubicBezTo>
                <a:cubicBezTo>
                  <a:pt x="4605829" y="928492"/>
                  <a:pt x="4338030" y="1196291"/>
                  <a:pt x="4007684" y="1196291"/>
                </a:cubicBezTo>
                <a:lnTo>
                  <a:pt x="3759031" y="1196291"/>
                </a:lnTo>
                <a:lnTo>
                  <a:pt x="2964947" y="1196291"/>
                </a:lnTo>
                <a:lnTo>
                  <a:pt x="2716294" y="1196291"/>
                </a:lnTo>
                <a:lnTo>
                  <a:pt x="1291390" y="1196291"/>
                </a:lnTo>
                <a:lnTo>
                  <a:pt x="1042737" y="1196291"/>
                </a:lnTo>
                <a:lnTo>
                  <a:pt x="248653" y="1196291"/>
                </a:lnTo>
                <a:lnTo>
                  <a:pt x="0" y="1196291"/>
                </a:lnTo>
                <a:close/>
              </a:path>
            </a:pathLst>
          </a:custGeom>
          <a:solidFill>
            <a:srgbClr val="E2DDDB"/>
          </a:solidFill>
          <a:ln>
            <a:noFill/>
          </a:ln>
        </p:spPr>
        <p:txBody>
          <a:bodyPr spcFirstLastPara="1" wrap="square" lIns="91425" tIns="45700" rIns="187200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4"/>
          <p:cNvSpPr/>
          <p:nvPr/>
        </p:nvSpPr>
        <p:spPr>
          <a:xfrm>
            <a:off x="-11622" y="3264838"/>
            <a:ext cx="4605829" cy="1196291"/>
          </a:xfrm>
          <a:custGeom>
            <a:avLst/>
            <a:gdLst/>
            <a:ahLst/>
            <a:cxnLst/>
            <a:rect l="l" t="t" r="r" b="b"/>
            <a:pathLst>
              <a:path w="4605829" h="1196291" extrusionOk="0">
                <a:moveTo>
                  <a:pt x="0" y="0"/>
                </a:moveTo>
                <a:lnTo>
                  <a:pt x="248653" y="0"/>
                </a:lnTo>
                <a:lnTo>
                  <a:pt x="1042737" y="0"/>
                </a:lnTo>
                <a:lnTo>
                  <a:pt x="1291390" y="0"/>
                </a:lnTo>
                <a:lnTo>
                  <a:pt x="2716294" y="0"/>
                </a:lnTo>
                <a:lnTo>
                  <a:pt x="2964947" y="0"/>
                </a:lnTo>
                <a:lnTo>
                  <a:pt x="3759031" y="0"/>
                </a:lnTo>
                <a:lnTo>
                  <a:pt x="4007684" y="0"/>
                </a:lnTo>
                <a:cubicBezTo>
                  <a:pt x="4338030" y="0"/>
                  <a:pt x="4605829" y="267799"/>
                  <a:pt x="4605829" y="598146"/>
                </a:cubicBezTo>
                <a:cubicBezTo>
                  <a:pt x="4605829" y="928492"/>
                  <a:pt x="4338030" y="1196291"/>
                  <a:pt x="4007684" y="1196291"/>
                </a:cubicBezTo>
                <a:lnTo>
                  <a:pt x="3759031" y="1196291"/>
                </a:lnTo>
                <a:lnTo>
                  <a:pt x="2964947" y="1196291"/>
                </a:lnTo>
                <a:lnTo>
                  <a:pt x="2716294" y="1196291"/>
                </a:lnTo>
                <a:lnTo>
                  <a:pt x="1291390" y="1196291"/>
                </a:lnTo>
                <a:lnTo>
                  <a:pt x="1042737" y="1196291"/>
                </a:lnTo>
                <a:lnTo>
                  <a:pt x="248653" y="1196291"/>
                </a:lnTo>
                <a:lnTo>
                  <a:pt x="0" y="1196291"/>
                </a:lnTo>
                <a:close/>
              </a:path>
            </a:pathLst>
          </a:custGeom>
          <a:solidFill>
            <a:srgbClr val="E2DDDB"/>
          </a:solidFill>
          <a:ln>
            <a:noFill/>
          </a:ln>
        </p:spPr>
        <p:txBody>
          <a:bodyPr spcFirstLastPara="1" wrap="square" lIns="91425" tIns="45700" rIns="187200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4"/>
          <p:cNvSpPr/>
          <p:nvPr/>
        </p:nvSpPr>
        <p:spPr>
          <a:xfrm>
            <a:off x="-11622" y="1829069"/>
            <a:ext cx="4605829" cy="1196291"/>
          </a:xfrm>
          <a:custGeom>
            <a:avLst/>
            <a:gdLst/>
            <a:ahLst/>
            <a:cxnLst/>
            <a:rect l="l" t="t" r="r" b="b"/>
            <a:pathLst>
              <a:path w="4605829" h="1196291" extrusionOk="0">
                <a:moveTo>
                  <a:pt x="0" y="0"/>
                </a:moveTo>
                <a:lnTo>
                  <a:pt x="248653" y="0"/>
                </a:lnTo>
                <a:lnTo>
                  <a:pt x="1042737" y="0"/>
                </a:lnTo>
                <a:lnTo>
                  <a:pt x="1291390" y="0"/>
                </a:lnTo>
                <a:lnTo>
                  <a:pt x="2716294" y="0"/>
                </a:lnTo>
                <a:lnTo>
                  <a:pt x="2964947" y="0"/>
                </a:lnTo>
                <a:lnTo>
                  <a:pt x="3759031" y="0"/>
                </a:lnTo>
                <a:lnTo>
                  <a:pt x="4007684" y="0"/>
                </a:lnTo>
                <a:cubicBezTo>
                  <a:pt x="4338030" y="0"/>
                  <a:pt x="4605829" y="267799"/>
                  <a:pt x="4605829" y="598146"/>
                </a:cubicBezTo>
                <a:cubicBezTo>
                  <a:pt x="4605829" y="928492"/>
                  <a:pt x="4338030" y="1196291"/>
                  <a:pt x="4007684" y="1196291"/>
                </a:cubicBezTo>
                <a:lnTo>
                  <a:pt x="3759031" y="1196291"/>
                </a:lnTo>
                <a:lnTo>
                  <a:pt x="2964947" y="1196291"/>
                </a:lnTo>
                <a:lnTo>
                  <a:pt x="2716294" y="1196291"/>
                </a:lnTo>
                <a:lnTo>
                  <a:pt x="1291390" y="1196291"/>
                </a:lnTo>
                <a:lnTo>
                  <a:pt x="1042737" y="1196291"/>
                </a:lnTo>
                <a:lnTo>
                  <a:pt x="248653" y="1196291"/>
                </a:lnTo>
                <a:lnTo>
                  <a:pt x="0" y="1196291"/>
                </a:lnTo>
                <a:close/>
              </a:path>
            </a:pathLst>
          </a:custGeom>
          <a:solidFill>
            <a:srgbClr val="E2DDDB"/>
          </a:solidFill>
          <a:ln>
            <a:noFill/>
          </a:ln>
        </p:spPr>
        <p:txBody>
          <a:bodyPr spcFirstLastPara="1" wrap="square" lIns="91425" tIns="45700" rIns="187200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4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4"/>
          <p:cNvSpPr txBox="1">
            <a:spLocks noGrp="1"/>
          </p:cNvSpPr>
          <p:nvPr>
            <p:ph type="body" idx="1"/>
          </p:nvPr>
        </p:nvSpPr>
        <p:spPr>
          <a:xfrm>
            <a:off x="4711977" y="1825625"/>
            <a:ext cx="7089879" cy="1164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34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4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34"/>
          <p:cNvSpPr txBox="1">
            <a:spLocks noGrp="1"/>
          </p:cNvSpPr>
          <p:nvPr>
            <p:ph type="body" idx="2"/>
          </p:nvPr>
        </p:nvSpPr>
        <p:spPr>
          <a:xfrm>
            <a:off x="4711977" y="3279045"/>
            <a:ext cx="7089879" cy="1164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34"/>
          <p:cNvSpPr txBox="1">
            <a:spLocks noGrp="1"/>
          </p:cNvSpPr>
          <p:nvPr>
            <p:ph type="body" idx="3"/>
          </p:nvPr>
        </p:nvSpPr>
        <p:spPr>
          <a:xfrm>
            <a:off x="4711977" y="4729021"/>
            <a:ext cx="7089879" cy="1164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34"/>
          <p:cNvSpPr>
            <a:spLocks noGrp="1"/>
          </p:cNvSpPr>
          <p:nvPr>
            <p:ph type="pic" idx="4"/>
          </p:nvPr>
        </p:nvSpPr>
        <p:spPr>
          <a:xfrm>
            <a:off x="3461495" y="1908733"/>
            <a:ext cx="1036962" cy="1036962"/>
          </a:xfrm>
          <a:prstGeom prst="ellipse">
            <a:avLst/>
          </a:prstGeom>
          <a:gradFill>
            <a:gsLst>
              <a:gs pos="0">
                <a:srgbClr val="A68FC3"/>
              </a:gs>
              <a:gs pos="52000">
                <a:srgbClr val="0070BD"/>
              </a:gs>
              <a:gs pos="95000">
                <a:srgbClr val="2EAAE1"/>
              </a:gs>
              <a:gs pos="100000">
                <a:srgbClr val="2EAAE1"/>
              </a:gs>
            </a:gsLst>
            <a:lin ang="13500000" scaled="0"/>
          </a:gradFill>
          <a:ln>
            <a:noFill/>
          </a:ln>
        </p:spPr>
      </p:sp>
      <p:sp>
        <p:nvSpPr>
          <p:cNvPr id="90" name="Google Shape;90;p34"/>
          <p:cNvSpPr txBox="1">
            <a:spLocks noGrp="1"/>
          </p:cNvSpPr>
          <p:nvPr>
            <p:ph type="body" idx="5"/>
          </p:nvPr>
        </p:nvSpPr>
        <p:spPr>
          <a:xfrm>
            <a:off x="390144" y="1825626"/>
            <a:ext cx="2798635" cy="1196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 b="0" i="0">
                <a:solidFill>
                  <a:srgbClr val="203367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34"/>
          <p:cNvSpPr>
            <a:spLocks noGrp="1"/>
          </p:cNvSpPr>
          <p:nvPr>
            <p:ph type="pic" idx="6"/>
          </p:nvPr>
        </p:nvSpPr>
        <p:spPr>
          <a:xfrm>
            <a:off x="3461495" y="3360544"/>
            <a:ext cx="1036962" cy="1036962"/>
          </a:xfrm>
          <a:prstGeom prst="ellipse">
            <a:avLst/>
          </a:prstGeom>
          <a:gradFill>
            <a:gsLst>
              <a:gs pos="0">
                <a:srgbClr val="A68FC3"/>
              </a:gs>
              <a:gs pos="52000">
                <a:srgbClr val="0070BD"/>
              </a:gs>
              <a:gs pos="95000">
                <a:srgbClr val="2EAAE1"/>
              </a:gs>
              <a:gs pos="100000">
                <a:srgbClr val="2EAAE1"/>
              </a:gs>
            </a:gsLst>
            <a:lin ang="13500000" scaled="0"/>
          </a:gradFill>
          <a:ln>
            <a:noFill/>
          </a:ln>
        </p:spPr>
      </p:sp>
      <p:sp>
        <p:nvSpPr>
          <p:cNvPr id="92" name="Google Shape;92;p34"/>
          <p:cNvSpPr txBox="1">
            <a:spLocks noGrp="1"/>
          </p:cNvSpPr>
          <p:nvPr>
            <p:ph type="body" idx="7"/>
          </p:nvPr>
        </p:nvSpPr>
        <p:spPr>
          <a:xfrm>
            <a:off x="390144" y="3277437"/>
            <a:ext cx="2798635" cy="1196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 b="0" i="0">
                <a:solidFill>
                  <a:srgbClr val="203367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34"/>
          <p:cNvSpPr>
            <a:spLocks noGrp="1"/>
          </p:cNvSpPr>
          <p:nvPr>
            <p:ph type="pic" idx="8"/>
          </p:nvPr>
        </p:nvSpPr>
        <p:spPr>
          <a:xfrm>
            <a:off x="3461495" y="4796313"/>
            <a:ext cx="1036962" cy="1036962"/>
          </a:xfrm>
          <a:prstGeom prst="ellipse">
            <a:avLst/>
          </a:prstGeom>
          <a:gradFill>
            <a:gsLst>
              <a:gs pos="0">
                <a:srgbClr val="A68FC3"/>
              </a:gs>
              <a:gs pos="52000">
                <a:srgbClr val="0070BD"/>
              </a:gs>
              <a:gs pos="95000">
                <a:srgbClr val="2EAAE1"/>
              </a:gs>
              <a:gs pos="100000">
                <a:srgbClr val="2EAAE1"/>
              </a:gs>
            </a:gsLst>
            <a:lin ang="13500000" scaled="0"/>
          </a:gradFill>
          <a:ln>
            <a:noFill/>
          </a:ln>
        </p:spPr>
      </p:sp>
      <p:sp>
        <p:nvSpPr>
          <p:cNvPr id="94" name="Google Shape;94;p34"/>
          <p:cNvSpPr txBox="1">
            <a:spLocks noGrp="1"/>
          </p:cNvSpPr>
          <p:nvPr>
            <p:ph type="body" idx="9"/>
          </p:nvPr>
        </p:nvSpPr>
        <p:spPr>
          <a:xfrm>
            <a:off x="390144" y="4713206"/>
            <a:ext cx="2798635" cy="1196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 b="0" i="0">
                <a:solidFill>
                  <a:srgbClr val="203367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34"/>
          <p:cNvSpPr txBox="1">
            <a:spLocks noGrp="1"/>
          </p:cNvSpPr>
          <p:nvPr>
            <p:ph type="body" idx="13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  <a:defRPr sz="1800"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6" name="Google Shape;96;p34"/>
          <p:cNvPicPr preferRelativeResize="0"/>
          <p:nvPr/>
        </p:nvPicPr>
        <p:blipFill rotWithShape="1">
          <a:blip r:embed="rId2">
            <a:alphaModFix/>
          </a:blip>
          <a:srcRect t="-12116" b="-12116"/>
          <a:stretch/>
        </p:blipFill>
        <p:spPr>
          <a:xfrm>
            <a:off x="381928" y="6191218"/>
            <a:ext cx="862710" cy="562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s Blue">
  <p:cSld name="Tabs Blue">
    <p:bg>
      <p:bgPr>
        <a:solidFill>
          <a:schemeClr val="dk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5"/>
          <p:cNvSpPr/>
          <p:nvPr/>
        </p:nvSpPr>
        <p:spPr>
          <a:xfrm>
            <a:off x="-11622" y="4724670"/>
            <a:ext cx="4605829" cy="1196291"/>
          </a:xfrm>
          <a:custGeom>
            <a:avLst/>
            <a:gdLst/>
            <a:ahLst/>
            <a:cxnLst/>
            <a:rect l="l" t="t" r="r" b="b"/>
            <a:pathLst>
              <a:path w="4605829" h="1196291" extrusionOk="0">
                <a:moveTo>
                  <a:pt x="0" y="0"/>
                </a:moveTo>
                <a:lnTo>
                  <a:pt x="248653" y="0"/>
                </a:lnTo>
                <a:lnTo>
                  <a:pt x="1042737" y="0"/>
                </a:lnTo>
                <a:lnTo>
                  <a:pt x="1291390" y="0"/>
                </a:lnTo>
                <a:lnTo>
                  <a:pt x="2716294" y="0"/>
                </a:lnTo>
                <a:lnTo>
                  <a:pt x="2964947" y="0"/>
                </a:lnTo>
                <a:lnTo>
                  <a:pt x="3759031" y="0"/>
                </a:lnTo>
                <a:lnTo>
                  <a:pt x="4007684" y="0"/>
                </a:lnTo>
                <a:cubicBezTo>
                  <a:pt x="4338030" y="0"/>
                  <a:pt x="4605829" y="267799"/>
                  <a:pt x="4605829" y="598146"/>
                </a:cubicBezTo>
                <a:cubicBezTo>
                  <a:pt x="4605829" y="928492"/>
                  <a:pt x="4338030" y="1196291"/>
                  <a:pt x="4007684" y="1196291"/>
                </a:cubicBezTo>
                <a:lnTo>
                  <a:pt x="3759031" y="1196291"/>
                </a:lnTo>
                <a:lnTo>
                  <a:pt x="2964947" y="1196291"/>
                </a:lnTo>
                <a:lnTo>
                  <a:pt x="2716294" y="1196291"/>
                </a:lnTo>
                <a:lnTo>
                  <a:pt x="1291390" y="1196291"/>
                </a:lnTo>
                <a:lnTo>
                  <a:pt x="1042737" y="1196291"/>
                </a:lnTo>
                <a:lnTo>
                  <a:pt x="248653" y="1196291"/>
                </a:lnTo>
                <a:lnTo>
                  <a:pt x="0" y="1196291"/>
                </a:lnTo>
                <a:close/>
              </a:path>
            </a:pathLst>
          </a:custGeom>
          <a:solidFill>
            <a:srgbClr val="E2DDDB"/>
          </a:solidFill>
          <a:ln>
            <a:noFill/>
          </a:ln>
        </p:spPr>
        <p:txBody>
          <a:bodyPr spcFirstLastPara="1" wrap="square" lIns="91425" tIns="45700" rIns="187200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5"/>
          <p:cNvSpPr/>
          <p:nvPr/>
        </p:nvSpPr>
        <p:spPr>
          <a:xfrm>
            <a:off x="-11622" y="3264838"/>
            <a:ext cx="4605829" cy="1196291"/>
          </a:xfrm>
          <a:custGeom>
            <a:avLst/>
            <a:gdLst/>
            <a:ahLst/>
            <a:cxnLst/>
            <a:rect l="l" t="t" r="r" b="b"/>
            <a:pathLst>
              <a:path w="4605829" h="1196291" extrusionOk="0">
                <a:moveTo>
                  <a:pt x="0" y="0"/>
                </a:moveTo>
                <a:lnTo>
                  <a:pt x="248653" y="0"/>
                </a:lnTo>
                <a:lnTo>
                  <a:pt x="1042737" y="0"/>
                </a:lnTo>
                <a:lnTo>
                  <a:pt x="1291390" y="0"/>
                </a:lnTo>
                <a:lnTo>
                  <a:pt x="2716294" y="0"/>
                </a:lnTo>
                <a:lnTo>
                  <a:pt x="2964947" y="0"/>
                </a:lnTo>
                <a:lnTo>
                  <a:pt x="3759031" y="0"/>
                </a:lnTo>
                <a:lnTo>
                  <a:pt x="4007684" y="0"/>
                </a:lnTo>
                <a:cubicBezTo>
                  <a:pt x="4338030" y="0"/>
                  <a:pt x="4605829" y="267799"/>
                  <a:pt x="4605829" y="598146"/>
                </a:cubicBezTo>
                <a:cubicBezTo>
                  <a:pt x="4605829" y="928492"/>
                  <a:pt x="4338030" y="1196291"/>
                  <a:pt x="4007684" y="1196291"/>
                </a:cubicBezTo>
                <a:lnTo>
                  <a:pt x="3759031" y="1196291"/>
                </a:lnTo>
                <a:lnTo>
                  <a:pt x="2964947" y="1196291"/>
                </a:lnTo>
                <a:lnTo>
                  <a:pt x="2716294" y="1196291"/>
                </a:lnTo>
                <a:lnTo>
                  <a:pt x="1291390" y="1196291"/>
                </a:lnTo>
                <a:lnTo>
                  <a:pt x="1042737" y="1196291"/>
                </a:lnTo>
                <a:lnTo>
                  <a:pt x="248653" y="1196291"/>
                </a:lnTo>
                <a:lnTo>
                  <a:pt x="0" y="1196291"/>
                </a:lnTo>
                <a:close/>
              </a:path>
            </a:pathLst>
          </a:custGeom>
          <a:solidFill>
            <a:srgbClr val="E2DDDB"/>
          </a:solidFill>
          <a:ln>
            <a:noFill/>
          </a:ln>
        </p:spPr>
        <p:txBody>
          <a:bodyPr spcFirstLastPara="1" wrap="square" lIns="91425" tIns="45700" rIns="187200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5"/>
          <p:cNvSpPr/>
          <p:nvPr/>
        </p:nvSpPr>
        <p:spPr>
          <a:xfrm>
            <a:off x="-11622" y="1829069"/>
            <a:ext cx="4605829" cy="1196291"/>
          </a:xfrm>
          <a:custGeom>
            <a:avLst/>
            <a:gdLst/>
            <a:ahLst/>
            <a:cxnLst/>
            <a:rect l="l" t="t" r="r" b="b"/>
            <a:pathLst>
              <a:path w="4605829" h="1196291" extrusionOk="0">
                <a:moveTo>
                  <a:pt x="0" y="0"/>
                </a:moveTo>
                <a:lnTo>
                  <a:pt x="248653" y="0"/>
                </a:lnTo>
                <a:lnTo>
                  <a:pt x="1042737" y="0"/>
                </a:lnTo>
                <a:lnTo>
                  <a:pt x="1291390" y="0"/>
                </a:lnTo>
                <a:lnTo>
                  <a:pt x="2716294" y="0"/>
                </a:lnTo>
                <a:lnTo>
                  <a:pt x="2964947" y="0"/>
                </a:lnTo>
                <a:lnTo>
                  <a:pt x="3759031" y="0"/>
                </a:lnTo>
                <a:lnTo>
                  <a:pt x="4007684" y="0"/>
                </a:lnTo>
                <a:cubicBezTo>
                  <a:pt x="4338030" y="0"/>
                  <a:pt x="4605829" y="267799"/>
                  <a:pt x="4605829" y="598146"/>
                </a:cubicBezTo>
                <a:cubicBezTo>
                  <a:pt x="4605829" y="928492"/>
                  <a:pt x="4338030" y="1196291"/>
                  <a:pt x="4007684" y="1196291"/>
                </a:cubicBezTo>
                <a:lnTo>
                  <a:pt x="3759031" y="1196291"/>
                </a:lnTo>
                <a:lnTo>
                  <a:pt x="2964947" y="1196291"/>
                </a:lnTo>
                <a:lnTo>
                  <a:pt x="2716294" y="1196291"/>
                </a:lnTo>
                <a:lnTo>
                  <a:pt x="1291390" y="1196291"/>
                </a:lnTo>
                <a:lnTo>
                  <a:pt x="1042737" y="1196291"/>
                </a:lnTo>
                <a:lnTo>
                  <a:pt x="248653" y="1196291"/>
                </a:lnTo>
                <a:lnTo>
                  <a:pt x="0" y="1196291"/>
                </a:lnTo>
                <a:close/>
              </a:path>
            </a:pathLst>
          </a:custGeom>
          <a:solidFill>
            <a:srgbClr val="E2DDDB"/>
          </a:solidFill>
          <a:ln>
            <a:noFill/>
          </a:ln>
        </p:spPr>
        <p:txBody>
          <a:bodyPr spcFirstLastPara="1" wrap="square" lIns="91425" tIns="45700" rIns="1872000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5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mfortaa Medium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35"/>
          <p:cNvSpPr txBox="1">
            <a:spLocks noGrp="1"/>
          </p:cNvSpPr>
          <p:nvPr>
            <p:ph type="body" idx="1"/>
          </p:nvPr>
        </p:nvSpPr>
        <p:spPr>
          <a:xfrm>
            <a:off x="4711977" y="1825625"/>
            <a:ext cx="7089879" cy="1164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35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5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0" lvl="1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0" lvl="2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0" lvl="3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0" lvl="4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0" lvl="5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marL="0" lvl="6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marL="0" lvl="7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marL="0" lvl="8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p35"/>
          <p:cNvSpPr txBox="1">
            <a:spLocks noGrp="1"/>
          </p:cNvSpPr>
          <p:nvPr>
            <p:ph type="body" idx="2"/>
          </p:nvPr>
        </p:nvSpPr>
        <p:spPr>
          <a:xfrm>
            <a:off x="4711977" y="3279045"/>
            <a:ext cx="7089879" cy="1164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35"/>
          <p:cNvSpPr txBox="1">
            <a:spLocks noGrp="1"/>
          </p:cNvSpPr>
          <p:nvPr>
            <p:ph type="body" idx="3"/>
          </p:nvPr>
        </p:nvSpPr>
        <p:spPr>
          <a:xfrm>
            <a:off x="4711977" y="4729021"/>
            <a:ext cx="7089879" cy="1164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5"/>
          <p:cNvSpPr>
            <a:spLocks noGrp="1"/>
          </p:cNvSpPr>
          <p:nvPr>
            <p:ph type="pic" idx="4"/>
          </p:nvPr>
        </p:nvSpPr>
        <p:spPr>
          <a:xfrm>
            <a:off x="3461495" y="1908733"/>
            <a:ext cx="1036962" cy="1036962"/>
          </a:xfrm>
          <a:prstGeom prst="ellipse">
            <a:avLst/>
          </a:prstGeom>
          <a:gradFill>
            <a:gsLst>
              <a:gs pos="0">
                <a:srgbClr val="A68FC3"/>
              </a:gs>
              <a:gs pos="52000">
                <a:srgbClr val="0070BD"/>
              </a:gs>
              <a:gs pos="95000">
                <a:srgbClr val="2EAAE1"/>
              </a:gs>
              <a:gs pos="100000">
                <a:srgbClr val="2EAAE1"/>
              </a:gs>
            </a:gsLst>
            <a:lin ang="13500000" scaled="0"/>
          </a:gradFill>
          <a:ln>
            <a:noFill/>
          </a:ln>
        </p:spPr>
      </p:sp>
      <p:sp>
        <p:nvSpPr>
          <p:cNvPr id="108" name="Google Shape;108;p35"/>
          <p:cNvSpPr txBox="1">
            <a:spLocks noGrp="1"/>
          </p:cNvSpPr>
          <p:nvPr>
            <p:ph type="body" idx="5"/>
          </p:nvPr>
        </p:nvSpPr>
        <p:spPr>
          <a:xfrm>
            <a:off x="390144" y="1825626"/>
            <a:ext cx="2798635" cy="1196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 b="0" i="0">
                <a:solidFill>
                  <a:srgbClr val="203367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35"/>
          <p:cNvSpPr>
            <a:spLocks noGrp="1"/>
          </p:cNvSpPr>
          <p:nvPr>
            <p:ph type="pic" idx="6"/>
          </p:nvPr>
        </p:nvSpPr>
        <p:spPr>
          <a:xfrm>
            <a:off x="3461495" y="3360544"/>
            <a:ext cx="1036962" cy="1036962"/>
          </a:xfrm>
          <a:prstGeom prst="ellipse">
            <a:avLst/>
          </a:prstGeom>
          <a:gradFill>
            <a:gsLst>
              <a:gs pos="0">
                <a:srgbClr val="A68FC3"/>
              </a:gs>
              <a:gs pos="52000">
                <a:srgbClr val="0070BD"/>
              </a:gs>
              <a:gs pos="95000">
                <a:srgbClr val="2EAAE1"/>
              </a:gs>
              <a:gs pos="100000">
                <a:srgbClr val="2EAAE1"/>
              </a:gs>
            </a:gsLst>
            <a:lin ang="13500000" scaled="0"/>
          </a:gradFill>
          <a:ln>
            <a:noFill/>
          </a:ln>
        </p:spPr>
      </p:sp>
      <p:sp>
        <p:nvSpPr>
          <p:cNvPr id="110" name="Google Shape;110;p35"/>
          <p:cNvSpPr txBox="1">
            <a:spLocks noGrp="1"/>
          </p:cNvSpPr>
          <p:nvPr>
            <p:ph type="body" idx="7"/>
          </p:nvPr>
        </p:nvSpPr>
        <p:spPr>
          <a:xfrm>
            <a:off x="390144" y="3277437"/>
            <a:ext cx="2798635" cy="1196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 b="0" i="0">
                <a:solidFill>
                  <a:srgbClr val="203367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35"/>
          <p:cNvSpPr>
            <a:spLocks noGrp="1"/>
          </p:cNvSpPr>
          <p:nvPr>
            <p:ph type="pic" idx="8"/>
          </p:nvPr>
        </p:nvSpPr>
        <p:spPr>
          <a:xfrm>
            <a:off x="3461495" y="4796313"/>
            <a:ext cx="1036962" cy="1036962"/>
          </a:xfrm>
          <a:prstGeom prst="ellipse">
            <a:avLst/>
          </a:prstGeom>
          <a:gradFill>
            <a:gsLst>
              <a:gs pos="0">
                <a:srgbClr val="A68FC3"/>
              </a:gs>
              <a:gs pos="52000">
                <a:srgbClr val="0070BD"/>
              </a:gs>
              <a:gs pos="95000">
                <a:srgbClr val="2EAAE1"/>
              </a:gs>
              <a:gs pos="100000">
                <a:srgbClr val="2EAAE1"/>
              </a:gs>
            </a:gsLst>
            <a:lin ang="13500000" scaled="0"/>
          </a:gradFill>
          <a:ln>
            <a:noFill/>
          </a:ln>
        </p:spPr>
      </p:sp>
      <p:sp>
        <p:nvSpPr>
          <p:cNvPr id="112" name="Google Shape;112;p35"/>
          <p:cNvSpPr txBox="1">
            <a:spLocks noGrp="1"/>
          </p:cNvSpPr>
          <p:nvPr>
            <p:ph type="body" idx="9"/>
          </p:nvPr>
        </p:nvSpPr>
        <p:spPr>
          <a:xfrm>
            <a:off x="390144" y="4713206"/>
            <a:ext cx="2798635" cy="1196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000" tIns="72000" rIns="72000" bIns="720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 b="0" i="0">
                <a:solidFill>
                  <a:srgbClr val="203367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body" idx="13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 Sans Light"/>
              <a:buNone/>
              <a:defRPr sz="18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4" name="Google Shape;114;p35"/>
          <p:cNvPicPr preferRelativeResize="0"/>
          <p:nvPr/>
        </p:nvPicPr>
        <p:blipFill rotWithShape="1">
          <a:blip r:embed="rId2">
            <a:alphaModFix/>
          </a:blip>
          <a:srcRect t="-12109" b="-12109"/>
          <a:stretch/>
        </p:blipFill>
        <p:spPr>
          <a:xfrm>
            <a:off x="378753" y="6189658"/>
            <a:ext cx="862710" cy="5627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White">
  <p:cSld name="Two Columns White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6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6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8" name="Google Shape;118;p36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6"/>
          <p:cNvSpPr txBox="1">
            <a:spLocks noGrp="1"/>
          </p:cNvSpPr>
          <p:nvPr>
            <p:ph type="body" idx="1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  <a:defRPr sz="1800"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36"/>
          <p:cNvSpPr txBox="1">
            <a:spLocks noGrp="1"/>
          </p:cNvSpPr>
          <p:nvPr>
            <p:ph type="body" idx="2"/>
          </p:nvPr>
        </p:nvSpPr>
        <p:spPr>
          <a:xfrm>
            <a:off x="390143" y="1457739"/>
            <a:ext cx="5639596" cy="4580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36"/>
          <p:cNvSpPr txBox="1">
            <a:spLocks noGrp="1"/>
          </p:cNvSpPr>
          <p:nvPr>
            <p:ph type="body" idx="3"/>
          </p:nvPr>
        </p:nvSpPr>
        <p:spPr>
          <a:xfrm>
            <a:off x="6162264" y="1457739"/>
            <a:ext cx="5628366" cy="4580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2" name="Google Shape;122;p36"/>
          <p:cNvPicPr preferRelativeResize="0"/>
          <p:nvPr/>
        </p:nvPicPr>
        <p:blipFill rotWithShape="1">
          <a:blip r:embed="rId2">
            <a:alphaModFix/>
          </a:blip>
          <a:srcRect t="-12116" b="-12116"/>
          <a:stretch/>
        </p:blipFill>
        <p:spPr>
          <a:xfrm>
            <a:off x="381928" y="6191218"/>
            <a:ext cx="862710" cy="562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2">
  <p:cSld name="Two Columns 2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7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7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6" name="Google Shape;126;p37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7"/>
          <p:cNvSpPr txBox="1">
            <a:spLocks noGrp="1"/>
          </p:cNvSpPr>
          <p:nvPr>
            <p:ph type="body" idx="1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  <a:defRPr sz="1800"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28" name="Google Shape;128;p37"/>
          <p:cNvPicPr preferRelativeResize="0"/>
          <p:nvPr/>
        </p:nvPicPr>
        <p:blipFill rotWithShape="1">
          <a:blip r:embed="rId2">
            <a:alphaModFix/>
          </a:blip>
          <a:srcRect t="-12116" b="-12116"/>
          <a:stretch/>
        </p:blipFill>
        <p:spPr>
          <a:xfrm>
            <a:off x="381928" y="6191218"/>
            <a:ext cx="862710" cy="56281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37"/>
          <p:cNvSpPr txBox="1">
            <a:spLocks noGrp="1"/>
          </p:cNvSpPr>
          <p:nvPr>
            <p:ph type="body" idx="2"/>
          </p:nvPr>
        </p:nvSpPr>
        <p:spPr>
          <a:xfrm>
            <a:off x="390143" y="1937639"/>
            <a:ext cx="5639596" cy="4253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37"/>
          <p:cNvSpPr txBox="1">
            <a:spLocks noGrp="1"/>
          </p:cNvSpPr>
          <p:nvPr>
            <p:ph type="body" idx="3"/>
          </p:nvPr>
        </p:nvSpPr>
        <p:spPr>
          <a:xfrm>
            <a:off x="6162264" y="1937639"/>
            <a:ext cx="5628366" cy="4253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37"/>
          <p:cNvSpPr>
            <a:spLocks noGrp="1"/>
          </p:cNvSpPr>
          <p:nvPr>
            <p:ph type="body" idx="4"/>
          </p:nvPr>
        </p:nvSpPr>
        <p:spPr>
          <a:xfrm>
            <a:off x="390144" y="1457739"/>
            <a:ext cx="5647810" cy="365125"/>
          </a:xfrm>
          <a:prstGeom prst="roundRect">
            <a:avLst>
              <a:gd name="adj" fmla="val 3250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 Medium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37"/>
          <p:cNvSpPr>
            <a:spLocks noGrp="1"/>
          </p:cNvSpPr>
          <p:nvPr>
            <p:ph type="body" idx="5"/>
          </p:nvPr>
        </p:nvSpPr>
        <p:spPr>
          <a:xfrm>
            <a:off x="6142820" y="1457739"/>
            <a:ext cx="5647810" cy="365125"/>
          </a:xfrm>
          <a:prstGeom prst="roundRect">
            <a:avLst>
              <a:gd name="adj" fmla="val 32502"/>
            </a:avLst>
          </a:prstGeom>
          <a:solidFill>
            <a:srgbClr val="A68FC3"/>
          </a:solidFill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 Medium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Graph">
  <p:cSld name="Content with Graph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8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8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38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8"/>
          <p:cNvSpPr txBox="1">
            <a:spLocks noGrp="1"/>
          </p:cNvSpPr>
          <p:nvPr>
            <p:ph type="body" idx="1"/>
          </p:nvPr>
        </p:nvSpPr>
        <p:spPr>
          <a:xfrm>
            <a:off x="390144" y="1457739"/>
            <a:ext cx="5639396" cy="4580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38"/>
          <p:cNvSpPr>
            <a:spLocks noGrp="1"/>
          </p:cNvSpPr>
          <p:nvPr>
            <p:ph type="body" idx="2"/>
          </p:nvPr>
        </p:nvSpPr>
        <p:spPr>
          <a:xfrm>
            <a:off x="6162460" y="1457739"/>
            <a:ext cx="5639396" cy="4580918"/>
          </a:xfrm>
          <a:prstGeom prst="roundRect">
            <a:avLst>
              <a:gd name="adj" fmla="val 4270"/>
            </a:avLst>
          </a:prstGeom>
          <a:solidFill>
            <a:srgbClr val="E2DDDB"/>
          </a:solidFill>
          <a:ln>
            <a:noFill/>
          </a:ln>
        </p:spPr>
        <p:txBody>
          <a:bodyPr spcFirstLastPara="1" wrap="square" lIns="72000" tIns="72000" rIns="72000" bIns="720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38"/>
          <p:cNvSpPr txBox="1">
            <a:spLocks noGrp="1"/>
          </p:cNvSpPr>
          <p:nvPr>
            <p:ph type="body" idx="3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  <a:defRPr sz="1800"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0" name="Google Shape;140;p38"/>
          <p:cNvPicPr preferRelativeResize="0"/>
          <p:nvPr/>
        </p:nvPicPr>
        <p:blipFill rotWithShape="1">
          <a:blip r:embed="rId2">
            <a:alphaModFix/>
          </a:blip>
          <a:srcRect t="-12116" b="-12116"/>
          <a:stretch/>
        </p:blipFill>
        <p:spPr>
          <a:xfrm>
            <a:off x="381928" y="6191218"/>
            <a:ext cx="862710" cy="562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Images White">
  <p:cSld name="Content with Images White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9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9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p39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9"/>
          <p:cNvSpPr txBox="1">
            <a:spLocks noGrp="1"/>
          </p:cNvSpPr>
          <p:nvPr>
            <p:ph type="body" idx="1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  <a:defRPr sz="1800" b="0" i="0"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46" name="Google Shape;146;p39"/>
          <p:cNvPicPr preferRelativeResize="0"/>
          <p:nvPr/>
        </p:nvPicPr>
        <p:blipFill rotWithShape="1">
          <a:blip r:embed="rId2">
            <a:alphaModFix/>
          </a:blip>
          <a:srcRect t="-12116" b="-12116"/>
          <a:stretch/>
        </p:blipFill>
        <p:spPr>
          <a:xfrm>
            <a:off x="381928" y="6191218"/>
            <a:ext cx="862710" cy="56281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9"/>
          <p:cNvSpPr>
            <a:spLocks noGrp="1"/>
          </p:cNvSpPr>
          <p:nvPr>
            <p:ph type="pic" idx="2"/>
          </p:nvPr>
        </p:nvSpPr>
        <p:spPr>
          <a:xfrm>
            <a:off x="8216349" y="1457325"/>
            <a:ext cx="3585508" cy="2220913"/>
          </a:xfrm>
          <a:prstGeom prst="roundRect">
            <a:avLst>
              <a:gd name="adj" fmla="val 10166"/>
            </a:avLst>
          </a:prstGeom>
          <a:solidFill>
            <a:schemeClr val="lt2"/>
          </a:solidFill>
          <a:ln>
            <a:noFill/>
          </a:ln>
        </p:spPr>
      </p:sp>
      <p:sp>
        <p:nvSpPr>
          <p:cNvPr id="148" name="Google Shape;148;p39"/>
          <p:cNvSpPr>
            <a:spLocks noGrp="1"/>
          </p:cNvSpPr>
          <p:nvPr>
            <p:ph type="pic" idx="3"/>
          </p:nvPr>
        </p:nvSpPr>
        <p:spPr>
          <a:xfrm>
            <a:off x="8216349" y="3817744"/>
            <a:ext cx="3585508" cy="2220913"/>
          </a:xfrm>
          <a:prstGeom prst="roundRect">
            <a:avLst>
              <a:gd name="adj" fmla="val 10166"/>
            </a:avLst>
          </a:prstGeom>
          <a:solidFill>
            <a:schemeClr val="lt2"/>
          </a:solidFill>
          <a:ln>
            <a:noFill/>
          </a:ln>
        </p:spPr>
      </p:sp>
      <p:pic>
        <p:nvPicPr>
          <p:cNvPr id="149" name="Google Shape;149;p39" descr="A group of blue and purple dots&#10;&#10;Description automatically generated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6275923" y="4075391"/>
            <a:ext cx="4154089" cy="422853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9"/>
          <p:cNvSpPr txBox="1">
            <a:spLocks noGrp="1"/>
          </p:cNvSpPr>
          <p:nvPr>
            <p:ph type="body" idx="4"/>
          </p:nvPr>
        </p:nvSpPr>
        <p:spPr>
          <a:xfrm>
            <a:off x="390143" y="1457739"/>
            <a:ext cx="7673805" cy="4580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Images Blue">
  <p:cSld name="Content with Images Blue">
    <p:bg>
      <p:bgPr>
        <a:solidFill>
          <a:srgbClr val="203367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0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40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0" lvl="1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0" lvl="2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0" lvl="3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0" lvl="4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0" lvl="5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marL="0" lvl="6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marL="0" lvl="7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marL="0" lvl="8" indent="0" algn="r">
              <a:spcBef>
                <a:spcPts val="0"/>
              </a:spcBef>
              <a:buNone/>
              <a:defRPr sz="10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4" name="Google Shape;154;p40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mfortaa Medium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0"/>
          <p:cNvSpPr txBox="1">
            <a:spLocks noGrp="1"/>
          </p:cNvSpPr>
          <p:nvPr>
            <p:ph type="body" idx="1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 Sans Light"/>
              <a:buNone/>
              <a:defRPr sz="1800" b="0" i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∙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∙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40"/>
          <p:cNvSpPr>
            <a:spLocks noGrp="1"/>
          </p:cNvSpPr>
          <p:nvPr>
            <p:ph type="pic" idx="2"/>
          </p:nvPr>
        </p:nvSpPr>
        <p:spPr>
          <a:xfrm>
            <a:off x="8216349" y="1457325"/>
            <a:ext cx="3585508" cy="2220913"/>
          </a:xfrm>
          <a:prstGeom prst="roundRect">
            <a:avLst>
              <a:gd name="adj" fmla="val 10166"/>
            </a:avLst>
          </a:prstGeom>
          <a:solidFill>
            <a:schemeClr val="lt2"/>
          </a:solidFill>
          <a:ln>
            <a:noFill/>
          </a:ln>
        </p:spPr>
      </p:sp>
      <p:pic>
        <p:nvPicPr>
          <p:cNvPr id="157" name="Google Shape;157;p40"/>
          <p:cNvPicPr preferRelativeResize="0"/>
          <p:nvPr/>
        </p:nvPicPr>
        <p:blipFill rotWithShape="1">
          <a:blip r:embed="rId2">
            <a:alphaModFix/>
          </a:blip>
          <a:srcRect t="-12109" b="-12109"/>
          <a:stretch/>
        </p:blipFill>
        <p:spPr>
          <a:xfrm>
            <a:off x="378753" y="6189658"/>
            <a:ext cx="862710" cy="56274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40"/>
          <p:cNvSpPr>
            <a:spLocks noGrp="1"/>
          </p:cNvSpPr>
          <p:nvPr>
            <p:ph type="pic" idx="3"/>
          </p:nvPr>
        </p:nvSpPr>
        <p:spPr>
          <a:xfrm>
            <a:off x="8216349" y="3817744"/>
            <a:ext cx="3585508" cy="2220913"/>
          </a:xfrm>
          <a:prstGeom prst="roundRect">
            <a:avLst>
              <a:gd name="adj" fmla="val 10166"/>
            </a:avLst>
          </a:prstGeom>
          <a:solidFill>
            <a:schemeClr val="lt2"/>
          </a:solidFill>
          <a:ln>
            <a:noFill/>
          </a:ln>
        </p:spPr>
      </p:sp>
      <p:sp>
        <p:nvSpPr>
          <p:cNvPr id="159" name="Google Shape;159;p40"/>
          <p:cNvSpPr txBox="1">
            <a:spLocks noGrp="1"/>
          </p:cNvSpPr>
          <p:nvPr>
            <p:ph type="body" idx="4"/>
          </p:nvPr>
        </p:nvSpPr>
        <p:spPr>
          <a:xfrm>
            <a:off x="390143" y="1457739"/>
            <a:ext cx="7673805" cy="4580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omfortaa Medium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400"/>
              <a:buChar char="∙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Char char="−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Char char="∙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60" name="Google Shape;160;p40" descr="A group of blue and purple dots&#10;&#10;Description automatically generated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6275923" y="4075391"/>
            <a:ext cx="4154089" cy="4228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2800"/>
              <a:buFont typeface="Comfortaa Medium"/>
              <a:buNone/>
              <a:defRPr sz="2800" b="0" i="0" u="none" strike="noStrike" cap="none">
                <a:solidFill>
                  <a:srgbClr val="203367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body" idx="1"/>
          </p:nvPr>
        </p:nvSpPr>
        <p:spPr>
          <a:xfrm>
            <a:off x="390144" y="1674119"/>
            <a:ext cx="1141171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400"/>
              <a:buFont typeface="Comfortaa Medium"/>
              <a:buNone/>
              <a:defRPr sz="1400" b="0" i="0" u="none" strike="noStrike" cap="none">
                <a:solidFill>
                  <a:srgbClr val="203367"/>
                </a:solidFill>
                <a:latin typeface="Comfortaa Medium"/>
                <a:ea typeface="Comfortaa Medium"/>
                <a:cs typeface="Comfortaa Medium"/>
                <a:sym typeface="Comfortaa Medium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6EB7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70BD"/>
              </a:buClr>
              <a:buSzPts val="1400"/>
              <a:buFont typeface="Arimo"/>
              <a:buChar char="∙"/>
              <a:defRPr sz="14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−"/>
              <a:defRPr sz="14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mo"/>
              <a:buChar char="∙"/>
              <a:defRPr sz="1400" b="0" i="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203367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203367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203367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203367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203367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203367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203367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203367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203367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203367"/>
                </a:solidFill>
                <a:latin typeface="Nunito Sans Light"/>
                <a:ea typeface="Nunito Sans Light"/>
                <a:cs typeface="Nunito Sans Light"/>
                <a:sym typeface="Nunito Sa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six-group.com/en/products-services/banking-services/ssfn.html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" Type="http://schemas.openxmlformats.org/officeDocument/2006/relationships/hyperlink" Target="https://www.hin.ch/hin-vertrauensraum/" TargetMode="External"/><Relationship Id="rId21" Type="http://schemas.openxmlformats.org/officeDocument/2006/relationships/image" Target="../media/image38.png"/><Relationship Id="rId7" Type="http://schemas.openxmlformats.org/officeDocument/2006/relationships/image" Target="../media/image24.jp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24" Type="http://schemas.openxmlformats.org/officeDocument/2006/relationships/image" Target="../media/image41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28" Type="http://schemas.openxmlformats.org/officeDocument/2006/relationships/image" Target="../media/image45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hyperlink" Target="https://sciera.readthedocs.io/en/latest/" TargetMode="External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x-group.com/en/products-services/banking-services/ssfn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comments" Target="../comments/commen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ithub.com/scionproto/scion" TargetMode="External"/><Relationship Id="rId5" Type="http://schemas.openxmlformats.org/officeDocument/2006/relationships/hyperlink" Target="https://www.anapaya.net/" TargetMode="External"/><Relationship Id="rId4" Type="http://schemas.openxmlformats.org/officeDocument/2006/relationships/image" Target="../media/image5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hyperlink" Target="https://datatracker.ietf.org/doc/draft-dekater-scion-dataplane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atatracker.ietf.org/doc/draft-dekater-scion-controlplane/" TargetMode="External"/><Relationship Id="rId5" Type="http://schemas.openxmlformats.org/officeDocument/2006/relationships/hyperlink" Target="https://datatracker.ietf.org/doc/draft-dekater-scion-pki/" TargetMode="External"/><Relationship Id="rId4" Type="http://schemas.openxmlformats.org/officeDocument/2006/relationships/image" Target="../media/image52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3" Type="http://schemas.openxmlformats.org/officeDocument/2006/relationships/image" Target="../media/image53.png"/><Relationship Id="rId21" Type="http://schemas.openxmlformats.org/officeDocument/2006/relationships/image" Target="../media/image69.png"/><Relationship Id="rId7" Type="http://schemas.openxmlformats.org/officeDocument/2006/relationships/hyperlink" Target="https://www.scion.org/" TargetMode="External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ix-group.com/en/products-services/banking-services/ssfn.html" TargetMode="External"/><Relationship Id="rId11" Type="http://schemas.openxmlformats.org/officeDocument/2006/relationships/image" Target="../media/image59.png"/><Relationship Id="rId24" Type="http://schemas.openxmlformats.org/officeDocument/2006/relationships/image" Target="../media/image72.png"/><Relationship Id="rId5" Type="http://schemas.openxmlformats.org/officeDocument/2006/relationships/image" Target="../media/image55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4" Type="http://schemas.openxmlformats.org/officeDocument/2006/relationships/image" Target="../media/image54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napaya.net/resources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scion-architecture.net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scion.org/" TargetMode="External"/><Relationship Id="rId5" Type="http://schemas.openxmlformats.org/officeDocument/2006/relationships/hyperlink" Target="https://www.scion.org/" TargetMode="External"/><Relationship Id="rId10" Type="http://schemas.openxmlformats.org/officeDocument/2006/relationships/image" Target="../media/image73.png"/><Relationship Id="rId4" Type="http://schemas.openxmlformats.org/officeDocument/2006/relationships/hyperlink" Target="https://link.springer.com/book/10.1007/978-3-031-05288-0" TargetMode="External"/><Relationship Id="rId9" Type="http://schemas.openxmlformats.org/officeDocument/2006/relationships/hyperlink" Target="https://github.com/scionproto/scion/releas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3">
            <a:alphaModFix amt="75000"/>
          </a:blip>
          <a:srcRect/>
          <a:stretch/>
        </p:blipFill>
        <p:spPr>
          <a:xfrm>
            <a:off x="5303520" y="279133"/>
            <a:ext cx="7855042" cy="79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"/>
          <p:cNvSpPr txBox="1">
            <a:spLocks noGrp="1"/>
          </p:cNvSpPr>
          <p:nvPr>
            <p:ph type="ctrTitle"/>
          </p:nvPr>
        </p:nvSpPr>
        <p:spPr>
          <a:xfrm>
            <a:off x="627888" y="2722563"/>
            <a:ext cx="9144000" cy="1744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omfortaa Medium"/>
              <a:buNone/>
            </a:pPr>
            <a:r>
              <a:rPr lang="en-US" dirty="0"/>
              <a:t>SCION: SECURE PATH-AWARE INTERNET ROUTING </a:t>
            </a:r>
            <a:br>
              <a:rPr lang="en-US" dirty="0"/>
            </a:br>
            <a:endParaRPr dirty="0"/>
          </a:p>
        </p:txBody>
      </p:sp>
      <p:sp>
        <p:nvSpPr>
          <p:cNvPr id="168" name="Google Shape;168;p1"/>
          <p:cNvSpPr txBox="1">
            <a:spLocks noGrp="1"/>
          </p:cNvSpPr>
          <p:nvPr>
            <p:ph type="subTitle" idx="1"/>
          </p:nvPr>
        </p:nvSpPr>
        <p:spPr>
          <a:xfrm>
            <a:off x="627887" y="4649982"/>
            <a:ext cx="6140775" cy="99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unito Sans Light"/>
              <a:buNone/>
            </a:pPr>
            <a:r>
              <a:rPr lang="en-US" dirty="0"/>
              <a:t>Kevin Meynell, SCION Association &lt;</a:t>
            </a:r>
            <a:r>
              <a:rPr lang="en-US" dirty="0" err="1"/>
              <a:t>kme@scion.org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>MENOG 24, 1-5 December 2024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unito Sans Light"/>
              <a:buNone/>
            </a:pPr>
            <a:endParaRPr dirty="0"/>
          </a:p>
        </p:txBody>
      </p:sp>
      <p:sp>
        <p:nvSpPr>
          <p:cNvPr id="169" name="Google Shape;169;p1"/>
          <p:cNvSpPr txBox="1">
            <a:spLocks noGrp="1"/>
          </p:cNvSpPr>
          <p:nvPr>
            <p:ph type="ftr" idx="11"/>
          </p:nvPr>
        </p:nvSpPr>
        <p:spPr>
          <a:xfrm>
            <a:off x="627888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26/08/2024  |  SCION: SECURE PATH-AWARE INTERNET ROUTING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2800"/>
              <a:buFont typeface="Comfortaa Medium"/>
              <a:buNone/>
            </a:pPr>
            <a:r>
              <a:rPr lang="en-US"/>
              <a:t>THE GLOBAL ROUTING SYSTEM</a:t>
            </a:r>
            <a:endParaRPr/>
          </a:p>
        </p:txBody>
      </p:sp>
      <p:sp>
        <p:nvSpPr>
          <p:cNvPr id="186" name="Google Shape;186;p3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</a:p>
        </p:txBody>
      </p:sp>
      <p:sp>
        <p:nvSpPr>
          <p:cNvPr id="187" name="Google Shape;187;p3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188" name="Google Shape;188;p3"/>
          <p:cNvSpPr txBox="1">
            <a:spLocks noGrp="1"/>
          </p:cNvSpPr>
          <p:nvPr>
            <p:ph type="body" idx="2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</a:pPr>
            <a:r>
              <a:rPr lang="en-US" dirty="0"/>
              <a:t>as of </a:t>
            </a:r>
            <a:r>
              <a:rPr lang="en-US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1 December 2024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</a:pPr>
            <a:endParaRPr dirty="0"/>
          </a:p>
        </p:txBody>
      </p:sp>
      <p:sp>
        <p:nvSpPr>
          <p:cNvPr id="189" name="Google Shape;189;p3"/>
          <p:cNvSpPr/>
          <p:nvPr/>
        </p:nvSpPr>
        <p:spPr>
          <a:xfrm>
            <a:off x="0" y="2070538"/>
            <a:ext cx="12192000" cy="29428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190" name="Google Shape;190;p3"/>
          <p:cNvSpPr/>
          <p:nvPr/>
        </p:nvSpPr>
        <p:spPr>
          <a:xfrm>
            <a:off x="6324600" y="1209201"/>
            <a:ext cx="4876800" cy="4703762"/>
          </a:xfrm>
          <a:prstGeom prst="roundRect">
            <a:avLst>
              <a:gd name="adj" fmla="val 4315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id="191" name="Google Shape;19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57310" y="1658615"/>
            <a:ext cx="4211380" cy="380493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"/>
          <p:cNvSpPr txBox="1"/>
          <p:nvPr/>
        </p:nvSpPr>
        <p:spPr>
          <a:xfrm>
            <a:off x="399669" y="2355739"/>
            <a:ext cx="5592222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76,679 networks known as Autonomous Systems connected to the Internet, each using a unique Autonomous System Number (ASN) for identification</a:t>
            </a:r>
            <a:endParaRPr sz="1800" dirty="0"/>
          </a:p>
          <a:p>
            <a:pPr marL="228600" marR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990,280 advertised IP prefixes (routes)</a:t>
            </a:r>
            <a:endParaRPr sz="1800" dirty="0"/>
          </a:p>
          <a:p>
            <a:pPr marL="228600" marR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Many possible paths across the Internet</a:t>
            </a:r>
            <a:endParaRPr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2800"/>
              <a:buFont typeface="Comfortaa Medium"/>
              <a:buNone/>
            </a:pPr>
            <a:r>
              <a:rPr lang="en-US"/>
              <a:t>THE ROUTING PROBLEM</a:t>
            </a:r>
            <a:endParaRPr/>
          </a:p>
        </p:txBody>
      </p:sp>
      <p:sp>
        <p:nvSpPr>
          <p:cNvPr id="198" name="Google Shape;198;p4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</a:p>
        </p:txBody>
      </p:sp>
      <p:sp>
        <p:nvSpPr>
          <p:cNvPr id="199" name="Google Shape;199;p4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200" name="Google Shape;200;p4"/>
          <p:cNvSpPr txBox="1">
            <a:spLocks noGrp="1"/>
          </p:cNvSpPr>
          <p:nvPr>
            <p:ph type="body" idx="2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</a:pPr>
            <a:r>
              <a:rPr lang="en-US" dirty="0"/>
              <a:t>Border Gateway Protocol (BGP): the Internet routing protocol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</a:pPr>
            <a:endParaRPr dirty="0"/>
          </a:p>
        </p:txBody>
      </p:sp>
      <p:pic>
        <p:nvPicPr>
          <p:cNvPr id="201" name="Google Shape;201;p4"/>
          <p:cNvPicPr preferRelativeResize="0"/>
          <p:nvPr/>
        </p:nvPicPr>
        <p:blipFill rotWithShape="1">
          <a:blip r:embed="rId3">
            <a:alphaModFix/>
          </a:blip>
          <a:srcRect l="10973" t="10973" r="18391" b="2146"/>
          <a:stretch/>
        </p:blipFill>
        <p:spPr>
          <a:xfrm flipH="1">
            <a:off x="7377811" y="2"/>
            <a:ext cx="4414520" cy="5429837"/>
          </a:xfrm>
          <a:custGeom>
            <a:avLst/>
            <a:gdLst/>
            <a:ahLst/>
            <a:cxnLst/>
            <a:rect l="l" t="t" r="r" b="b"/>
            <a:pathLst>
              <a:path w="4414520" h="5429837" extrusionOk="0">
                <a:moveTo>
                  <a:pt x="0" y="0"/>
                </a:moveTo>
                <a:lnTo>
                  <a:pt x="4414520" y="0"/>
                </a:lnTo>
                <a:lnTo>
                  <a:pt x="4414520" y="5161213"/>
                </a:lnTo>
                <a:cubicBezTo>
                  <a:pt x="4414520" y="5309570"/>
                  <a:pt x="4286249" y="5429837"/>
                  <a:pt x="4128018" y="5429837"/>
                </a:cubicBezTo>
                <a:lnTo>
                  <a:pt x="286502" y="5429837"/>
                </a:lnTo>
                <a:cubicBezTo>
                  <a:pt x="128271" y="5429837"/>
                  <a:pt x="0" y="5309570"/>
                  <a:pt x="0" y="5161213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02" name="Google Shape;202;p4"/>
          <p:cNvSpPr txBox="1"/>
          <p:nvPr/>
        </p:nvSpPr>
        <p:spPr>
          <a:xfrm>
            <a:off x="271263" y="1607851"/>
            <a:ext cx="6307957" cy="347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800" b="0" i="0" u="none" strike="noStrike" cap="none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The Border Gateway Protocol (BGP) used by the Internet routing system is inherently based on unverified trust between networks</a:t>
            </a:r>
            <a:endParaRPr sz="1800" dirty="0"/>
          </a:p>
          <a:p>
            <a:pPr marL="228600" marR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800" b="0" i="0" u="none" strike="noStrike" cap="none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No built-in validation that route advertisements are legitimate</a:t>
            </a:r>
            <a:endParaRPr sz="1800" dirty="0"/>
          </a:p>
          <a:p>
            <a:pPr marL="228600" marR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800" b="0" i="0" u="none" strike="noStrike" cap="none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Any network can announce any ASN or IP prefix</a:t>
            </a:r>
            <a:endParaRPr sz="1800" dirty="0"/>
          </a:p>
          <a:p>
            <a:pPr marL="228600" marR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800" b="0" i="0" u="none" strike="noStrike" cap="none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Any network can claim to be another network</a:t>
            </a:r>
            <a:endParaRPr sz="1800" dirty="0"/>
          </a:p>
          <a:p>
            <a:pPr marL="228600" marR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800" b="0" i="0" u="none" strike="noStrike" cap="none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Sending and receiving networks cannot decide the path that intermediate routers direct their traffic across the Internet</a:t>
            </a:r>
            <a:endParaRPr sz="1800" dirty="0"/>
          </a:p>
        </p:txBody>
      </p:sp>
      <p:pic>
        <p:nvPicPr>
          <p:cNvPr id="203" name="Google Shape;203;p4"/>
          <p:cNvPicPr preferRelativeResize="0"/>
          <p:nvPr/>
        </p:nvPicPr>
        <p:blipFill rotWithShape="1">
          <a:blip r:embed="rId4">
            <a:alphaModFix amt="75000"/>
          </a:blip>
          <a:srcRect/>
          <a:stretch/>
        </p:blipFill>
        <p:spPr>
          <a:xfrm>
            <a:off x="6498759" y="3825238"/>
            <a:ext cx="4325241" cy="4392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2800"/>
              <a:buFont typeface="Comfortaa Medium"/>
              <a:buNone/>
            </a:pPr>
            <a:r>
              <a:rPr lang="en-US"/>
              <a:t>WHY IS THIS A PROBLEM?</a:t>
            </a:r>
            <a:endParaRPr/>
          </a:p>
        </p:txBody>
      </p:sp>
      <p:graphicFrame>
        <p:nvGraphicFramePr>
          <p:cNvPr id="209" name="Google Shape;209;p5"/>
          <p:cNvGraphicFramePr/>
          <p:nvPr>
            <p:extLst>
              <p:ext uri="{D42A27DB-BD31-4B8C-83A1-F6EECF244321}">
                <p14:modId xmlns:p14="http://schemas.microsoft.com/office/powerpoint/2010/main" val="813655868"/>
              </p:ext>
            </p:extLst>
          </p:nvPr>
        </p:nvGraphicFramePr>
        <p:xfrm>
          <a:off x="390144" y="1450974"/>
          <a:ext cx="11630500" cy="4570400"/>
        </p:xfrm>
        <a:graphic>
          <a:graphicData uri="http://schemas.openxmlformats.org/drawingml/2006/table">
            <a:tbl>
              <a:tblPr firstRow="1" bandRow="1">
                <a:noFill/>
                <a:tableStyleId>{7C095055-49C1-428F-8529-71A7EF1899E5}</a:tableStyleId>
              </a:tblPr>
              <a:tblGrid>
                <a:gridCol w="1594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7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9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0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mfortaa"/>
                        <a:buNone/>
                      </a:pPr>
                      <a:r>
                        <a:rPr lang="en-US" sz="1200" b="0" u="none" strike="noStrike" cap="none">
                          <a:latin typeface="Comfortaa Medium"/>
                          <a:ea typeface="Comfortaa Medium"/>
                          <a:cs typeface="Comfortaa Medium"/>
                          <a:sym typeface="Comfortaa"/>
                        </a:rPr>
                        <a:t>EVENT</a:t>
                      </a:r>
                      <a:endParaRPr sz="1200" b="0" i="0" u="none" strike="noStrike" cap="none">
                        <a:latin typeface="Comfortaa Medium"/>
                        <a:ea typeface="Comfortaa Medium"/>
                        <a:cs typeface="Comfortaa Medium"/>
                        <a:sym typeface="Comfortaa"/>
                      </a:endParaRPr>
                    </a:p>
                  </a:txBody>
                  <a:tcPr marL="91450" marR="91450" marT="45725" marB="45725" anchor="ctr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mfortaa"/>
                        <a:buNone/>
                      </a:pPr>
                      <a:r>
                        <a:rPr lang="en-US" sz="1200" b="0" u="none" strike="noStrike" cap="none">
                          <a:latin typeface="Comfortaa Medium"/>
                          <a:ea typeface="Comfortaa Medium"/>
                          <a:cs typeface="Comfortaa Medium"/>
                          <a:sym typeface="Comfortaa"/>
                        </a:rPr>
                        <a:t>EXPLANATION</a:t>
                      </a:r>
                      <a:endParaRPr sz="1200" b="0" u="none" strike="noStrike" cap="none">
                        <a:latin typeface="Comfortaa Medium"/>
                        <a:ea typeface="Comfortaa Medium"/>
                        <a:cs typeface="Comfortaa Medium"/>
                        <a:sym typeface="Comfortaa"/>
                      </a:endParaRPr>
                    </a:p>
                  </a:txBody>
                  <a:tcPr marL="91450" marR="91450" marT="45725" marB="45725" anchor="ctr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mfortaa"/>
                        <a:buNone/>
                      </a:pPr>
                      <a:r>
                        <a:rPr lang="en-US" sz="1200" b="0" u="none" strike="noStrike" cap="none">
                          <a:latin typeface="Comfortaa Medium"/>
                          <a:ea typeface="Comfortaa Medium"/>
                          <a:cs typeface="Comfortaa Medium"/>
                          <a:sym typeface="Comfortaa"/>
                        </a:rPr>
                        <a:t>REPERCUSSIONS</a:t>
                      </a:r>
                      <a:endParaRPr sz="1200" b="0" u="none" strike="noStrike" cap="none">
                        <a:latin typeface="Comfortaa Medium"/>
                        <a:ea typeface="Comfortaa Medium"/>
                        <a:cs typeface="Comfortaa Medium"/>
                        <a:sym typeface="Comfortaa"/>
                      </a:endParaRPr>
                    </a:p>
                  </a:txBody>
                  <a:tcPr marL="91450" marR="91450" marT="45725" marB="45725" anchor="ctr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u="none" strike="noStrike" cap="none">
                          <a:latin typeface="Comfortaa Medium"/>
                          <a:ea typeface="Comfortaa Medium"/>
                          <a:cs typeface="Comfortaa Medium"/>
                          <a:sym typeface="Comfortaa"/>
                        </a:rPr>
                        <a:t>EXAMPLE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0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none" strike="noStrike" cap="none">
                          <a:latin typeface="Comfortaa Medium"/>
                          <a:ea typeface="Comfortaa Medium"/>
                          <a:cs typeface="Comfortaa Medium"/>
                          <a:sym typeface="Comfortaa"/>
                        </a:rPr>
                        <a:t>ROUTE LEAK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i="0" dirty="0"/>
                        <a:t>Usually accidental but sometimes malicious redirection of traffic through an unintended path. A network operator with multiple links announces to an upstream provider that it has a route to a destination through another link. 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Traffic is delayed or never delivered, with the intermediate network(s) carries unintended traffic.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Can be used for MITM including traffic inspection and/or modification. 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/>
                        <a:t>In Jun 2019, Verizon accepted incorrect routes from DQE Communications that diverted traffic destined for Cloudflare, Facebook &amp; Amazon through small ISP. 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0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omfortaa Medium"/>
                          <a:ea typeface="Comfortaa Medium"/>
                          <a:cs typeface="Comfortaa Medium"/>
                          <a:sym typeface="Comfortaa"/>
                        </a:rPr>
                        <a:t>ROUTE OR PREFIX HIJACKING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i="0"/>
                        <a:t>A network operator or attacker impersonates another network operator by falsely announcing ownership of IP prefixes and/or ASNs. Re-routes traffic by offering a shorter or more specific path for malicious or censorship reasons. 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Traffic is forwarded to the wrong destination.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Can be used for Denial-of-Service attacks, traffic interception or network masquerading.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/>
                        <a:t>Feb 2022 – </a:t>
                      </a:r>
                      <a:r>
                        <a:rPr lang="en-US" sz="1400" dirty="0" err="1"/>
                        <a:t>KLAYswap</a:t>
                      </a:r>
                      <a:r>
                        <a:rPr lang="en-US" sz="1400" dirty="0"/>
                        <a:t> Cryptocurrency hijack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/>
                        <a:t>Apr 2018 - Amazon Route 53 hijack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/>
                        <a:t>Feb 2008 - YouTube hijack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4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Comfortaa Medium"/>
                          <a:ea typeface="Comfortaa Medium"/>
                          <a:cs typeface="Comfortaa Medium"/>
                          <a:sym typeface="Comfortaa"/>
                        </a:rPr>
                        <a:t>DATA SOVEREIGNTY BREACHES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i="0"/>
                        <a:t>BGP routing can, and often does, send traffic across geopolitical boundaries. 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Can breach national and supra-national (e.g. GDPR) data protection legislation. 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/>
                        <a:t>May 2023 – Australian healthcare data transferred through another country. 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0" name="Google Shape;210;p5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</a:p>
        </p:txBody>
      </p:sp>
      <p:sp>
        <p:nvSpPr>
          <p:cNvPr id="211" name="Google Shape;211;p5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212" name="Google Shape;212;p5"/>
          <p:cNvSpPr txBox="1">
            <a:spLocks noGrp="1"/>
          </p:cNvSpPr>
          <p:nvPr>
            <p:ph type="body" idx="2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</a:pPr>
            <a:r>
              <a:rPr lang="en-US"/>
              <a:t>Some info @ a glance</a:t>
            </a:r>
            <a:endParaRPr/>
          </a:p>
        </p:txBody>
      </p:sp>
      <p:pic>
        <p:nvPicPr>
          <p:cNvPr id="213" name="Google Shape;213;p5"/>
          <p:cNvPicPr preferRelativeResize="0"/>
          <p:nvPr/>
        </p:nvPicPr>
        <p:blipFill rotWithShape="1">
          <a:blip r:embed="rId3">
            <a:alphaModFix amt="75000"/>
          </a:blip>
          <a:srcRect/>
          <a:stretch/>
        </p:blipFill>
        <p:spPr>
          <a:xfrm>
            <a:off x="10039331" y="0"/>
            <a:ext cx="1981304" cy="2012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"/>
          <p:cNvSpPr/>
          <p:nvPr/>
        </p:nvSpPr>
        <p:spPr>
          <a:xfrm>
            <a:off x="0" y="2188725"/>
            <a:ext cx="12192000" cy="278654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219" name="Google Shape;219;p8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2800"/>
              <a:buFont typeface="Comfortaa Medium"/>
              <a:buNone/>
            </a:pPr>
            <a:r>
              <a:rPr lang="en-US"/>
              <a:t>ROUTING PROBLEMS 101</a:t>
            </a:r>
            <a:endParaRPr/>
          </a:p>
        </p:txBody>
      </p:sp>
      <p:sp>
        <p:nvSpPr>
          <p:cNvPr id="220" name="Google Shape;220;p8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</a:p>
        </p:txBody>
      </p:sp>
      <p:sp>
        <p:nvSpPr>
          <p:cNvPr id="221" name="Google Shape;221;p8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222" name="Google Shape;222;p8"/>
          <p:cNvSpPr txBox="1">
            <a:spLocks noGrp="1"/>
          </p:cNvSpPr>
          <p:nvPr>
            <p:ph type="body" idx="2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</a:pPr>
            <a:r>
              <a:rPr lang="en-US"/>
              <a:t>Data sovereignty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</a:pPr>
            <a:endParaRPr/>
          </a:p>
        </p:txBody>
      </p:sp>
      <p:sp>
        <p:nvSpPr>
          <p:cNvPr id="223" name="Google Shape;223;p8"/>
          <p:cNvSpPr txBox="1"/>
          <p:nvPr/>
        </p:nvSpPr>
        <p:spPr>
          <a:xfrm>
            <a:off x="577573" y="2451108"/>
            <a:ext cx="3804491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Different countries have different regulations regarding transfer of sensitive data across geopolitical borders.</a:t>
            </a:r>
            <a:endParaRPr sz="1800" dirty="0"/>
          </a:p>
          <a:p>
            <a:pPr marL="0" marR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Routing can send traffic through different jurisdictions, thereby making regulatory compliance complex.</a:t>
            </a:r>
            <a:endParaRPr sz="1800" dirty="0"/>
          </a:p>
        </p:txBody>
      </p:sp>
      <p:pic>
        <p:nvPicPr>
          <p:cNvPr id="224" name="Google Shape;224;p8" descr="Screenshot 2021-04-14 at 10.06.10.png"/>
          <p:cNvPicPr preferRelativeResize="0"/>
          <p:nvPr/>
        </p:nvPicPr>
        <p:blipFill rotWithShape="1">
          <a:blip r:embed="rId3">
            <a:alphaModFix/>
          </a:blip>
          <a:srcRect t="4079"/>
          <a:stretch/>
        </p:blipFill>
        <p:spPr>
          <a:xfrm>
            <a:off x="4646396" y="1211727"/>
            <a:ext cx="7154888" cy="4732403"/>
          </a:xfrm>
          <a:prstGeom prst="roundRect">
            <a:avLst>
              <a:gd name="adj" fmla="val 3786"/>
            </a:avLst>
          </a:prstGeom>
          <a:noFill/>
          <a:ln>
            <a:noFill/>
          </a:ln>
          <a:effectLst>
            <a:outerShdw blurRad="88900" dist="63500" dir="2700000" algn="tl" rotWithShape="0">
              <a:srgbClr val="000000">
                <a:alpha val="20000"/>
              </a:srgbClr>
            </a:outerShdw>
          </a:effectLst>
        </p:spPr>
      </p:pic>
      <p:cxnSp>
        <p:nvCxnSpPr>
          <p:cNvPr id="225" name="Google Shape;225;p8"/>
          <p:cNvCxnSpPr/>
          <p:nvPr/>
        </p:nvCxnSpPr>
        <p:spPr>
          <a:xfrm flipH="1">
            <a:off x="8749429" y="2601560"/>
            <a:ext cx="329366" cy="601359"/>
          </a:xfrm>
          <a:prstGeom prst="straightConnector1">
            <a:avLst/>
          </a:prstGeom>
          <a:noFill/>
          <a:ln w="508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26" name="Google Shape;226;p8"/>
          <p:cNvCxnSpPr/>
          <p:nvPr/>
        </p:nvCxnSpPr>
        <p:spPr>
          <a:xfrm rot="10800000" flipH="1">
            <a:off x="8502992" y="3202918"/>
            <a:ext cx="246437" cy="1643957"/>
          </a:xfrm>
          <a:prstGeom prst="straightConnector1">
            <a:avLst/>
          </a:prstGeom>
          <a:noFill/>
          <a:ln w="508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27" name="Google Shape;227;p8"/>
          <p:cNvCxnSpPr/>
          <p:nvPr/>
        </p:nvCxnSpPr>
        <p:spPr>
          <a:xfrm flipH="1">
            <a:off x="4727160" y="2710044"/>
            <a:ext cx="1689072" cy="417248"/>
          </a:xfrm>
          <a:prstGeom prst="straightConnector1">
            <a:avLst/>
          </a:prstGeom>
          <a:noFill/>
          <a:ln w="508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28" name="Google Shape;228;p8"/>
          <p:cNvCxnSpPr/>
          <p:nvPr/>
        </p:nvCxnSpPr>
        <p:spPr>
          <a:xfrm rot="10800000">
            <a:off x="7567836" y="3837135"/>
            <a:ext cx="935156" cy="1009740"/>
          </a:xfrm>
          <a:prstGeom prst="straightConnector1">
            <a:avLst/>
          </a:prstGeom>
          <a:noFill/>
          <a:ln w="508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29" name="Google Shape;229;p8"/>
          <p:cNvCxnSpPr/>
          <p:nvPr/>
        </p:nvCxnSpPr>
        <p:spPr>
          <a:xfrm flipH="1">
            <a:off x="7567836" y="2072437"/>
            <a:ext cx="442804" cy="1764698"/>
          </a:xfrm>
          <a:prstGeom prst="straightConnector1">
            <a:avLst/>
          </a:prstGeom>
          <a:noFill/>
          <a:ln w="508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30" name="Google Shape;230;p8"/>
          <p:cNvCxnSpPr/>
          <p:nvPr/>
        </p:nvCxnSpPr>
        <p:spPr>
          <a:xfrm rot="10800000" flipH="1">
            <a:off x="6416232" y="2072437"/>
            <a:ext cx="1594408" cy="637608"/>
          </a:xfrm>
          <a:prstGeom prst="straightConnector1">
            <a:avLst/>
          </a:prstGeom>
          <a:noFill/>
          <a:ln w="508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31" name="Google Shape;231;p8"/>
          <p:cNvCxnSpPr/>
          <p:nvPr/>
        </p:nvCxnSpPr>
        <p:spPr>
          <a:xfrm rot="10800000">
            <a:off x="8010640" y="2072437"/>
            <a:ext cx="1068155" cy="529123"/>
          </a:xfrm>
          <a:prstGeom prst="straightConnector1">
            <a:avLst/>
          </a:prstGeom>
          <a:noFill/>
          <a:ln w="508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32" name="Google Shape;232;p8"/>
          <p:cNvCxnSpPr/>
          <p:nvPr/>
        </p:nvCxnSpPr>
        <p:spPr>
          <a:xfrm rot="10800000" flipH="1">
            <a:off x="7509421" y="4846874"/>
            <a:ext cx="993571" cy="389939"/>
          </a:xfrm>
          <a:prstGeom prst="straightConnector1">
            <a:avLst/>
          </a:prstGeom>
          <a:noFill/>
          <a:ln w="508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33" name="Google Shape;233;p8"/>
          <p:cNvCxnSpPr/>
          <p:nvPr/>
        </p:nvCxnSpPr>
        <p:spPr>
          <a:xfrm rot="10800000" flipH="1">
            <a:off x="7509421" y="3837135"/>
            <a:ext cx="58415" cy="1399679"/>
          </a:xfrm>
          <a:prstGeom prst="straightConnector1">
            <a:avLst/>
          </a:prstGeom>
          <a:noFill/>
          <a:ln w="508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34" name="Google Shape;234;p8"/>
          <p:cNvCxnSpPr/>
          <p:nvPr/>
        </p:nvCxnSpPr>
        <p:spPr>
          <a:xfrm>
            <a:off x="4727160" y="3127292"/>
            <a:ext cx="796683" cy="1368573"/>
          </a:xfrm>
          <a:prstGeom prst="straightConnector1">
            <a:avLst/>
          </a:prstGeom>
          <a:noFill/>
          <a:ln w="508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35" name="Google Shape;235;p8"/>
          <p:cNvCxnSpPr/>
          <p:nvPr/>
        </p:nvCxnSpPr>
        <p:spPr>
          <a:xfrm rot="10800000" flipH="1">
            <a:off x="7018111" y="2072437"/>
            <a:ext cx="992529" cy="1343539"/>
          </a:xfrm>
          <a:prstGeom prst="straightConnector1">
            <a:avLst/>
          </a:prstGeom>
          <a:noFill/>
          <a:ln w="508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36" name="Google Shape;236;p8"/>
          <p:cNvCxnSpPr/>
          <p:nvPr/>
        </p:nvCxnSpPr>
        <p:spPr>
          <a:xfrm rot="10800000">
            <a:off x="7018111" y="3415976"/>
            <a:ext cx="549726" cy="421159"/>
          </a:xfrm>
          <a:prstGeom prst="straightConnector1">
            <a:avLst/>
          </a:prstGeom>
          <a:noFill/>
          <a:ln w="508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37" name="Google Shape;237;p8"/>
          <p:cNvCxnSpPr/>
          <p:nvPr/>
        </p:nvCxnSpPr>
        <p:spPr>
          <a:xfrm>
            <a:off x="6416232" y="2710044"/>
            <a:ext cx="1151605" cy="1127091"/>
          </a:xfrm>
          <a:prstGeom prst="straightConnector1">
            <a:avLst/>
          </a:prstGeom>
          <a:noFill/>
          <a:ln w="508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38" name="Google Shape;238;p8"/>
          <p:cNvCxnSpPr/>
          <p:nvPr/>
        </p:nvCxnSpPr>
        <p:spPr>
          <a:xfrm rot="10800000" flipH="1">
            <a:off x="7018111" y="3202918"/>
            <a:ext cx="1731318" cy="213058"/>
          </a:xfrm>
          <a:prstGeom prst="straightConnector1">
            <a:avLst/>
          </a:prstGeom>
          <a:noFill/>
          <a:ln w="508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239" name="Google Shape;239;p8"/>
          <p:cNvCxnSpPr/>
          <p:nvPr/>
        </p:nvCxnSpPr>
        <p:spPr>
          <a:xfrm>
            <a:off x="5523843" y="4495865"/>
            <a:ext cx="1235054" cy="1260611"/>
          </a:xfrm>
          <a:prstGeom prst="straightConnector1">
            <a:avLst/>
          </a:prstGeom>
          <a:noFill/>
          <a:ln w="508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240" name="Google Shape;240;p8"/>
          <p:cNvSpPr/>
          <p:nvPr/>
        </p:nvSpPr>
        <p:spPr>
          <a:xfrm>
            <a:off x="6758896" y="5271030"/>
            <a:ext cx="701108" cy="48544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noFill/>
          <a:ln w="508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cxnSp>
        <p:nvCxnSpPr>
          <p:cNvPr id="241" name="Google Shape;241;p8"/>
          <p:cNvCxnSpPr/>
          <p:nvPr/>
        </p:nvCxnSpPr>
        <p:spPr>
          <a:xfrm>
            <a:off x="8010640" y="2072437"/>
            <a:ext cx="2228397" cy="637608"/>
          </a:xfrm>
          <a:prstGeom prst="straightConnector1">
            <a:avLst/>
          </a:prstGeom>
          <a:noFill/>
          <a:ln w="508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242" name="Google Shape;242;p8"/>
          <p:cNvSpPr/>
          <p:nvPr/>
        </p:nvSpPr>
        <p:spPr>
          <a:xfrm>
            <a:off x="8540891" y="2710044"/>
            <a:ext cx="1698146" cy="209018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</a:path>
            </a:pathLst>
          </a:custGeom>
          <a:noFill/>
          <a:ln w="508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id="243" name="Google Shape;24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84713" y="1534807"/>
            <a:ext cx="447080" cy="457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84713" y="1534807"/>
            <a:ext cx="456625" cy="456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8"/>
          <p:cNvSpPr/>
          <p:nvPr/>
        </p:nvSpPr>
        <p:spPr>
          <a:xfrm>
            <a:off x="7411765" y="5148331"/>
            <a:ext cx="186359" cy="186359"/>
          </a:xfrm>
          <a:prstGeom prst="ellipse">
            <a:avLst/>
          </a:prstGeom>
          <a:solidFill>
            <a:srgbClr val="7CCAFF"/>
          </a:solidFill>
          <a:ln>
            <a:noFill/>
          </a:ln>
          <a:effectLst>
            <a:outerShdw blurRad="76200" dist="381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6" name="Google Shape;246;p8"/>
          <p:cNvGrpSpPr/>
          <p:nvPr/>
        </p:nvGrpSpPr>
        <p:grpSpPr>
          <a:xfrm>
            <a:off x="8332153" y="4983174"/>
            <a:ext cx="447080" cy="457015"/>
            <a:chOff x="8332153" y="4975554"/>
            <a:chExt cx="447080" cy="457015"/>
          </a:xfrm>
        </p:grpSpPr>
        <p:pic>
          <p:nvPicPr>
            <p:cNvPr id="247" name="Google Shape;247;p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332153" y="4975554"/>
              <a:ext cx="447080" cy="45701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48" name="Google Shape;248;p8"/>
            <p:cNvGrpSpPr/>
            <p:nvPr/>
          </p:nvGrpSpPr>
          <p:grpSpPr>
            <a:xfrm>
              <a:off x="8358705" y="4997239"/>
              <a:ext cx="403516" cy="413245"/>
              <a:chOff x="8358705" y="4997239"/>
              <a:chExt cx="403516" cy="413245"/>
            </a:xfrm>
          </p:grpSpPr>
          <p:sp>
            <p:nvSpPr>
              <p:cNvPr id="249" name="Google Shape;249;p8"/>
              <p:cNvSpPr/>
              <p:nvPr/>
            </p:nvSpPr>
            <p:spPr>
              <a:xfrm>
                <a:off x="8479711" y="5079432"/>
                <a:ext cx="173251" cy="13698"/>
              </a:xfrm>
              <a:custGeom>
                <a:avLst/>
                <a:gdLst/>
                <a:ahLst/>
                <a:cxnLst/>
                <a:rect l="l" t="t" r="r" b="b"/>
                <a:pathLst>
                  <a:path w="173251" h="13698" extrusionOk="0">
                    <a:moveTo>
                      <a:pt x="0" y="0"/>
                    </a:moveTo>
                    <a:lnTo>
                      <a:pt x="173251" y="0"/>
                    </a:lnTo>
                    <a:lnTo>
                      <a:pt x="173251" y="13699"/>
                    </a:lnTo>
                    <a:lnTo>
                      <a:pt x="0" y="13699"/>
                    </a:lnTo>
                    <a:close/>
                  </a:path>
                </a:pathLst>
              </a:custGeom>
              <a:solidFill>
                <a:srgbClr val="16599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  <p:sp>
            <p:nvSpPr>
              <p:cNvPr id="250" name="Google Shape;250;p8"/>
              <p:cNvSpPr/>
              <p:nvPr/>
            </p:nvSpPr>
            <p:spPr>
              <a:xfrm>
                <a:off x="8479711" y="5038336"/>
                <a:ext cx="173251" cy="13698"/>
              </a:xfrm>
              <a:custGeom>
                <a:avLst/>
                <a:gdLst/>
                <a:ahLst/>
                <a:cxnLst/>
                <a:rect l="l" t="t" r="r" b="b"/>
                <a:pathLst>
                  <a:path w="173251" h="13698" extrusionOk="0">
                    <a:moveTo>
                      <a:pt x="0" y="0"/>
                    </a:moveTo>
                    <a:lnTo>
                      <a:pt x="173251" y="0"/>
                    </a:lnTo>
                    <a:lnTo>
                      <a:pt x="173251" y="13699"/>
                    </a:lnTo>
                    <a:lnTo>
                      <a:pt x="0" y="13699"/>
                    </a:lnTo>
                    <a:close/>
                  </a:path>
                </a:pathLst>
              </a:custGeom>
              <a:solidFill>
                <a:srgbClr val="16599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  <p:sp>
            <p:nvSpPr>
              <p:cNvPr id="251" name="Google Shape;251;p8"/>
              <p:cNvSpPr/>
              <p:nvPr/>
            </p:nvSpPr>
            <p:spPr>
              <a:xfrm>
                <a:off x="8615873" y="5155304"/>
                <a:ext cx="90590" cy="90590"/>
              </a:xfrm>
              <a:custGeom>
                <a:avLst/>
                <a:gdLst/>
                <a:ahLst/>
                <a:cxnLst/>
                <a:rect l="l" t="t" r="r" b="b"/>
                <a:pathLst>
                  <a:path w="90590" h="90590" extrusionOk="0">
                    <a:moveTo>
                      <a:pt x="45297" y="0"/>
                    </a:moveTo>
                    <a:cubicBezTo>
                      <a:pt x="20319" y="0"/>
                      <a:pt x="0" y="20315"/>
                      <a:pt x="0" y="45297"/>
                    </a:cubicBezTo>
                    <a:cubicBezTo>
                      <a:pt x="0" y="70270"/>
                      <a:pt x="20319" y="90591"/>
                      <a:pt x="45297" y="90591"/>
                    </a:cubicBezTo>
                    <a:cubicBezTo>
                      <a:pt x="70270" y="90591"/>
                      <a:pt x="90591" y="70272"/>
                      <a:pt x="90591" y="45297"/>
                    </a:cubicBezTo>
                    <a:cubicBezTo>
                      <a:pt x="90591" y="20317"/>
                      <a:pt x="70267" y="0"/>
                      <a:pt x="45297" y="0"/>
                    </a:cubicBezTo>
                    <a:close/>
                    <a:moveTo>
                      <a:pt x="45297" y="76892"/>
                    </a:moveTo>
                    <a:cubicBezTo>
                      <a:pt x="27872" y="76892"/>
                      <a:pt x="13699" y="62719"/>
                      <a:pt x="13699" y="45298"/>
                    </a:cubicBezTo>
                    <a:cubicBezTo>
                      <a:pt x="13699" y="27873"/>
                      <a:pt x="27872" y="13700"/>
                      <a:pt x="45297" y="13700"/>
                    </a:cubicBezTo>
                    <a:cubicBezTo>
                      <a:pt x="62714" y="13700"/>
                      <a:pt x="76891" y="27873"/>
                      <a:pt x="76891" y="45298"/>
                    </a:cubicBezTo>
                    <a:cubicBezTo>
                      <a:pt x="76891" y="62717"/>
                      <a:pt x="62712" y="76892"/>
                      <a:pt x="45297" y="76892"/>
                    </a:cubicBezTo>
                    <a:close/>
                  </a:path>
                </a:pathLst>
              </a:custGeom>
              <a:solidFill>
                <a:srgbClr val="16599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  <p:sp>
            <p:nvSpPr>
              <p:cNvPr id="252" name="Google Shape;252;p8"/>
              <p:cNvSpPr/>
              <p:nvPr/>
            </p:nvSpPr>
            <p:spPr>
              <a:xfrm>
                <a:off x="8358705" y="4997239"/>
                <a:ext cx="403516" cy="413245"/>
              </a:xfrm>
              <a:custGeom>
                <a:avLst/>
                <a:gdLst/>
                <a:ahLst/>
                <a:cxnLst/>
                <a:rect l="l" t="t" r="r" b="b"/>
                <a:pathLst>
                  <a:path w="403516" h="413245" extrusionOk="0">
                    <a:moveTo>
                      <a:pt x="335620" y="374094"/>
                    </a:moveTo>
                    <a:cubicBezTo>
                      <a:pt x="343629" y="360323"/>
                      <a:pt x="352245" y="344199"/>
                      <a:pt x="360529" y="327423"/>
                    </a:cubicBezTo>
                    <a:cubicBezTo>
                      <a:pt x="373455" y="301249"/>
                      <a:pt x="403516" y="236764"/>
                      <a:pt x="403516" y="203358"/>
                    </a:cubicBezTo>
                    <a:cubicBezTo>
                      <a:pt x="403516" y="159248"/>
                      <a:pt x="375103" y="121672"/>
                      <a:pt x="335620" y="107916"/>
                    </a:cubicBezTo>
                    <a:lnTo>
                      <a:pt x="335620" y="0"/>
                    </a:lnTo>
                    <a:lnTo>
                      <a:pt x="75344" y="0"/>
                    </a:lnTo>
                    <a:lnTo>
                      <a:pt x="75344" y="175595"/>
                    </a:lnTo>
                    <a:cubicBezTo>
                      <a:pt x="70883" y="173722"/>
                      <a:pt x="66075" y="172600"/>
                      <a:pt x="60993" y="172600"/>
                    </a:cubicBezTo>
                    <a:cubicBezTo>
                      <a:pt x="39303" y="172600"/>
                      <a:pt x="21658" y="191222"/>
                      <a:pt x="21658" y="214103"/>
                    </a:cubicBezTo>
                    <a:cubicBezTo>
                      <a:pt x="21658" y="219529"/>
                      <a:pt x="22659" y="224867"/>
                      <a:pt x="24585" y="229830"/>
                    </a:cubicBezTo>
                    <a:cubicBezTo>
                      <a:pt x="9275" y="240401"/>
                      <a:pt x="0" y="257529"/>
                      <a:pt x="0" y="275907"/>
                    </a:cubicBezTo>
                    <a:cubicBezTo>
                      <a:pt x="0" y="305094"/>
                      <a:pt x="23036" y="329187"/>
                      <a:pt x="52512" y="332228"/>
                    </a:cubicBezTo>
                    <a:lnTo>
                      <a:pt x="52512" y="374433"/>
                    </a:lnTo>
                    <a:lnTo>
                      <a:pt x="6846" y="374433"/>
                    </a:lnTo>
                    <a:lnTo>
                      <a:pt x="6846" y="388131"/>
                    </a:lnTo>
                    <a:lnTo>
                      <a:pt x="279637" y="388131"/>
                    </a:lnTo>
                    <a:cubicBezTo>
                      <a:pt x="294495" y="411240"/>
                      <a:pt x="299295" y="413246"/>
                      <a:pt x="303537" y="413246"/>
                    </a:cubicBezTo>
                    <a:cubicBezTo>
                      <a:pt x="307806" y="413246"/>
                      <a:pt x="312588" y="411240"/>
                      <a:pt x="327136" y="388131"/>
                    </a:cubicBezTo>
                    <a:lnTo>
                      <a:pt x="388002" y="388131"/>
                    </a:lnTo>
                    <a:lnTo>
                      <a:pt x="388002" y="374433"/>
                    </a:lnTo>
                    <a:lnTo>
                      <a:pt x="335621" y="374433"/>
                    </a:lnTo>
                    <a:close/>
                    <a:moveTo>
                      <a:pt x="89042" y="13699"/>
                    </a:moveTo>
                    <a:lnTo>
                      <a:pt x="321921" y="13699"/>
                    </a:lnTo>
                    <a:lnTo>
                      <a:pt x="321921" y="104198"/>
                    </a:lnTo>
                    <a:cubicBezTo>
                      <a:pt x="315616" y="102960"/>
                      <a:pt x="309113" y="102298"/>
                      <a:pt x="302460" y="102298"/>
                    </a:cubicBezTo>
                    <a:cubicBezTo>
                      <a:pt x="279309" y="102298"/>
                      <a:pt x="257965" y="110144"/>
                      <a:pt x="240910" y="123285"/>
                    </a:cubicBezTo>
                    <a:lnTo>
                      <a:pt x="120913" y="123285"/>
                    </a:lnTo>
                    <a:lnTo>
                      <a:pt x="120913" y="136984"/>
                    </a:lnTo>
                    <a:lnTo>
                      <a:pt x="226352" y="136984"/>
                    </a:lnTo>
                    <a:cubicBezTo>
                      <a:pt x="219269" y="145085"/>
                      <a:pt x="213453" y="154317"/>
                      <a:pt x="209228" y="164381"/>
                    </a:cubicBezTo>
                    <a:lnTo>
                      <a:pt x="120913" y="164381"/>
                    </a:lnTo>
                    <a:lnTo>
                      <a:pt x="120913" y="178080"/>
                    </a:lnTo>
                    <a:lnTo>
                      <a:pt x="204601" y="178080"/>
                    </a:lnTo>
                    <a:cubicBezTo>
                      <a:pt x="202514" y="186168"/>
                      <a:pt x="201401" y="194633"/>
                      <a:pt x="201401" y="203359"/>
                    </a:cubicBezTo>
                    <a:cubicBezTo>
                      <a:pt x="201401" y="204027"/>
                      <a:pt x="201487" y="204789"/>
                      <a:pt x="201511" y="205477"/>
                    </a:cubicBezTo>
                    <a:lnTo>
                      <a:pt x="120916" y="205477"/>
                    </a:lnTo>
                    <a:lnTo>
                      <a:pt x="120916" y="219176"/>
                    </a:lnTo>
                    <a:lnTo>
                      <a:pt x="203158" y="219176"/>
                    </a:lnTo>
                    <a:cubicBezTo>
                      <a:pt x="204756" y="227610"/>
                      <a:pt x="207368" y="236930"/>
                      <a:pt x="210596" y="246574"/>
                    </a:cubicBezTo>
                    <a:lnTo>
                      <a:pt x="121007" y="246574"/>
                    </a:lnTo>
                    <a:lnTo>
                      <a:pt x="121007" y="260272"/>
                    </a:lnTo>
                    <a:lnTo>
                      <a:pt x="215456" y="260272"/>
                    </a:lnTo>
                    <a:cubicBezTo>
                      <a:pt x="218966" y="269583"/>
                      <a:pt x="222821" y="278870"/>
                      <a:pt x="226684" y="287675"/>
                    </a:cubicBezTo>
                    <a:lnTo>
                      <a:pt x="121006" y="287675"/>
                    </a:lnTo>
                    <a:lnTo>
                      <a:pt x="121006" y="374433"/>
                    </a:lnTo>
                    <a:lnTo>
                      <a:pt x="89042" y="374433"/>
                    </a:lnTo>
                    <a:lnTo>
                      <a:pt x="89042" y="13700"/>
                    </a:lnTo>
                    <a:close/>
                    <a:moveTo>
                      <a:pt x="134701" y="374433"/>
                    </a:moveTo>
                    <a:lnTo>
                      <a:pt x="134701" y="301373"/>
                    </a:lnTo>
                    <a:lnTo>
                      <a:pt x="198648" y="301373"/>
                    </a:lnTo>
                    <a:lnTo>
                      <a:pt x="198648" y="374433"/>
                    </a:lnTo>
                    <a:close/>
                    <a:moveTo>
                      <a:pt x="212346" y="374433"/>
                    </a:moveTo>
                    <a:lnTo>
                      <a:pt x="212346" y="301373"/>
                    </a:lnTo>
                    <a:lnTo>
                      <a:pt x="232853" y="301373"/>
                    </a:lnTo>
                    <a:cubicBezTo>
                      <a:pt x="237670" y="311770"/>
                      <a:pt x="242146" y="320861"/>
                      <a:pt x="245501" y="327483"/>
                    </a:cubicBezTo>
                    <a:cubicBezTo>
                      <a:pt x="254036" y="344350"/>
                      <a:pt x="262926" y="360578"/>
                      <a:pt x="271181" y="374433"/>
                    </a:cubicBezTo>
                    <a:close/>
                    <a:moveTo>
                      <a:pt x="13699" y="275904"/>
                    </a:moveTo>
                    <a:cubicBezTo>
                      <a:pt x="13699" y="260434"/>
                      <a:pt x="22503" y="246096"/>
                      <a:pt x="36667" y="238471"/>
                    </a:cubicBezTo>
                    <a:lnTo>
                      <a:pt x="42923" y="235110"/>
                    </a:lnTo>
                    <a:lnTo>
                      <a:pt x="39334" y="228981"/>
                    </a:lnTo>
                    <a:cubicBezTo>
                      <a:pt x="36731" y="224530"/>
                      <a:pt x="35351" y="219388"/>
                      <a:pt x="35351" y="214100"/>
                    </a:cubicBezTo>
                    <a:cubicBezTo>
                      <a:pt x="35351" y="198770"/>
                      <a:pt x="46849" y="186297"/>
                      <a:pt x="60986" y="186297"/>
                    </a:cubicBezTo>
                    <a:cubicBezTo>
                      <a:pt x="66306" y="186297"/>
                      <a:pt x="71238" y="188091"/>
                      <a:pt x="75337" y="191114"/>
                    </a:cubicBezTo>
                    <a:lnTo>
                      <a:pt x="75337" y="315761"/>
                    </a:lnTo>
                    <a:cubicBezTo>
                      <a:pt x="70209" y="317711"/>
                      <a:pt x="64666" y="318866"/>
                      <a:pt x="58817" y="318866"/>
                    </a:cubicBezTo>
                    <a:cubicBezTo>
                      <a:pt x="33945" y="318863"/>
                      <a:pt x="13699" y="299589"/>
                      <a:pt x="13699" y="275902"/>
                    </a:cubicBezTo>
                    <a:close/>
                    <a:moveTo>
                      <a:pt x="66215" y="332065"/>
                    </a:moveTo>
                    <a:cubicBezTo>
                      <a:pt x="69343" y="331682"/>
                      <a:pt x="72388" y="331056"/>
                      <a:pt x="75343" y="330221"/>
                    </a:cubicBezTo>
                    <a:lnTo>
                      <a:pt x="75343" y="374436"/>
                    </a:lnTo>
                    <a:lnTo>
                      <a:pt x="66215" y="374436"/>
                    </a:lnTo>
                    <a:close/>
                    <a:moveTo>
                      <a:pt x="303512" y="398101"/>
                    </a:moveTo>
                    <a:cubicBezTo>
                      <a:pt x="285141" y="378919"/>
                      <a:pt x="215094" y="249945"/>
                      <a:pt x="215094" y="203358"/>
                    </a:cubicBezTo>
                    <a:cubicBezTo>
                      <a:pt x="215094" y="155188"/>
                      <a:pt x="254287" y="115994"/>
                      <a:pt x="302461" y="115994"/>
                    </a:cubicBezTo>
                    <a:cubicBezTo>
                      <a:pt x="350632" y="115994"/>
                      <a:pt x="389818" y="155188"/>
                      <a:pt x="389818" y="203358"/>
                    </a:cubicBezTo>
                    <a:cubicBezTo>
                      <a:pt x="389818" y="250044"/>
                      <a:pt x="321476" y="378888"/>
                      <a:pt x="303512" y="398101"/>
                    </a:cubicBezTo>
                    <a:close/>
                  </a:path>
                </a:pathLst>
              </a:custGeom>
              <a:solidFill>
                <a:srgbClr val="16599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</p:grpSp>
      </p:grpSp>
      <p:sp>
        <p:nvSpPr>
          <p:cNvPr id="253" name="Google Shape;253;p8"/>
          <p:cNvSpPr/>
          <p:nvPr/>
        </p:nvSpPr>
        <p:spPr>
          <a:xfrm>
            <a:off x="6665715" y="5646273"/>
            <a:ext cx="186359" cy="186359"/>
          </a:xfrm>
          <a:prstGeom prst="ellipse">
            <a:avLst/>
          </a:prstGeom>
          <a:solidFill>
            <a:srgbClr val="7CCAFF"/>
          </a:solidFill>
          <a:ln>
            <a:noFill/>
          </a:ln>
          <a:effectLst>
            <a:outerShdw blurRad="76200" dist="381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8"/>
          <p:cNvSpPr/>
          <p:nvPr/>
        </p:nvSpPr>
        <p:spPr>
          <a:xfrm>
            <a:off x="5426187" y="4402685"/>
            <a:ext cx="186359" cy="186359"/>
          </a:xfrm>
          <a:prstGeom prst="ellipse">
            <a:avLst/>
          </a:prstGeom>
          <a:solidFill>
            <a:srgbClr val="7CCAFF"/>
          </a:solidFill>
          <a:ln>
            <a:noFill/>
          </a:ln>
          <a:effectLst>
            <a:outerShdw blurRad="76200" dist="381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8"/>
          <p:cNvSpPr/>
          <p:nvPr/>
        </p:nvSpPr>
        <p:spPr>
          <a:xfrm>
            <a:off x="4646396" y="3053826"/>
            <a:ext cx="186359" cy="186359"/>
          </a:xfrm>
          <a:prstGeom prst="ellipse">
            <a:avLst/>
          </a:prstGeom>
          <a:solidFill>
            <a:srgbClr val="7CCAFF"/>
          </a:solidFill>
          <a:ln>
            <a:noFill/>
          </a:ln>
          <a:effectLst>
            <a:outerShdw blurRad="76200" dist="381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8"/>
          <p:cNvSpPr/>
          <p:nvPr/>
        </p:nvSpPr>
        <p:spPr>
          <a:xfrm>
            <a:off x="6338251" y="2624135"/>
            <a:ext cx="186359" cy="186359"/>
          </a:xfrm>
          <a:prstGeom prst="ellipse">
            <a:avLst/>
          </a:prstGeom>
          <a:solidFill>
            <a:srgbClr val="7CCAFF"/>
          </a:solidFill>
          <a:ln>
            <a:noFill/>
          </a:ln>
          <a:effectLst>
            <a:outerShdw blurRad="76200" dist="381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8"/>
          <p:cNvSpPr/>
          <p:nvPr/>
        </p:nvSpPr>
        <p:spPr>
          <a:xfrm>
            <a:off x="7913026" y="1980682"/>
            <a:ext cx="186359" cy="186359"/>
          </a:xfrm>
          <a:prstGeom prst="ellipse">
            <a:avLst/>
          </a:prstGeom>
          <a:solidFill>
            <a:srgbClr val="7CCAFF"/>
          </a:solidFill>
          <a:ln>
            <a:noFill/>
          </a:ln>
          <a:effectLst>
            <a:outerShdw blurRad="76200" dist="381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8"/>
          <p:cNvSpPr/>
          <p:nvPr/>
        </p:nvSpPr>
        <p:spPr>
          <a:xfrm>
            <a:off x="9008555" y="2481442"/>
            <a:ext cx="186359" cy="186359"/>
          </a:xfrm>
          <a:prstGeom prst="ellipse">
            <a:avLst/>
          </a:prstGeom>
          <a:solidFill>
            <a:srgbClr val="7CCAFF"/>
          </a:solidFill>
          <a:ln>
            <a:noFill/>
          </a:ln>
          <a:effectLst>
            <a:outerShdw blurRad="76200" dist="381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8"/>
          <p:cNvSpPr/>
          <p:nvPr/>
        </p:nvSpPr>
        <p:spPr>
          <a:xfrm>
            <a:off x="8656249" y="3109740"/>
            <a:ext cx="186359" cy="186359"/>
          </a:xfrm>
          <a:prstGeom prst="ellipse">
            <a:avLst/>
          </a:prstGeom>
          <a:solidFill>
            <a:srgbClr val="7CCAFF"/>
          </a:solidFill>
          <a:ln>
            <a:noFill/>
          </a:ln>
          <a:effectLst>
            <a:outerShdw blurRad="76200" dist="381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8"/>
          <p:cNvSpPr/>
          <p:nvPr/>
        </p:nvSpPr>
        <p:spPr>
          <a:xfrm>
            <a:off x="7472081" y="3742531"/>
            <a:ext cx="186359" cy="186359"/>
          </a:xfrm>
          <a:prstGeom prst="ellipse">
            <a:avLst/>
          </a:prstGeom>
          <a:solidFill>
            <a:srgbClr val="7CCAFF"/>
          </a:solidFill>
          <a:ln>
            <a:noFill/>
          </a:ln>
          <a:effectLst>
            <a:outerShdw blurRad="76200" dist="381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8"/>
          <p:cNvSpPr/>
          <p:nvPr/>
        </p:nvSpPr>
        <p:spPr>
          <a:xfrm>
            <a:off x="6913846" y="3346669"/>
            <a:ext cx="186359" cy="186359"/>
          </a:xfrm>
          <a:prstGeom prst="ellipse">
            <a:avLst/>
          </a:prstGeom>
          <a:solidFill>
            <a:srgbClr val="7CCAFF"/>
          </a:solidFill>
          <a:ln>
            <a:noFill/>
          </a:ln>
          <a:effectLst>
            <a:outerShdw blurRad="76200" dist="381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8"/>
          <p:cNvSpPr/>
          <p:nvPr/>
        </p:nvSpPr>
        <p:spPr>
          <a:xfrm>
            <a:off x="8414289" y="4730372"/>
            <a:ext cx="186359" cy="186359"/>
          </a:xfrm>
          <a:prstGeom prst="ellipse">
            <a:avLst/>
          </a:prstGeom>
          <a:solidFill>
            <a:srgbClr val="7CCAFF"/>
          </a:solidFill>
          <a:ln>
            <a:noFill/>
          </a:ln>
          <a:effectLst>
            <a:outerShdw blurRad="76200" dist="381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8"/>
          <p:cNvSpPr/>
          <p:nvPr/>
        </p:nvSpPr>
        <p:spPr>
          <a:xfrm>
            <a:off x="10110737" y="2635428"/>
            <a:ext cx="186359" cy="186359"/>
          </a:xfrm>
          <a:prstGeom prst="ellipse">
            <a:avLst/>
          </a:prstGeom>
          <a:solidFill>
            <a:srgbClr val="7CCAFF"/>
          </a:solidFill>
          <a:ln>
            <a:noFill/>
          </a:ln>
          <a:effectLst>
            <a:outerShdw blurRad="76200" dist="381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0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2800"/>
              <a:buFont typeface="Comfortaa Medium"/>
              <a:buNone/>
            </a:pPr>
            <a:r>
              <a:rPr lang="en-US"/>
              <a:t>HOW IS THIS BEING ADDRESSED?</a:t>
            </a:r>
            <a:endParaRPr/>
          </a:p>
        </p:txBody>
      </p:sp>
      <p:graphicFrame>
        <p:nvGraphicFramePr>
          <p:cNvPr id="326" name="Google Shape;326;p10"/>
          <p:cNvGraphicFramePr/>
          <p:nvPr>
            <p:extLst>
              <p:ext uri="{D42A27DB-BD31-4B8C-83A1-F6EECF244321}">
                <p14:modId xmlns:p14="http://schemas.microsoft.com/office/powerpoint/2010/main" val="813370343"/>
              </p:ext>
            </p:extLst>
          </p:nvPr>
        </p:nvGraphicFramePr>
        <p:xfrm>
          <a:off x="390144" y="1201738"/>
          <a:ext cx="10995250" cy="4881435"/>
        </p:xfrm>
        <a:graphic>
          <a:graphicData uri="http://schemas.openxmlformats.org/drawingml/2006/table">
            <a:tbl>
              <a:tblPr firstRow="1" bandRow="1">
                <a:noFill/>
                <a:tableStyleId>{7C095055-49C1-428F-8529-71A7EF1899E5}</a:tableStyleId>
              </a:tblPr>
              <a:tblGrid>
                <a:gridCol w="1940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60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3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7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mfortaa"/>
                        <a:buNone/>
                      </a:pPr>
                      <a:r>
                        <a:rPr lang="en-US" sz="1200" b="0">
                          <a:latin typeface="Comfortaa Medium"/>
                          <a:ea typeface="Comfortaa Medium"/>
                          <a:cs typeface="Comfortaa Medium"/>
                          <a:sym typeface="Comfortaa"/>
                        </a:rPr>
                        <a:t>EVENT</a:t>
                      </a:r>
                      <a:endParaRPr sz="1200" b="0" i="0">
                        <a:latin typeface="Comfortaa Medium"/>
                        <a:ea typeface="Comfortaa Medium"/>
                        <a:cs typeface="Comfortaa Medium"/>
                        <a:sym typeface="Comfortaa"/>
                      </a:endParaRPr>
                    </a:p>
                  </a:txBody>
                  <a:tcPr marL="91450" marR="91450" marT="45725" marB="45725" anchor="ctr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mfortaa"/>
                        <a:buNone/>
                      </a:pPr>
                      <a:r>
                        <a:rPr lang="en-US" sz="1200" b="0">
                          <a:latin typeface="Comfortaa Medium"/>
                          <a:ea typeface="Comfortaa Medium"/>
                          <a:cs typeface="Comfortaa Medium"/>
                          <a:sym typeface="Comfortaa"/>
                        </a:rPr>
                        <a:t>EXPLANATION</a:t>
                      </a:r>
                      <a:endParaRPr sz="1200" b="0">
                        <a:latin typeface="Comfortaa Medium"/>
                        <a:ea typeface="Comfortaa Medium"/>
                        <a:cs typeface="Comfortaa Medium"/>
                        <a:sym typeface="Comfortaa"/>
                      </a:endParaRPr>
                    </a:p>
                  </a:txBody>
                  <a:tcPr marL="91450" marR="91450" marT="45725" marB="45725" anchor="ctr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omfortaa"/>
                        <a:buNone/>
                      </a:pPr>
                      <a:r>
                        <a:rPr lang="en-US" sz="1200" b="0" dirty="0">
                          <a:latin typeface="Comfortaa Medium"/>
                          <a:ea typeface="Comfortaa Medium"/>
                          <a:cs typeface="Comfortaa Medium"/>
                          <a:sym typeface="Comfortaa"/>
                        </a:rPr>
                        <a:t>LIMITATIONS</a:t>
                      </a:r>
                      <a:endParaRPr sz="1200" b="0" dirty="0">
                        <a:latin typeface="Comfortaa Medium"/>
                        <a:ea typeface="Comfortaa Medium"/>
                        <a:cs typeface="Comfortaa Medium"/>
                        <a:sym typeface="Comfortaa"/>
                      </a:endParaRPr>
                    </a:p>
                  </a:txBody>
                  <a:tcPr marL="91450" marR="91450" marT="45725" marB="45725" anchor="ctr">
                    <a:solidFill>
                      <a:schemeClr val="dk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80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latin typeface="Comfortaa Medium"/>
                          <a:ea typeface="Comfortaa Medium"/>
                          <a:cs typeface="Comfortaa Medium"/>
                          <a:sym typeface="Comfortaa"/>
                        </a:rPr>
                        <a:t>RPKI &amp; ROV</a:t>
                      </a:r>
                      <a:endParaRPr sz="16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Resource Public Key Infrastructure</a:t>
                      </a:r>
                      <a:endParaRPr sz="12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&amp; Route Origin Validation</a:t>
                      </a:r>
                      <a:endParaRPr sz="12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i="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ROAs (Route Origin </a:t>
                      </a:r>
                      <a:r>
                        <a:rPr lang="en-US" sz="1400" i="0" dirty="0" err="1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Authorisations</a:t>
                      </a:r>
                      <a:r>
                        <a:rPr lang="en-US" sz="1400" i="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) provide cryptographic assertions of IP prefix ownership and which ASNs are allowed to originate them.</a:t>
                      </a:r>
                      <a:endParaRPr sz="1400"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i="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Routers can validate ROAs and generate appropriate route filters. </a:t>
                      </a:r>
                      <a:endParaRPr sz="1400"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Requires widespread deployment to be effective (less than 50% of IP prefixes are signed in 2024)</a:t>
                      </a:r>
                      <a:endParaRPr sz="1400"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Few network operators currently use ROV (5%). </a:t>
                      </a:r>
                      <a:endParaRPr sz="1400"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Only does origin validation and does not validate paths through the Internet.</a:t>
                      </a:r>
                      <a:endParaRPr sz="1400"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0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latin typeface="Comfortaa Medium"/>
                          <a:ea typeface="Comfortaa Medium"/>
                          <a:cs typeface="Comfortaa Medium"/>
                          <a:sym typeface="Comfortaa"/>
                        </a:rPr>
                        <a:t>BGPSEC</a:t>
                      </a:r>
                      <a:endParaRPr sz="16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dirty="0">
                          <a:solidFill>
                            <a:schemeClr val="dk1"/>
                          </a:solidFill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BGP Security</a:t>
                      </a:r>
                      <a:endParaRPr sz="12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i="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Builds on RPKI to provide cryptographic assertions that every router (hop) </a:t>
                      </a:r>
                      <a:r>
                        <a:rPr lang="en-US" sz="1400" i="0" dirty="0" err="1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en</a:t>
                      </a:r>
                      <a:r>
                        <a:rPr lang="en-US" sz="1400" i="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-route to a destination has authorized the advertisement of that route. Prevents </a:t>
                      </a:r>
                      <a:r>
                        <a:rPr lang="en-US" sz="1400" i="0" dirty="0" err="1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unauthorised</a:t>
                      </a:r>
                      <a:r>
                        <a:rPr lang="en-US" sz="1400" i="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 insertion of ASNs into a path to circumvent RPKI. </a:t>
                      </a:r>
                      <a:endParaRPr sz="1400"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Needs to be explicitly supported by all routers along a path to achieve full benefits.</a:t>
                      </a:r>
                      <a:endParaRPr sz="1400"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Computationally intensive and introduces significant delays in route convergence.</a:t>
                      </a:r>
                      <a:endParaRPr sz="1400"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Explicit path selection is not possible. </a:t>
                      </a:r>
                      <a:endParaRPr sz="1400"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Almost no deployment.</a:t>
                      </a:r>
                      <a:endParaRPr sz="1400"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0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latin typeface="Comfortaa Medium"/>
                          <a:ea typeface="Comfortaa Medium"/>
                          <a:cs typeface="Comfortaa Medium"/>
                          <a:sym typeface="Comfortaa"/>
                        </a:rPr>
                        <a:t>ASPA</a:t>
                      </a:r>
                      <a:endParaRPr sz="16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dirty="0">
                          <a:solidFill>
                            <a:schemeClr val="dk1"/>
                          </a:solidFill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Autonomous System Provider Authorization</a:t>
                      </a:r>
                      <a:endParaRPr sz="1200"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i="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ASPA objects are similar to ROAs, but allow ASNs to authorize other ASNs to carry their traffic through the Internet. Works out-of-band so doesn’t need to be deployed on all routers.</a:t>
                      </a:r>
                      <a:endParaRPr sz="1400"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Developmental stop-gap technology  and </a:t>
                      </a:r>
                      <a:r>
                        <a:rPr lang="en-US" sz="140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          </a:ext>
                          </a:extLst>
                        </a:rPr>
                        <a:t>not yet an Internet standard</a:t>
                      </a:r>
                      <a:r>
                        <a:rPr lang="en-US" sz="140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.</a:t>
                      </a:r>
                      <a:endParaRPr sz="1400"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  <a:extLst>
                            <a:ext uri="http://customooxmlschemas.google.com/">
          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          </a:ext>
                          </a:extLst>
                        </a:rPr>
                        <a:t>Does not provide assurances that traffic will actually follow validated paths.</a:t>
                      </a:r>
                      <a:r>
                        <a:rPr lang="en-US" sz="1400" dirty="0"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 </a:t>
                      </a:r>
                      <a:endParaRPr sz="1400"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3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lt1"/>
                          </a:solidFill>
                          <a:latin typeface="Comfortaa Medium"/>
                          <a:ea typeface="Comfortaa Medium"/>
                          <a:cs typeface="Comfortaa Medium"/>
                          <a:sym typeface="Comfortaa"/>
                        </a:rPr>
                        <a:t>SCION</a:t>
                      </a:r>
                      <a:endParaRPr sz="1600" dirty="0"/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i="0" dirty="0">
                          <a:solidFill>
                            <a:schemeClr val="lt1"/>
                          </a:solidFill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Inter-domain routing architecture offering secure path awareness and selection. </a:t>
                      </a:r>
                      <a:endParaRPr sz="1400"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lt1"/>
                          </a:solidFill>
                          <a:latin typeface="Nunito Sans Light"/>
                          <a:ea typeface="Nunito Sans Light"/>
                          <a:cs typeface="Nunito Sans Light"/>
                          <a:sym typeface="Nunito Sans Light"/>
                        </a:rPr>
                        <a:t>Needs to be supported by border routers.</a:t>
                      </a:r>
                      <a:endParaRPr dirty="0">
                        <a:latin typeface="Nunito Sans Light"/>
                        <a:ea typeface="Nunito Sans Light"/>
                        <a:cs typeface="Nunito Sans Light"/>
                        <a:sym typeface="Nunito Sans Light"/>
                      </a:endParaRPr>
                    </a:p>
                  </a:txBody>
                  <a:tcPr marL="91450" marR="91450" marT="45725" marB="45725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27" name="Google Shape;327;p10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</a:p>
        </p:txBody>
      </p:sp>
      <p:sp>
        <p:nvSpPr>
          <p:cNvPr id="328" name="Google Shape;328;p10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329" name="Google Shape;329;p10"/>
          <p:cNvSpPr txBox="1">
            <a:spLocks noGrp="1"/>
          </p:cNvSpPr>
          <p:nvPr>
            <p:ph type="body" idx="2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</a:pPr>
            <a:r>
              <a:rPr lang="en-US"/>
              <a:t>Some info @ a glance</a:t>
            </a:r>
            <a:endParaRPr/>
          </a:p>
        </p:txBody>
      </p:sp>
      <p:pic>
        <p:nvPicPr>
          <p:cNvPr id="330" name="Google Shape;330;p10"/>
          <p:cNvPicPr preferRelativeResize="0"/>
          <p:nvPr/>
        </p:nvPicPr>
        <p:blipFill rotWithShape="1">
          <a:blip r:embed="rId3">
            <a:alphaModFix amt="75000"/>
          </a:blip>
          <a:srcRect/>
          <a:stretch/>
        </p:blipFill>
        <p:spPr>
          <a:xfrm>
            <a:off x="10210699" y="-492375"/>
            <a:ext cx="2324625" cy="2360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>
          <a:extLst>
            <a:ext uri="{FF2B5EF4-FFF2-40B4-BE49-F238E27FC236}">
              <a16:creationId xmlns:a16="http://schemas.microsoft.com/office/drawing/2014/main" id="{F1B292CF-4A3A-641E-A2AC-EA15147F4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">
            <a:extLst>
              <a:ext uri="{FF2B5EF4-FFF2-40B4-BE49-F238E27FC236}">
                <a16:creationId xmlns:a16="http://schemas.microsoft.com/office/drawing/2014/main" id="{0F5ACCED-82CC-E05E-F426-DC4F0F697366}"/>
              </a:ext>
            </a:extLst>
          </p:cNvPr>
          <p:cNvSpPr/>
          <p:nvPr/>
        </p:nvSpPr>
        <p:spPr>
          <a:xfrm>
            <a:off x="6556549" y="836614"/>
            <a:ext cx="5244925" cy="5519736"/>
          </a:xfrm>
          <a:prstGeom prst="roundRect">
            <a:avLst>
              <a:gd name="adj" fmla="val 4315"/>
            </a:avLst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337" name="Google Shape;337;p11">
            <a:extLst>
              <a:ext uri="{FF2B5EF4-FFF2-40B4-BE49-F238E27FC236}">
                <a16:creationId xmlns:a16="http://schemas.microsoft.com/office/drawing/2014/main" id="{E4B3BD93-CC44-76D6-45B0-947C66C341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2800"/>
              <a:buFont typeface="Comfortaa Medium"/>
              <a:buNone/>
            </a:pPr>
            <a:r>
              <a:rPr lang="en-US" dirty="0"/>
              <a:t>CRITICAL INFRASTRUCTURE</a:t>
            </a:r>
            <a:endParaRPr dirty="0"/>
          </a:p>
        </p:txBody>
      </p:sp>
      <p:sp>
        <p:nvSpPr>
          <p:cNvPr id="338" name="Google Shape;338;p11">
            <a:extLst>
              <a:ext uri="{FF2B5EF4-FFF2-40B4-BE49-F238E27FC236}">
                <a16:creationId xmlns:a16="http://schemas.microsoft.com/office/drawing/2014/main" id="{22B60FB9-BA86-A709-D62F-7B1F5376482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</a:p>
        </p:txBody>
      </p:sp>
      <p:sp>
        <p:nvSpPr>
          <p:cNvPr id="339" name="Google Shape;339;p11">
            <a:extLst>
              <a:ext uri="{FF2B5EF4-FFF2-40B4-BE49-F238E27FC236}">
                <a16:creationId xmlns:a16="http://schemas.microsoft.com/office/drawing/2014/main" id="{4C8CF034-A8C0-2D1A-BDA1-0EEE6F0393C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340" name="Google Shape;340;p11">
            <a:extLst>
              <a:ext uri="{FF2B5EF4-FFF2-40B4-BE49-F238E27FC236}">
                <a16:creationId xmlns:a16="http://schemas.microsoft.com/office/drawing/2014/main" id="{E907D6A0-9AEC-97D1-A2CA-88FB7F16667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390145" y="836613"/>
            <a:ext cx="114117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</a:pPr>
            <a:r>
              <a:rPr lang="en-US" dirty="0"/>
              <a:t>Legacy infrastructure needs replacing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</a:pPr>
            <a:endParaRPr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8AD268B-E250-77AF-4604-31F2FA0B37FC}"/>
              </a:ext>
            </a:extLst>
          </p:cNvPr>
          <p:cNvGrpSpPr/>
          <p:nvPr/>
        </p:nvGrpSpPr>
        <p:grpSpPr>
          <a:xfrm>
            <a:off x="8540179" y="2267178"/>
            <a:ext cx="1277664" cy="553957"/>
            <a:chOff x="1865011" y="2400253"/>
            <a:chExt cx="1277664" cy="553957"/>
          </a:xfrm>
        </p:grpSpPr>
        <p:sp>
          <p:nvSpPr>
            <p:cNvPr id="5" name="Google Shape;247;p24">
              <a:extLst>
                <a:ext uri="{FF2B5EF4-FFF2-40B4-BE49-F238E27FC236}">
                  <a16:creationId xmlns:a16="http://schemas.microsoft.com/office/drawing/2014/main" id="{9A335E32-F045-AE54-9376-0EF7FE3B7ECC}"/>
                </a:ext>
              </a:extLst>
            </p:cNvPr>
            <p:cNvSpPr txBox="1"/>
            <p:nvPr/>
          </p:nvSpPr>
          <p:spPr>
            <a:xfrm>
              <a:off x="1865011" y="2400253"/>
              <a:ext cx="1277664" cy="5539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Area</a:t>
              </a:r>
              <a:r>
                <a:rPr lang="en-US" sz="1000" b="1" i="0" u="none" strike="noStrike" cap="none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 </a:t>
              </a:r>
              <a:br>
                <a:rPr lang="en-US" sz="1000" b="1" i="0" u="none" strike="noStrike" cap="none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</a:br>
              <a:r>
                <a:rPr lang="en-US" sz="1000" b="1" i="0" u="none" strike="noStrike" cap="none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Control </a:t>
              </a:r>
              <a:br>
                <a:rPr lang="en-US" sz="1000" b="1" i="0" u="none" strike="noStrike" cap="none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</a:br>
              <a:r>
                <a:rPr lang="en-US" sz="1000" b="1" i="0" u="none" strike="noStrike" cap="none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Centers</a:t>
              </a:r>
            </a:p>
          </p:txBody>
        </p:sp>
        <p:pic>
          <p:nvPicPr>
            <p:cNvPr id="6" name="Picture 5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9319E475-F76D-F67D-6297-B4B30BE2F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11208" y="2469659"/>
              <a:ext cx="331467" cy="474662"/>
            </a:xfrm>
            <a:prstGeom prst="rect">
              <a:avLst/>
            </a:prstGeom>
          </p:spPr>
        </p:pic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B4C5478-0589-1B04-B0BF-73F90B37A8DC}"/>
              </a:ext>
            </a:extLst>
          </p:cNvPr>
          <p:cNvCxnSpPr>
            <a:cxnSpLocks/>
          </p:cNvCxnSpPr>
          <p:nvPr/>
        </p:nvCxnSpPr>
        <p:spPr>
          <a:xfrm flipV="1">
            <a:off x="8130850" y="2818851"/>
            <a:ext cx="408947" cy="38916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247;p24">
            <a:extLst>
              <a:ext uri="{FF2B5EF4-FFF2-40B4-BE49-F238E27FC236}">
                <a16:creationId xmlns:a16="http://schemas.microsoft.com/office/drawing/2014/main" id="{0D22B435-3C00-F230-534F-7DB6629E08BB}"/>
              </a:ext>
            </a:extLst>
          </p:cNvPr>
          <p:cNvSpPr txBox="1"/>
          <p:nvPr/>
        </p:nvSpPr>
        <p:spPr>
          <a:xfrm>
            <a:off x="6853186" y="3197114"/>
            <a:ext cx="1277664" cy="4000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Aircraft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000" b="1" i="0" u="none" strike="noStrike" cap="none" dirty="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9" name="Google Shape;247;p24">
            <a:extLst>
              <a:ext uri="{FF2B5EF4-FFF2-40B4-BE49-F238E27FC236}">
                <a16:creationId xmlns:a16="http://schemas.microsoft.com/office/drawing/2014/main" id="{7588492F-FD6D-21E3-9B63-DF48ADB79482}"/>
              </a:ext>
            </a:extLst>
          </p:cNvPr>
          <p:cNvSpPr txBox="1"/>
          <p:nvPr/>
        </p:nvSpPr>
        <p:spPr>
          <a:xfrm>
            <a:off x="6853186" y="1381655"/>
            <a:ext cx="1277664" cy="4000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Terminal </a:t>
            </a:r>
            <a:r>
              <a:rPr lang="en-US" sz="1000" b="1" i="0" u="none" strike="noStrike" cap="none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Control </a:t>
            </a:r>
            <a:r>
              <a:rPr lang="en-US" sz="1000" b="1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</a:t>
            </a:r>
            <a:r>
              <a:rPr lang="en-US" sz="1000" b="1" i="0" u="none" strike="noStrike" cap="none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enters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B80AA4-3AF6-0E04-8940-162E9D88393E}"/>
              </a:ext>
            </a:extLst>
          </p:cNvPr>
          <p:cNvCxnSpPr>
            <a:cxnSpLocks/>
          </p:cNvCxnSpPr>
          <p:nvPr/>
        </p:nvCxnSpPr>
        <p:spPr>
          <a:xfrm>
            <a:off x="8116372" y="1793533"/>
            <a:ext cx="440189" cy="49460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6AC439D-6D2F-8F28-FF60-8CF6721E0B24}"/>
              </a:ext>
            </a:extLst>
          </p:cNvPr>
          <p:cNvSpPr txBox="1"/>
          <p:nvPr/>
        </p:nvSpPr>
        <p:spPr>
          <a:xfrm>
            <a:off x="8247017" y="1853745"/>
            <a:ext cx="5517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Phone</a:t>
            </a:r>
          </a:p>
        </p:txBody>
      </p:sp>
      <p:sp>
        <p:nvSpPr>
          <p:cNvPr id="12" name="Google Shape;247;p24">
            <a:extLst>
              <a:ext uri="{FF2B5EF4-FFF2-40B4-BE49-F238E27FC236}">
                <a16:creationId xmlns:a16="http://schemas.microsoft.com/office/drawing/2014/main" id="{80D03F50-5625-71F1-63A9-75A681C00EB7}"/>
              </a:ext>
            </a:extLst>
          </p:cNvPr>
          <p:cNvSpPr txBox="1"/>
          <p:nvPr/>
        </p:nvSpPr>
        <p:spPr>
          <a:xfrm>
            <a:off x="10097848" y="3191327"/>
            <a:ext cx="1456399" cy="4000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Airline Operational Control Centers</a:t>
            </a:r>
          </a:p>
        </p:txBody>
      </p:sp>
      <p:sp>
        <p:nvSpPr>
          <p:cNvPr id="13" name="Google Shape;247;p24">
            <a:extLst>
              <a:ext uri="{FF2B5EF4-FFF2-40B4-BE49-F238E27FC236}">
                <a16:creationId xmlns:a16="http://schemas.microsoft.com/office/drawing/2014/main" id="{DA66698A-7E6A-169D-266C-709527742BA1}"/>
              </a:ext>
            </a:extLst>
          </p:cNvPr>
          <p:cNvSpPr txBox="1"/>
          <p:nvPr/>
        </p:nvSpPr>
        <p:spPr>
          <a:xfrm>
            <a:off x="10099960" y="1387367"/>
            <a:ext cx="1457321" cy="5539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 dirty="0" err="1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Eurocontrol</a:t>
            </a:r>
            <a:endParaRPr lang="en-US" sz="1000" b="1" i="0" u="none" strike="noStrike" cap="none" dirty="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Receives flight plans and assigns slots</a:t>
            </a:r>
            <a:endParaRPr lang="en-US" sz="1000" i="0" u="none" strike="noStrike" cap="none" dirty="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9604102-0C47-F8E4-2F7C-FA9A43EF8E7C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10815346" y="1923657"/>
            <a:ext cx="10702" cy="126767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4E2296C-2B70-18C0-AFF7-9C86CBE0D8CB}"/>
              </a:ext>
            </a:extLst>
          </p:cNvPr>
          <p:cNvSpPr txBox="1"/>
          <p:nvPr/>
        </p:nvSpPr>
        <p:spPr>
          <a:xfrm>
            <a:off x="10812625" y="2264853"/>
            <a:ext cx="9861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Flight Plans: </a:t>
            </a:r>
            <a:br>
              <a:rPr lang="en-US" sz="1000" dirty="0"/>
            </a:br>
            <a:r>
              <a:rPr lang="en-US" sz="1000" dirty="0"/>
              <a:t>OLDI Protocol</a:t>
            </a:r>
          </a:p>
          <a:p>
            <a:r>
              <a:rPr lang="en-US" sz="1000" dirty="0"/>
              <a:t>and Phone</a:t>
            </a:r>
          </a:p>
        </p:txBody>
      </p:sp>
      <p:sp>
        <p:nvSpPr>
          <p:cNvPr id="16" name="Google Shape;247;p24">
            <a:extLst>
              <a:ext uri="{FF2B5EF4-FFF2-40B4-BE49-F238E27FC236}">
                <a16:creationId xmlns:a16="http://schemas.microsoft.com/office/drawing/2014/main" id="{D815D49B-AA2F-3794-4615-C2CF42BC76FE}"/>
              </a:ext>
            </a:extLst>
          </p:cNvPr>
          <p:cNvSpPr txBox="1"/>
          <p:nvPr/>
        </p:nvSpPr>
        <p:spPr>
          <a:xfrm>
            <a:off x="6836026" y="2412334"/>
            <a:ext cx="1277664" cy="2461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RADAR</a:t>
            </a:r>
            <a:r>
              <a:rPr lang="en-US" sz="1000" b="1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, </a:t>
            </a:r>
            <a:r>
              <a:rPr lang="en-US" sz="1000" b="1" i="0" u="none" strike="noStrike" cap="none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ILS</a:t>
            </a:r>
          </a:p>
        </p:txBody>
      </p:sp>
      <p:sp>
        <p:nvSpPr>
          <p:cNvPr id="17" name="Google Shape;247;p24">
            <a:extLst>
              <a:ext uri="{FF2B5EF4-FFF2-40B4-BE49-F238E27FC236}">
                <a16:creationId xmlns:a16="http://schemas.microsoft.com/office/drawing/2014/main" id="{EF894CF6-DBFE-042A-F60A-E73207A813C3}"/>
              </a:ext>
            </a:extLst>
          </p:cNvPr>
          <p:cNvSpPr txBox="1"/>
          <p:nvPr/>
        </p:nvSpPr>
        <p:spPr>
          <a:xfrm>
            <a:off x="8540179" y="3200307"/>
            <a:ext cx="1273844" cy="4000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1000" b="1" i="0" u="none" strike="noStrike" cap="none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Airport </a:t>
            </a:r>
            <a:r>
              <a:rPr lang="en-US" sz="1000" b="1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Tower &amp; </a:t>
            </a:r>
            <a:r>
              <a:rPr lang="en-US" sz="1000" b="1" i="0" u="none" strike="noStrike" cap="none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Apron</a:t>
            </a:r>
          </a:p>
        </p:txBody>
      </p:sp>
      <p:sp>
        <p:nvSpPr>
          <p:cNvPr id="19" name="Google Shape;202;p4">
            <a:extLst>
              <a:ext uri="{FF2B5EF4-FFF2-40B4-BE49-F238E27FC236}">
                <a16:creationId xmlns:a16="http://schemas.microsoft.com/office/drawing/2014/main" id="{080B39A3-B206-D290-66AB-2B82BEEB363B}"/>
              </a:ext>
            </a:extLst>
          </p:cNvPr>
          <p:cNvSpPr txBox="1"/>
          <p:nvPr/>
        </p:nvSpPr>
        <p:spPr>
          <a:xfrm>
            <a:off x="331900" y="1316513"/>
            <a:ext cx="5922352" cy="4739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2286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800" b="0" i="0" u="none" strike="noStrike" cap="none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Many critical infrastructures in power, transport, emergency services etc.. </a:t>
            </a:r>
            <a:r>
              <a:rPr lang="en-US" sz="1800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run on legacy infrastructures</a:t>
            </a:r>
            <a:endParaRPr sz="1800" dirty="0"/>
          </a:p>
          <a:p>
            <a:pPr marL="228600" marR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800" b="0" i="0" u="none" strike="noStrike" cap="none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Many important </a:t>
            </a:r>
            <a:r>
              <a:rPr lang="en-US" sz="1800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l</a:t>
            </a:r>
            <a:r>
              <a:rPr lang="en-US" sz="1800" b="0" i="0" u="none" strike="noStrike" cap="none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egacy infrastructures are still </a:t>
            </a:r>
            <a:r>
              <a:rPr lang="en-US" sz="1800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not </a:t>
            </a:r>
            <a:r>
              <a:rPr lang="en-US" sz="1800" b="0" i="0" u="none" strike="noStrike" cap="none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fully networked and/or are not IP based</a:t>
            </a:r>
          </a:p>
          <a:p>
            <a:pPr marL="228600" marR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800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It is expensive, inefficient and becoming harder to support these legacy infrastructures</a:t>
            </a:r>
            <a:endParaRPr lang="en-US" sz="1800" b="0" i="0" u="none" strike="noStrike" cap="none" dirty="0">
              <a:solidFill>
                <a:srgbClr val="262626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228600" marR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800" b="0" i="0" u="none" strike="noStrike" cap="none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The Internet is now able to provide sufficiently </a:t>
            </a:r>
            <a:r>
              <a:rPr lang="en-US" sz="1800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reliable and resilient connectivity, like the power grid</a:t>
            </a:r>
          </a:p>
          <a:p>
            <a:pPr marL="228600" marR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800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Critical infrastructure operators want to take advantage of commodity Internet services as they offer cost and resilience advantages, but higher trust and data sovereignty assurances are required</a:t>
            </a:r>
          </a:p>
          <a:p>
            <a:pPr marL="228600" marR="0" lvl="0" indent="-228600" algn="l" rtl="0"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800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True inter-domain and multi-ISP support is highly desirable or required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6C28E8-72CC-2AD0-892E-F4AA5670ED22}"/>
              </a:ext>
            </a:extLst>
          </p:cNvPr>
          <p:cNvSpPr txBox="1"/>
          <p:nvPr/>
        </p:nvSpPr>
        <p:spPr>
          <a:xfrm>
            <a:off x="6746789" y="3788238"/>
            <a:ext cx="4871917" cy="2390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dirty="0"/>
              <a:t>Star centered around Area Control Centers </a:t>
            </a:r>
          </a:p>
          <a:p>
            <a:pPr>
              <a:spcAft>
                <a:spcPts val="400"/>
              </a:spcAft>
            </a:pPr>
            <a:r>
              <a:rPr lang="en-US" dirty="0"/>
              <a:t>Radar &amp; ILS physically connected to control towers</a:t>
            </a:r>
          </a:p>
          <a:p>
            <a:pPr>
              <a:spcAft>
                <a:spcPts val="400"/>
              </a:spcAft>
            </a:pPr>
            <a:r>
              <a:rPr lang="en-US" dirty="0"/>
              <a:t>No connectivity between Control Centers beyond phone</a:t>
            </a:r>
          </a:p>
          <a:p>
            <a:pPr>
              <a:spcAft>
                <a:spcPts val="400"/>
              </a:spcAft>
            </a:pPr>
            <a:r>
              <a:rPr lang="en-US" dirty="0"/>
              <a:t>Aircraft can only be managed within radio range of Control Center (so cannot be slowed/speed-up by destination)</a:t>
            </a:r>
          </a:p>
          <a:p>
            <a:pPr>
              <a:spcAft>
                <a:spcPts val="400"/>
              </a:spcAft>
            </a:pPr>
            <a:r>
              <a:rPr lang="en-US" dirty="0"/>
              <a:t>OLDI protocol is based on data layer similar to RS232</a:t>
            </a:r>
          </a:p>
          <a:p>
            <a:pPr>
              <a:spcAft>
                <a:spcPts val="400"/>
              </a:spcAft>
            </a:pPr>
            <a:r>
              <a:rPr lang="en-US" dirty="0"/>
              <a:t>Aircraft transponders can be spoofed and jammed</a:t>
            </a:r>
          </a:p>
          <a:p>
            <a:pPr>
              <a:spcAft>
                <a:spcPts val="400"/>
              </a:spcAft>
            </a:pPr>
            <a:r>
              <a:rPr lang="en-US" dirty="0"/>
              <a:t>Limited coordination means inefficient management of slots</a:t>
            </a:r>
          </a:p>
          <a:p>
            <a:r>
              <a:rPr lang="en-US" dirty="0"/>
              <a:t>System heavily reliant on closed loop and implicit trust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6CDA1E-9117-46F6-4B90-F8064B1D7BD3}"/>
              </a:ext>
            </a:extLst>
          </p:cNvPr>
          <p:cNvSpPr txBox="1"/>
          <p:nvPr/>
        </p:nvSpPr>
        <p:spPr>
          <a:xfrm>
            <a:off x="7786201" y="986318"/>
            <a:ext cx="2515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Nunito Sans Normal" pitchFamily="2" charset="77"/>
              </a:rPr>
              <a:t>Example: Air Traffic Control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D9E5EC2-CDE5-938B-1AC5-B6D97CB6EEF5}"/>
              </a:ext>
            </a:extLst>
          </p:cNvPr>
          <p:cNvCxnSpPr>
            <a:cxnSpLocks/>
          </p:cNvCxnSpPr>
          <p:nvPr/>
        </p:nvCxnSpPr>
        <p:spPr>
          <a:xfrm flipH="1">
            <a:off x="9814023" y="1941324"/>
            <a:ext cx="283825" cy="34681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3B0AD97-A981-085B-D871-882F85899955}"/>
              </a:ext>
            </a:extLst>
          </p:cNvPr>
          <p:cNvCxnSpPr>
            <a:cxnSpLocks/>
            <a:stCxn id="16" idx="3"/>
            <a:endCxn id="5" idx="1"/>
          </p:cNvCxnSpPr>
          <p:nvPr/>
        </p:nvCxnSpPr>
        <p:spPr>
          <a:xfrm>
            <a:off x="8113690" y="2535425"/>
            <a:ext cx="426489" cy="873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D38BB69-84DD-BE78-C18C-86CF9FB77D93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7474858" y="1793533"/>
            <a:ext cx="0" cy="61880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AEB18FC-C241-3F5F-E07B-AC316F0EE705}"/>
              </a:ext>
            </a:extLst>
          </p:cNvPr>
          <p:cNvSpPr txBox="1"/>
          <p:nvPr/>
        </p:nvSpPr>
        <p:spPr>
          <a:xfrm>
            <a:off x="7097492" y="1909015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P2P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6E5F67B-AEC3-96B9-F02D-8D3835B04225}"/>
              </a:ext>
            </a:extLst>
          </p:cNvPr>
          <p:cNvSpPr txBox="1"/>
          <p:nvPr/>
        </p:nvSpPr>
        <p:spPr>
          <a:xfrm>
            <a:off x="8116372" y="2301590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P2P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A8279E-ACB0-E58A-B7C9-7C76E809EA8C}"/>
              </a:ext>
            </a:extLst>
          </p:cNvPr>
          <p:cNvSpPr txBox="1"/>
          <p:nvPr/>
        </p:nvSpPr>
        <p:spPr>
          <a:xfrm>
            <a:off x="7844355" y="2827677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Radio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8DAADF7-4BE9-0B1A-5F40-9148E454F4AA}"/>
              </a:ext>
            </a:extLst>
          </p:cNvPr>
          <p:cNvCxnSpPr>
            <a:cxnSpLocks/>
            <a:stCxn id="8" idx="3"/>
            <a:endCxn id="17" idx="1"/>
          </p:cNvCxnSpPr>
          <p:nvPr/>
        </p:nvCxnSpPr>
        <p:spPr>
          <a:xfrm>
            <a:off x="8130850" y="3397149"/>
            <a:ext cx="409329" cy="31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E72517CC-0712-3443-90CB-A207F787043E}"/>
              </a:ext>
            </a:extLst>
          </p:cNvPr>
          <p:cNvSpPr txBox="1"/>
          <p:nvPr/>
        </p:nvSpPr>
        <p:spPr>
          <a:xfrm>
            <a:off x="8069883" y="3197137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Radio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16F8349-6C8D-1C3F-963E-F36071058B3D}"/>
              </a:ext>
            </a:extLst>
          </p:cNvPr>
          <p:cNvSpPr txBox="1"/>
          <p:nvPr/>
        </p:nvSpPr>
        <p:spPr>
          <a:xfrm>
            <a:off x="8950842" y="1538587"/>
            <a:ext cx="9861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Slots: </a:t>
            </a:r>
            <a:br>
              <a:rPr lang="en-US" sz="1000" dirty="0"/>
            </a:br>
            <a:r>
              <a:rPr lang="en-US" sz="1000" dirty="0"/>
              <a:t>OLDI Protocol</a:t>
            </a:r>
          </a:p>
          <a:p>
            <a:r>
              <a:rPr lang="en-US" sz="1000" dirty="0"/>
              <a:t>P2P links</a:t>
            </a:r>
          </a:p>
        </p:txBody>
      </p:sp>
    </p:spTree>
    <p:extLst>
      <p:ext uri="{BB962C8B-B14F-4D97-AF65-F5344CB8AC3E}">
        <p14:creationId xmlns:p14="http://schemas.microsoft.com/office/powerpoint/2010/main" val="2688814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"/>
          <p:cNvSpPr/>
          <p:nvPr/>
        </p:nvSpPr>
        <p:spPr>
          <a:xfrm>
            <a:off x="6556550" y="836614"/>
            <a:ext cx="4974476" cy="5222228"/>
          </a:xfrm>
          <a:prstGeom prst="roundRect">
            <a:avLst>
              <a:gd name="adj" fmla="val 4315"/>
            </a:avLst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337" name="Google Shape;337;p11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2800"/>
              <a:buFont typeface="Comfortaa Medium"/>
              <a:buNone/>
            </a:pPr>
            <a:r>
              <a:rPr lang="en-US" dirty="0"/>
              <a:t>WHAT IS SCION? </a:t>
            </a:r>
            <a:endParaRPr dirty="0"/>
          </a:p>
        </p:txBody>
      </p:sp>
      <p:sp>
        <p:nvSpPr>
          <p:cNvPr id="338" name="Google Shape;338;p11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</a:p>
        </p:txBody>
      </p:sp>
      <p:sp>
        <p:nvSpPr>
          <p:cNvPr id="339" name="Google Shape;339;p11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340" name="Google Shape;340;p11"/>
          <p:cNvSpPr txBox="1">
            <a:spLocks noGrp="1"/>
          </p:cNvSpPr>
          <p:nvPr>
            <p:ph type="body" idx="2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</a:pPr>
            <a:r>
              <a:rPr lang="en-US" dirty="0"/>
              <a:t>SCION is an inter-domain path-aware architecture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</a:pPr>
            <a:endParaRPr dirty="0"/>
          </a:p>
        </p:txBody>
      </p:sp>
      <p:sp>
        <p:nvSpPr>
          <p:cNvPr id="341" name="Google Shape;341;p11"/>
          <p:cNvSpPr/>
          <p:nvPr/>
        </p:nvSpPr>
        <p:spPr>
          <a:xfrm rot="-5400000">
            <a:off x="349284" y="4871793"/>
            <a:ext cx="1227909" cy="1146191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342" name="Google Shape;342;p11"/>
          <p:cNvSpPr/>
          <p:nvPr/>
        </p:nvSpPr>
        <p:spPr>
          <a:xfrm rot="5400000" flipH="1">
            <a:off x="2982718" y="3384548"/>
            <a:ext cx="1227909" cy="4120679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grpSp>
        <p:nvGrpSpPr>
          <p:cNvPr id="343" name="Google Shape;343;p11"/>
          <p:cNvGrpSpPr/>
          <p:nvPr/>
        </p:nvGrpSpPr>
        <p:grpSpPr>
          <a:xfrm>
            <a:off x="546229" y="4497154"/>
            <a:ext cx="858809" cy="1383876"/>
            <a:chOff x="6745953" y="4432052"/>
            <a:chExt cx="949824" cy="1530536"/>
          </a:xfrm>
        </p:grpSpPr>
        <p:sp>
          <p:nvSpPr>
            <p:cNvPr id="344" name="Google Shape;344;p11"/>
            <p:cNvSpPr/>
            <p:nvPr/>
          </p:nvSpPr>
          <p:spPr>
            <a:xfrm>
              <a:off x="6745953" y="4432052"/>
              <a:ext cx="948848" cy="15295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sp>
          <p:nvSpPr>
            <p:cNvPr id="345" name="Google Shape;345;p11"/>
            <p:cNvSpPr/>
            <p:nvPr/>
          </p:nvSpPr>
          <p:spPr>
            <a:xfrm>
              <a:off x="6948022" y="5042129"/>
              <a:ext cx="537388" cy="707771"/>
            </a:xfrm>
            <a:custGeom>
              <a:avLst/>
              <a:gdLst/>
              <a:ahLst/>
              <a:cxnLst/>
              <a:rect l="l" t="t" r="r" b="b"/>
              <a:pathLst>
                <a:path w="593" h="750" extrusionOk="0">
                  <a:moveTo>
                    <a:pt x="1" y="455"/>
                  </a:moveTo>
                  <a:cubicBezTo>
                    <a:pt x="2" y="618"/>
                    <a:pt x="135" y="750"/>
                    <a:pt x="298" y="749"/>
                  </a:cubicBezTo>
                  <a:cubicBezTo>
                    <a:pt x="462" y="748"/>
                    <a:pt x="593" y="615"/>
                    <a:pt x="593" y="452"/>
                  </a:cubicBezTo>
                  <a:cubicBezTo>
                    <a:pt x="592" y="334"/>
                    <a:pt x="522" y="232"/>
                    <a:pt x="422" y="185"/>
                  </a:cubicBezTo>
                  <a:cubicBezTo>
                    <a:pt x="421" y="55"/>
                    <a:pt x="421" y="55"/>
                    <a:pt x="421" y="55"/>
                  </a:cubicBezTo>
                  <a:cubicBezTo>
                    <a:pt x="421" y="25"/>
                    <a:pt x="396" y="0"/>
                    <a:pt x="365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193" y="1"/>
                    <a:pt x="168" y="26"/>
                    <a:pt x="168" y="57"/>
                  </a:cubicBezTo>
                  <a:cubicBezTo>
                    <a:pt x="169" y="186"/>
                    <a:pt x="169" y="186"/>
                    <a:pt x="169" y="186"/>
                  </a:cubicBezTo>
                  <a:cubicBezTo>
                    <a:pt x="69" y="234"/>
                    <a:pt x="0" y="337"/>
                    <a:pt x="1" y="455"/>
                  </a:cubicBezTo>
                  <a:close/>
                </a:path>
              </a:pathLst>
            </a:custGeom>
            <a:solidFill>
              <a:srgbClr val="009C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46" name="Google Shape;346;p11"/>
            <p:cNvSpPr/>
            <p:nvPr/>
          </p:nvSpPr>
          <p:spPr>
            <a:xfrm>
              <a:off x="7100307" y="5042129"/>
              <a:ext cx="230379" cy="118047"/>
            </a:xfrm>
            <a:custGeom>
              <a:avLst/>
              <a:gdLst/>
              <a:ahLst/>
              <a:cxnLst/>
              <a:rect l="l" t="t" r="r" b="b"/>
              <a:pathLst>
                <a:path w="254" h="125" extrusionOk="0">
                  <a:moveTo>
                    <a:pt x="254" y="124"/>
                  </a:moveTo>
                  <a:cubicBezTo>
                    <a:pt x="253" y="55"/>
                    <a:pt x="253" y="55"/>
                    <a:pt x="253" y="55"/>
                  </a:cubicBezTo>
                  <a:cubicBezTo>
                    <a:pt x="253" y="25"/>
                    <a:pt x="228" y="0"/>
                    <a:pt x="197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5" y="1"/>
                    <a:pt x="0" y="26"/>
                    <a:pt x="0" y="57"/>
                  </a:cubicBezTo>
                  <a:cubicBezTo>
                    <a:pt x="0" y="125"/>
                    <a:pt x="0" y="125"/>
                    <a:pt x="0" y="125"/>
                  </a:cubicBezTo>
                  <a:lnTo>
                    <a:pt x="254" y="124"/>
                  </a:lnTo>
                  <a:close/>
                </a:path>
              </a:pathLst>
            </a:custGeom>
            <a:solidFill>
              <a:srgbClr val="1B365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47" name="Google Shape;347;p11"/>
            <p:cNvSpPr/>
            <p:nvPr/>
          </p:nvSpPr>
          <p:spPr>
            <a:xfrm>
              <a:off x="7087616" y="5028900"/>
              <a:ext cx="254783" cy="144505"/>
            </a:xfrm>
            <a:custGeom>
              <a:avLst/>
              <a:gdLst/>
              <a:ahLst/>
              <a:cxnLst/>
              <a:rect l="l" t="t" r="r" b="b"/>
              <a:pathLst>
                <a:path w="281" h="153" extrusionOk="0">
                  <a:moveTo>
                    <a:pt x="70" y="1"/>
                  </a:moveTo>
                  <a:cubicBezTo>
                    <a:pt x="211" y="0"/>
                    <a:pt x="211" y="0"/>
                    <a:pt x="211" y="0"/>
                  </a:cubicBezTo>
                  <a:cubicBezTo>
                    <a:pt x="249" y="0"/>
                    <a:pt x="281" y="31"/>
                    <a:pt x="281" y="69"/>
                  </a:cubicBezTo>
                  <a:cubicBezTo>
                    <a:pt x="281" y="151"/>
                    <a:pt x="281" y="151"/>
                    <a:pt x="281" y="151"/>
                  </a:cubicBezTo>
                  <a:cubicBezTo>
                    <a:pt x="1" y="153"/>
                    <a:pt x="1" y="153"/>
                    <a:pt x="1" y="153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32"/>
                    <a:pt x="31" y="1"/>
                    <a:pt x="70" y="1"/>
                  </a:cubicBezTo>
                  <a:close/>
                  <a:moveTo>
                    <a:pt x="254" y="124"/>
                  </a:moveTo>
                  <a:cubicBezTo>
                    <a:pt x="254" y="70"/>
                    <a:pt x="254" y="70"/>
                    <a:pt x="254" y="70"/>
                  </a:cubicBezTo>
                  <a:cubicBezTo>
                    <a:pt x="254" y="46"/>
                    <a:pt x="234" y="27"/>
                    <a:pt x="211" y="27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47" y="28"/>
                    <a:pt x="28" y="47"/>
                    <a:pt x="28" y="71"/>
                  </a:cubicBezTo>
                  <a:cubicBezTo>
                    <a:pt x="28" y="126"/>
                    <a:pt x="28" y="126"/>
                    <a:pt x="28" y="126"/>
                  </a:cubicBezTo>
                  <a:lnTo>
                    <a:pt x="254" y="124"/>
                  </a:lnTo>
                  <a:close/>
                </a:path>
              </a:pathLst>
            </a:custGeom>
            <a:solidFill>
              <a:srgbClr val="2F29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48" name="Google Shape;348;p11"/>
            <p:cNvSpPr/>
            <p:nvPr/>
          </p:nvSpPr>
          <p:spPr>
            <a:xfrm>
              <a:off x="7154485" y="4992774"/>
              <a:ext cx="120558" cy="49356"/>
            </a:xfrm>
            <a:custGeom>
              <a:avLst/>
              <a:gdLst/>
              <a:ahLst/>
              <a:cxnLst/>
              <a:rect l="l" t="t" r="r" b="b"/>
              <a:pathLst>
                <a:path w="133" h="52" extrusionOk="0">
                  <a:moveTo>
                    <a:pt x="133" y="52"/>
                  </a:moveTo>
                  <a:cubicBezTo>
                    <a:pt x="133" y="52"/>
                    <a:pt x="133" y="52"/>
                    <a:pt x="133" y="52"/>
                  </a:cubicBezTo>
                  <a:cubicBezTo>
                    <a:pt x="133" y="23"/>
                    <a:pt x="103" y="0"/>
                    <a:pt x="66" y="1"/>
                  </a:cubicBezTo>
                  <a:cubicBezTo>
                    <a:pt x="29" y="1"/>
                    <a:pt x="0" y="24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13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49" name="Google Shape;349;p11"/>
            <p:cNvSpPr/>
            <p:nvPr/>
          </p:nvSpPr>
          <p:spPr>
            <a:xfrm>
              <a:off x="7141794" y="4980562"/>
              <a:ext cx="145939" cy="74797"/>
            </a:xfrm>
            <a:custGeom>
              <a:avLst/>
              <a:gdLst/>
              <a:ahLst/>
              <a:cxnLst/>
              <a:rect l="l" t="t" r="r" b="b"/>
              <a:pathLst>
                <a:path w="161" h="79" extrusionOk="0">
                  <a:moveTo>
                    <a:pt x="80" y="0"/>
                  </a:moveTo>
                  <a:cubicBezTo>
                    <a:pt x="124" y="0"/>
                    <a:pt x="160" y="29"/>
                    <a:pt x="161" y="65"/>
                  </a:cubicBezTo>
                  <a:cubicBezTo>
                    <a:pt x="161" y="78"/>
                    <a:pt x="161" y="78"/>
                    <a:pt x="161" y="78"/>
                  </a:cubicBezTo>
                  <a:cubicBezTo>
                    <a:pt x="147" y="78"/>
                    <a:pt x="147" y="78"/>
                    <a:pt x="147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30"/>
                    <a:pt x="36" y="0"/>
                    <a:pt x="80" y="0"/>
                  </a:cubicBezTo>
                  <a:close/>
                  <a:moveTo>
                    <a:pt x="130" y="51"/>
                  </a:moveTo>
                  <a:cubicBezTo>
                    <a:pt x="122" y="37"/>
                    <a:pt x="102" y="27"/>
                    <a:pt x="80" y="27"/>
                  </a:cubicBezTo>
                  <a:cubicBezTo>
                    <a:pt x="58" y="27"/>
                    <a:pt x="39" y="38"/>
                    <a:pt x="31" y="52"/>
                  </a:cubicBezTo>
                  <a:lnTo>
                    <a:pt x="130" y="51"/>
                  </a:lnTo>
                  <a:close/>
                </a:path>
              </a:pathLst>
            </a:custGeom>
            <a:solidFill>
              <a:srgbClr val="2F29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50" name="Google Shape;350;p11"/>
            <p:cNvSpPr/>
            <p:nvPr/>
          </p:nvSpPr>
          <p:spPr>
            <a:xfrm>
              <a:off x="7211103" y="5042129"/>
              <a:ext cx="274307" cy="707262"/>
            </a:xfrm>
            <a:custGeom>
              <a:avLst/>
              <a:gdLst/>
              <a:ahLst/>
              <a:cxnLst/>
              <a:rect l="l" t="t" r="r" b="b"/>
              <a:pathLst>
                <a:path w="303" h="749" extrusionOk="0">
                  <a:moveTo>
                    <a:pt x="166" y="622"/>
                  </a:moveTo>
                  <a:cubicBezTo>
                    <a:pt x="143" y="643"/>
                    <a:pt x="116" y="657"/>
                    <a:pt x="88" y="668"/>
                  </a:cubicBezTo>
                  <a:cubicBezTo>
                    <a:pt x="68" y="675"/>
                    <a:pt x="44" y="681"/>
                    <a:pt x="22" y="683"/>
                  </a:cubicBezTo>
                  <a:cubicBezTo>
                    <a:pt x="0" y="685"/>
                    <a:pt x="7" y="710"/>
                    <a:pt x="7" y="744"/>
                  </a:cubicBezTo>
                  <a:cubicBezTo>
                    <a:pt x="7" y="749"/>
                    <a:pt x="79" y="740"/>
                    <a:pt x="84" y="739"/>
                  </a:cubicBezTo>
                  <a:cubicBezTo>
                    <a:pt x="113" y="732"/>
                    <a:pt x="141" y="720"/>
                    <a:pt x="165" y="704"/>
                  </a:cubicBezTo>
                  <a:cubicBezTo>
                    <a:pt x="218" y="670"/>
                    <a:pt x="262" y="618"/>
                    <a:pt x="283" y="558"/>
                  </a:cubicBezTo>
                  <a:cubicBezTo>
                    <a:pt x="295" y="525"/>
                    <a:pt x="303" y="486"/>
                    <a:pt x="303" y="452"/>
                  </a:cubicBezTo>
                  <a:cubicBezTo>
                    <a:pt x="302" y="334"/>
                    <a:pt x="232" y="232"/>
                    <a:pt x="132" y="185"/>
                  </a:cubicBezTo>
                  <a:cubicBezTo>
                    <a:pt x="131" y="55"/>
                    <a:pt x="131" y="55"/>
                    <a:pt x="131" y="55"/>
                  </a:cubicBezTo>
                  <a:cubicBezTo>
                    <a:pt x="131" y="25"/>
                    <a:pt x="106" y="0"/>
                    <a:pt x="7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9" y="0"/>
                    <a:pt x="64" y="25"/>
                    <a:pt x="65" y="56"/>
                  </a:cubicBezTo>
                  <a:cubicBezTo>
                    <a:pt x="65" y="214"/>
                    <a:pt x="65" y="214"/>
                    <a:pt x="65" y="214"/>
                  </a:cubicBezTo>
                  <a:cubicBezTo>
                    <a:pt x="166" y="261"/>
                    <a:pt x="235" y="334"/>
                    <a:pt x="236" y="452"/>
                  </a:cubicBezTo>
                  <a:cubicBezTo>
                    <a:pt x="236" y="526"/>
                    <a:pt x="210" y="583"/>
                    <a:pt x="166" y="6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51" name="Google Shape;351;p11"/>
            <p:cNvSpPr/>
            <p:nvPr/>
          </p:nvSpPr>
          <p:spPr>
            <a:xfrm>
              <a:off x="7212567" y="5460381"/>
              <a:ext cx="229403" cy="240673"/>
            </a:xfrm>
            <a:custGeom>
              <a:avLst/>
              <a:gdLst/>
              <a:ahLst/>
              <a:cxnLst/>
              <a:rect l="l" t="t" r="r" b="b"/>
              <a:pathLst>
                <a:path w="253" h="255" extrusionOk="0">
                  <a:moveTo>
                    <a:pt x="239" y="0"/>
                  </a:moveTo>
                  <a:cubicBezTo>
                    <a:pt x="247" y="0"/>
                    <a:pt x="253" y="6"/>
                    <a:pt x="253" y="14"/>
                  </a:cubicBezTo>
                  <a:cubicBezTo>
                    <a:pt x="253" y="146"/>
                    <a:pt x="146" y="255"/>
                    <a:pt x="14" y="255"/>
                  </a:cubicBezTo>
                  <a:cubicBezTo>
                    <a:pt x="6" y="255"/>
                    <a:pt x="0" y="249"/>
                    <a:pt x="0" y="242"/>
                  </a:cubicBezTo>
                  <a:cubicBezTo>
                    <a:pt x="0" y="234"/>
                    <a:pt x="6" y="228"/>
                    <a:pt x="13" y="228"/>
                  </a:cubicBezTo>
                  <a:cubicBezTo>
                    <a:pt x="131" y="228"/>
                    <a:pt x="226" y="132"/>
                    <a:pt x="226" y="14"/>
                  </a:cubicBezTo>
                  <a:cubicBezTo>
                    <a:pt x="226" y="6"/>
                    <a:pt x="232" y="0"/>
                    <a:pt x="239" y="0"/>
                  </a:cubicBezTo>
                  <a:close/>
                </a:path>
              </a:pathLst>
            </a:custGeom>
            <a:solidFill>
              <a:srgbClr val="2F29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52" name="Google Shape;352;p11"/>
            <p:cNvSpPr/>
            <p:nvPr/>
          </p:nvSpPr>
          <p:spPr>
            <a:xfrm>
              <a:off x="7088592" y="5087414"/>
              <a:ext cx="253807" cy="85991"/>
            </a:xfrm>
            <a:custGeom>
              <a:avLst/>
              <a:gdLst/>
              <a:ahLst/>
              <a:cxnLst/>
              <a:rect l="l" t="t" r="r" b="b"/>
              <a:pathLst>
                <a:path w="520" h="169" extrusionOk="0">
                  <a:moveTo>
                    <a:pt x="0" y="2"/>
                  </a:moveTo>
                  <a:lnTo>
                    <a:pt x="520" y="0"/>
                  </a:lnTo>
                  <a:lnTo>
                    <a:pt x="520" y="165"/>
                  </a:lnTo>
                  <a:lnTo>
                    <a:pt x="0" y="169"/>
                  </a:lnTo>
                  <a:lnTo>
                    <a:pt x="0" y="2"/>
                  </a:lnTo>
                  <a:close/>
                  <a:moveTo>
                    <a:pt x="470" y="50"/>
                  </a:moveTo>
                  <a:lnTo>
                    <a:pt x="50" y="52"/>
                  </a:lnTo>
                  <a:lnTo>
                    <a:pt x="50" y="119"/>
                  </a:lnTo>
                  <a:lnTo>
                    <a:pt x="470" y="115"/>
                  </a:lnTo>
                  <a:lnTo>
                    <a:pt x="470" y="50"/>
                  </a:lnTo>
                  <a:close/>
                </a:path>
              </a:pathLst>
            </a:custGeom>
            <a:solidFill>
              <a:srgbClr val="2F29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53" name="Google Shape;353;p11"/>
            <p:cNvSpPr/>
            <p:nvPr/>
          </p:nvSpPr>
          <p:spPr>
            <a:xfrm>
              <a:off x="7423911" y="5748374"/>
              <a:ext cx="67845" cy="69709"/>
            </a:xfrm>
            <a:custGeom>
              <a:avLst/>
              <a:gdLst/>
              <a:ahLst/>
              <a:cxnLst/>
              <a:rect l="l" t="t" r="r" b="b"/>
              <a:pathLst>
                <a:path w="139" h="137" extrusionOk="0">
                  <a:moveTo>
                    <a:pt x="139" y="137"/>
                  </a:moveTo>
                  <a:lnTo>
                    <a:pt x="0" y="0"/>
                  </a:lnTo>
                  <a:lnTo>
                    <a:pt x="139" y="137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54" name="Google Shape;354;p11"/>
            <p:cNvSpPr/>
            <p:nvPr/>
          </p:nvSpPr>
          <p:spPr>
            <a:xfrm>
              <a:off x="7410244" y="5735145"/>
              <a:ext cx="95178" cy="97185"/>
            </a:xfrm>
            <a:custGeom>
              <a:avLst/>
              <a:gdLst/>
              <a:ahLst/>
              <a:cxnLst/>
              <a:rect l="l" t="t" r="r" b="b"/>
              <a:pathLst>
                <a:path w="105" h="103" extrusionOk="0">
                  <a:moveTo>
                    <a:pt x="15" y="0"/>
                  </a:moveTo>
                  <a:cubicBezTo>
                    <a:pt x="19" y="0"/>
                    <a:pt x="22" y="2"/>
                    <a:pt x="25" y="4"/>
                  </a:cubicBezTo>
                  <a:cubicBezTo>
                    <a:pt x="100" y="78"/>
                    <a:pt x="100" y="78"/>
                    <a:pt x="100" y="78"/>
                  </a:cubicBezTo>
                  <a:cubicBezTo>
                    <a:pt x="105" y="84"/>
                    <a:pt x="105" y="92"/>
                    <a:pt x="100" y="98"/>
                  </a:cubicBezTo>
                  <a:cubicBezTo>
                    <a:pt x="94" y="103"/>
                    <a:pt x="86" y="103"/>
                    <a:pt x="80" y="98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0"/>
                    <a:pt x="6" y="4"/>
                  </a:cubicBezTo>
                  <a:cubicBezTo>
                    <a:pt x="8" y="2"/>
                    <a:pt x="12" y="0"/>
                    <a:pt x="15" y="0"/>
                  </a:cubicBezTo>
                  <a:close/>
                </a:path>
              </a:pathLst>
            </a:custGeom>
            <a:solidFill>
              <a:srgbClr val="2F29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55" name="Google Shape;355;p11"/>
            <p:cNvSpPr/>
            <p:nvPr/>
          </p:nvSpPr>
          <p:spPr>
            <a:xfrm>
              <a:off x="7216472" y="5807906"/>
              <a:ext cx="976" cy="141452"/>
            </a:xfrm>
            <a:custGeom>
              <a:avLst/>
              <a:gdLst/>
              <a:ahLst/>
              <a:cxnLst/>
              <a:rect l="l" t="t" r="r" b="b"/>
              <a:pathLst>
                <a:path w="2" h="278" extrusionOk="0">
                  <a:moveTo>
                    <a:pt x="0" y="0"/>
                  </a:moveTo>
                  <a:lnTo>
                    <a:pt x="2" y="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56" name="Google Shape;356;p11"/>
            <p:cNvSpPr/>
            <p:nvPr/>
          </p:nvSpPr>
          <p:spPr>
            <a:xfrm>
              <a:off x="7203782" y="5794677"/>
              <a:ext cx="25381" cy="167911"/>
            </a:xfrm>
            <a:custGeom>
              <a:avLst/>
              <a:gdLst/>
              <a:ahLst/>
              <a:cxnLst/>
              <a:rect l="l" t="t" r="r" b="b"/>
              <a:pathLst>
                <a:path w="28" h="178" extrusionOk="0">
                  <a:moveTo>
                    <a:pt x="14" y="1"/>
                  </a:moveTo>
                  <a:cubicBezTo>
                    <a:pt x="21" y="0"/>
                    <a:pt x="27" y="7"/>
                    <a:pt x="27" y="1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72"/>
                    <a:pt x="22" y="178"/>
                    <a:pt x="15" y="178"/>
                  </a:cubicBezTo>
                  <a:cubicBezTo>
                    <a:pt x="7" y="178"/>
                    <a:pt x="1" y="172"/>
                    <a:pt x="1" y="16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1"/>
                    <a:pt x="14" y="1"/>
                  </a:cubicBezTo>
                  <a:close/>
                </a:path>
              </a:pathLst>
            </a:custGeom>
            <a:solidFill>
              <a:srgbClr val="2F29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57" name="Google Shape;357;p11"/>
            <p:cNvSpPr/>
            <p:nvPr/>
          </p:nvSpPr>
          <p:spPr>
            <a:xfrm>
              <a:off x="6885547" y="5749900"/>
              <a:ext cx="98594" cy="103800"/>
            </a:xfrm>
            <a:custGeom>
              <a:avLst/>
              <a:gdLst/>
              <a:ahLst/>
              <a:cxnLst/>
              <a:rect l="l" t="t" r="r" b="b"/>
              <a:pathLst>
                <a:path w="202" h="204" extrusionOk="0">
                  <a:moveTo>
                    <a:pt x="202" y="0"/>
                  </a:moveTo>
                  <a:lnTo>
                    <a:pt x="0" y="20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58" name="Google Shape;358;p11"/>
            <p:cNvSpPr/>
            <p:nvPr/>
          </p:nvSpPr>
          <p:spPr>
            <a:xfrm>
              <a:off x="6872857" y="5737689"/>
              <a:ext cx="124951" cy="130258"/>
            </a:xfrm>
            <a:custGeom>
              <a:avLst/>
              <a:gdLst/>
              <a:ahLst/>
              <a:cxnLst/>
              <a:rect l="l" t="t" r="r" b="b"/>
              <a:pathLst>
                <a:path w="138" h="138" extrusionOk="0">
                  <a:moveTo>
                    <a:pt x="123" y="0"/>
                  </a:moveTo>
                  <a:cubicBezTo>
                    <a:pt x="126" y="0"/>
                    <a:pt x="130" y="1"/>
                    <a:pt x="133" y="4"/>
                  </a:cubicBezTo>
                  <a:cubicBezTo>
                    <a:pt x="138" y="9"/>
                    <a:pt x="138" y="18"/>
                    <a:pt x="133" y="23"/>
                  </a:cubicBezTo>
                  <a:cubicBezTo>
                    <a:pt x="24" y="133"/>
                    <a:pt x="24" y="133"/>
                    <a:pt x="24" y="133"/>
                  </a:cubicBezTo>
                  <a:cubicBezTo>
                    <a:pt x="19" y="138"/>
                    <a:pt x="10" y="138"/>
                    <a:pt x="5" y="133"/>
                  </a:cubicBezTo>
                  <a:cubicBezTo>
                    <a:pt x="0" y="127"/>
                    <a:pt x="0" y="119"/>
                    <a:pt x="5" y="11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6" y="1"/>
                    <a:pt x="119" y="0"/>
                    <a:pt x="123" y="0"/>
                  </a:cubicBezTo>
                  <a:close/>
                </a:path>
              </a:pathLst>
            </a:custGeom>
            <a:solidFill>
              <a:srgbClr val="2F29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59" name="Google Shape;359;p11"/>
            <p:cNvSpPr/>
            <p:nvPr/>
          </p:nvSpPr>
          <p:spPr>
            <a:xfrm>
              <a:off x="7555207" y="5492437"/>
              <a:ext cx="127880" cy="1018"/>
            </a:xfrm>
            <a:custGeom>
              <a:avLst/>
              <a:gdLst/>
              <a:ahLst/>
              <a:cxnLst/>
              <a:rect l="l" t="t" r="r" b="b"/>
              <a:pathLst>
                <a:path w="262" h="2" extrusionOk="0">
                  <a:moveTo>
                    <a:pt x="0" y="2"/>
                  </a:moveTo>
                  <a:lnTo>
                    <a:pt x="26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60" name="Google Shape;360;p11"/>
            <p:cNvSpPr/>
            <p:nvPr/>
          </p:nvSpPr>
          <p:spPr>
            <a:xfrm>
              <a:off x="7543493" y="5480225"/>
              <a:ext cx="152284" cy="26459"/>
            </a:xfrm>
            <a:custGeom>
              <a:avLst/>
              <a:gdLst/>
              <a:ahLst/>
              <a:cxnLst/>
              <a:rect l="l" t="t" r="r" b="b"/>
              <a:pathLst>
                <a:path w="168" h="28" extrusionOk="0">
                  <a:moveTo>
                    <a:pt x="13" y="1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61" y="0"/>
                    <a:pt x="167" y="6"/>
                    <a:pt x="168" y="13"/>
                  </a:cubicBezTo>
                  <a:cubicBezTo>
                    <a:pt x="168" y="21"/>
                    <a:pt x="162" y="27"/>
                    <a:pt x="154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6" y="28"/>
                    <a:pt x="0" y="22"/>
                    <a:pt x="0" y="14"/>
                  </a:cubicBezTo>
                  <a:cubicBezTo>
                    <a:pt x="0" y="7"/>
                    <a:pt x="6" y="1"/>
                    <a:pt x="13" y="1"/>
                  </a:cubicBezTo>
                  <a:close/>
                </a:path>
              </a:pathLst>
            </a:custGeom>
            <a:solidFill>
              <a:srgbClr val="2F29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61" name="Google Shape;361;p11"/>
            <p:cNvSpPr/>
            <p:nvPr/>
          </p:nvSpPr>
          <p:spPr>
            <a:xfrm>
              <a:off x="6757667" y="5497016"/>
              <a:ext cx="126904" cy="0"/>
            </a:xfrm>
            <a:custGeom>
              <a:avLst/>
              <a:gdLst/>
              <a:ahLst/>
              <a:cxnLst/>
              <a:rect l="l" t="t" r="r" b="b"/>
              <a:pathLst>
                <a:path w="260" h="120000" extrusionOk="0">
                  <a:moveTo>
                    <a:pt x="260" y="0"/>
                  </a:moveTo>
                  <a:lnTo>
                    <a:pt x="0" y="0"/>
                  </a:lnTo>
                  <a:lnTo>
                    <a:pt x="260" y="0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62" name="Google Shape;362;p11"/>
            <p:cNvSpPr/>
            <p:nvPr/>
          </p:nvSpPr>
          <p:spPr>
            <a:xfrm>
              <a:off x="6745953" y="5483787"/>
              <a:ext cx="150332" cy="26459"/>
            </a:xfrm>
            <a:custGeom>
              <a:avLst/>
              <a:gdLst/>
              <a:ahLst/>
              <a:cxnLst/>
              <a:rect l="l" t="t" r="r" b="b"/>
              <a:pathLst>
                <a:path w="166" h="28" extrusionOk="0">
                  <a:moveTo>
                    <a:pt x="13" y="1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60" y="0"/>
                    <a:pt x="166" y="6"/>
                    <a:pt x="166" y="14"/>
                  </a:cubicBezTo>
                  <a:cubicBezTo>
                    <a:pt x="166" y="21"/>
                    <a:pt x="160" y="27"/>
                    <a:pt x="153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6" y="28"/>
                    <a:pt x="0" y="22"/>
                    <a:pt x="0" y="15"/>
                  </a:cubicBezTo>
                  <a:cubicBezTo>
                    <a:pt x="0" y="7"/>
                    <a:pt x="6" y="1"/>
                    <a:pt x="13" y="1"/>
                  </a:cubicBezTo>
                  <a:close/>
                </a:path>
              </a:pathLst>
            </a:custGeom>
            <a:solidFill>
              <a:srgbClr val="2F29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63" name="Google Shape;363;p11"/>
            <p:cNvSpPr/>
            <p:nvPr/>
          </p:nvSpPr>
          <p:spPr>
            <a:xfrm>
              <a:off x="6886523" y="5194776"/>
              <a:ext cx="61499" cy="64112"/>
            </a:xfrm>
            <a:custGeom>
              <a:avLst/>
              <a:gdLst/>
              <a:ahLst/>
              <a:cxnLst/>
              <a:rect l="l" t="t" r="r" b="b"/>
              <a:pathLst>
                <a:path w="126" h="126" extrusionOk="0">
                  <a:moveTo>
                    <a:pt x="126" y="126"/>
                  </a:moveTo>
                  <a:lnTo>
                    <a:pt x="0" y="0"/>
                  </a:lnTo>
                  <a:lnTo>
                    <a:pt x="126" y="126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64" name="Google Shape;364;p11"/>
            <p:cNvSpPr/>
            <p:nvPr/>
          </p:nvSpPr>
          <p:spPr>
            <a:xfrm>
              <a:off x="6872857" y="5181547"/>
              <a:ext cx="87856" cy="91588"/>
            </a:xfrm>
            <a:custGeom>
              <a:avLst/>
              <a:gdLst/>
              <a:ahLst/>
              <a:cxnLst/>
              <a:rect l="l" t="t" r="r" b="b"/>
              <a:pathLst>
                <a:path w="97" h="97" extrusionOk="0">
                  <a:moveTo>
                    <a:pt x="15" y="0"/>
                  </a:moveTo>
                  <a:cubicBezTo>
                    <a:pt x="18" y="0"/>
                    <a:pt x="22" y="2"/>
                    <a:pt x="25" y="4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7" y="77"/>
                    <a:pt x="97" y="86"/>
                    <a:pt x="92" y="91"/>
                  </a:cubicBezTo>
                  <a:cubicBezTo>
                    <a:pt x="87" y="97"/>
                    <a:pt x="78" y="97"/>
                    <a:pt x="73" y="91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0" y="18"/>
                    <a:pt x="0" y="10"/>
                    <a:pt x="5" y="4"/>
                  </a:cubicBezTo>
                  <a:cubicBezTo>
                    <a:pt x="8" y="2"/>
                    <a:pt x="11" y="0"/>
                    <a:pt x="15" y="0"/>
                  </a:cubicBezTo>
                  <a:close/>
                </a:path>
              </a:pathLst>
            </a:custGeom>
            <a:solidFill>
              <a:srgbClr val="2F29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65" name="Google Shape;365;p11"/>
            <p:cNvSpPr/>
            <p:nvPr/>
          </p:nvSpPr>
          <p:spPr>
            <a:xfrm>
              <a:off x="7472720" y="5191214"/>
              <a:ext cx="61499" cy="65129"/>
            </a:xfrm>
            <a:custGeom>
              <a:avLst/>
              <a:gdLst/>
              <a:ahLst/>
              <a:cxnLst/>
              <a:rect l="l" t="t" r="r" b="b"/>
              <a:pathLst>
                <a:path w="126" h="128" extrusionOk="0">
                  <a:moveTo>
                    <a:pt x="0" y="128"/>
                  </a:moveTo>
                  <a:lnTo>
                    <a:pt x="126" y="0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66" name="Google Shape;366;p11"/>
            <p:cNvSpPr/>
            <p:nvPr/>
          </p:nvSpPr>
          <p:spPr>
            <a:xfrm>
              <a:off x="7459053" y="5179002"/>
              <a:ext cx="88832" cy="91588"/>
            </a:xfrm>
            <a:custGeom>
              <a:avLst/>
              <a:gdLst/>
              <a:ahLst/>
              <a:cxnLst/>
              <a:rect l="l" t="t" r="r" b="b"/>
              <a:pathLst>
                <a:path w="98" h="97" extrusionOk="0">
                  <a:moveTo>
                    <a:pt x="83" y="0"/>
                  </a:moveTo>
                  <a:cubicBezTo>
                    <a:pt x="87" y="0"/>
                    <a:pt x="90" y="1"/>
                    <a:pt x="93" y="4"/>
                  </a:cubicBezTo>
                  <a:cubicBezTo>
                    <a:pt x="98" y="9"/>
                    <a:pt x="98" y="18"/>
                    <a:pt x="93" y="23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0" y="97"/>
                    <a:pt x="11" y="97"/>
                    <a:pt x="6" y="91"/>
                  </a:cubicBezTo>
                  <a:cubicBezTo>
                    <a:pt x="0" y="86"/>
                    <a:pt x="0" y="78"/>
                    <a:pt x="6" y="72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76" y="1"/>
                    <a:pt x="80" y="0"/>
                    <a:pt x="83" y="0"/>
                  </a:cubicBezTo>
                  <a:close/>
                </a:path>
              </a:pathLst>
            </a:custGeom>
            <a:solidFill>
              <a:srgbClr val="2F29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67" name="Google Shape;367;p11"/>
            <p:cNvSpPr/>
            <p:nvPr/>
          </p:nvSpPr>
          <p:spPr>
            <a:xfrm>
              <a:off x="7516160" y="5842506"/>
              <a:ext cx="17083" cy="17809"/>
            </a:xfrm>
            <a:custGeom>
              <a:avLst/>
              <a:gdLst/>
              <a:ahLst/>
              <a:cxnLst/>
              <a:rect l="l" t="t" r="r" b="b"/>
              <a:pathLst>
                <a:path w="35" h="35" extrusionOk="0">
                  <a:moveTo>
                    <a:pt x="35" y="35"/>
                  </a:moveTo>
                  <a:lnTo>
                    <a:pt x="0" y="0"/>
                  </a:lnTo>
                  <a:lnTo>
                    <a:pt x="35" y="35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68" name="Google Shape;368;p11"/>
            <p:cNvSpPr/>
            <p:nvPr/>
          </p:nvSpPr>
          <p:spPr>
            <a:xfrm>
              <a:off x="7502493" y="5829277"/>
              <a:ext cx="44416" cy="45285"/>
            </a:xfrm>
            <a:custGeom>
              <a:avLst/>
              <a:gdLst/>
              <a:ahLst/>
              <a:cxnLst/>
              <a:rect l="l" t="t" r="r" b="b"/>
              <a:pathLst>
                <a:path w="49" h="48" extrusionOk="0">
                  <a:moveTo>
                    <a:pt x="15" y="0"/>
                  </a:moveTo>
                  <a:cubicBezTo>
                    <a:pt x="18" y="0"/>
                    <a:pt x="22" y="2"/>
                    <a:pt x="25" y="4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9" y="28"/>
                    <a:pt x="49" y="37"/>
                    <a:pt x="44" y="42"/>
                  </a:cubicBezTo>
                  <a:cubicBezTo>
                    <a:pt x="38" y="48"/>
                    <a:pt x="30" y="48"/>
                    <a:pt x="24" y="42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0" y="18"/>
                    <a:pt x="0" y="10"/>
                    <a:pt x="5" y="4"/>
                  </a:cubicBezTo>
                  <a:cubicBezTo>
                    <a:pt x="8" y="2"/>
                    <a:pt x="11" y="0"/>
                    <a:pt x="15" y="0"/>
                  </a:cubicBezTo>
                  <a:close/>
                </a:path>
              </a:pathLst>
            </a:custGeom>
            <a:solidFill>
              <a:srgbClr val="2F29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69" name="Google Shape;369;p11"/>
            <p:cNvSpPr/>
            <p:nvPr/>
          </p:nvSpPr>
          <p:spPr>
            <a:xfrm>
              <a:off x="6936308" y="5028900"/>
              <a:ext cx="561792" cy="734230"/>
            </a:xfrm>
            <a:custGeom>
              <a:avLst/>
              <a:gdLst/>
              <a:ahLst/>
              <a:cxnLst/>
              <a:rect l="l" t="t" r="r" b="b"/>
              <a:pathLst>
                <a:path w="620" h="778" extrusionOk="0">
                  <a:moveTo>
                    <a:pt x="237" y="1"/>
                  </a:moveTo>
                  <a:cubicBezTo>
                    <a:pt x="378" y="0"/>
                    <a:pt x="378" y="0"/>
                    <a:pt x="378" y="0"/>
                  </a:cubicBezTo>
                  <a:cubicBezTo>
                    <a:pt x="416" y="0"/>
                    <a:pt x="448" y="31"/>
                    <a:pt x="448" y="69"/>
                  </a:cubicBezTo>
                  <a:cubicBezTo>
                    <a:pt x="448" y="191"/>
                    <a:pt x="448" y="191"/>
                    <a:pt x="448" y="191"/>
                  </a:cubicBezTo>
                  <a:cubicBezTo>
                    <a:pt x="497" y="215"/>
                    <a:pt x="539" y="252"/>
                    <a:pt x="569" y="298"/>
                  </a:cubicBezTo>
                  <a:cubicBezTo>
                    <a:pt x="602" y="348"/>
                    <a:pt x="619" y="406"/>
                    <a:pt x="619" y="466"/>
                  </a:cubicBezTo>
                  <a:cubicBezTo>
                    <a:pt x="620" y="636"/>
                    <a:pt x="482" y="776"/>
                    <a:pt x="311" y="777"/>
                  </a:cubicBezTo>
                  <a:cubicBezTo>
                    <a:pt x="141" y="778"/>
                    <a:pt x="1" y="639"/>
                    <a:pt x="0" y="469"/>
                  </a:cubicBezTo>
                  <a:cubicBezTo>
                    <a:pt x="0" y="409"/>
                    <a:pt x="17" y="351"/>
                    <a:pt x="49" y="301"/>
                  </a:cubicBezTo>
                  <a:cubicBezTo>
                    <a:pt x="78" y="255"/>
                    <a:pt x="119" y="217"/>
                    <a:pt x="168" y="192"/>
                  </a:cubicBezTo>
                  <a:cubicBezTo>
                    <a:pt x="168" y="71"/>
                    <a:pt x="168" y="71"/>
                    <a:pt x="168" y="71"/>
                  </a:cubicBezTo>
                  <a:cubicBezTo>
                    <a:pt x="167" y="32"/>
                    <a:pt x="198" y="1"/>
                    <a:pt x="237" y="1"/>
                  </a:cubicBezTo>
                  <a:close/>
                  <a:moveTo>
                    <a:pt x="311" y="750"/>
                  </a:moveTo>
                  <a:cubicBezTo>
                    <a:pt x="467" y="749"/>
                    <a:pt x="593" y="622"/>
                    <a:pt x="592" y="466"/>
                  </a:cubicBezTo>
                  <a:cubicBezTo>
                    <a:pt x="592" y="411"/>
                    <a:pt x="576" y="359"/>
                    <a:pt x="546" y="313"/>
                  </a:cubicBezTo>
                  <a:cubicBezTo>
                    <a:pt x="517" y="269"/>
                    <a:pt x="477" y="234"/>
                    <a:pt x="429" y="211"/>
                  </a:cubicBezTo>
                  <a:cubicBezTo>
                    <a:pt x="421" y="208"/>
                    <a:pt x="421" y="208"/>
                    <a:pt x="421" y="208"/>
                  </a:cubicBezTo>
                  <a:cubicBezTo>
                    <a:pt x="421" y="70"/>
                    <a:pt x="421" y="70"/>
                    <a:pt x="421" y="70"/>
                  </a:cubicBezTo>
                  <a:cubicBezTo>
                    <a:pt x="421" y="46"/>
                    <a:pt x="401" y="27"/>
                    <a:pt x="378" y="27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4" y="28"/>
                    <a:pt x="195" y="47"/>
                    <a:pt x="195" y="71"/>
                  </a:cubicBezTo>
                  <a:cubicBezTo>
                    <a:pt x="195" y="209"/>
                    <a:pt x="195" y="209"/>
                    <a:pt x="195" y="209"/>
                  </a:cubicBezTo>
                  <a:cubicBezTo>
                    <a:pt x="188" y="213"/>
                    <a:pt x="188" y="213"/>
                    <a:pt x="188" y="213"/>
                  </a:cubicBezTo>
                  <a:cubicBezTo>
                    <a:pt x="140" y="235"/>
                    <a:pt x="100" y="271"/>
                    <a:pt x="71" y="316"/>
                  </a:cubicBezTo>
                  <a:cubicBezTo>
                    <a:pt x="42" y="361"/>
                    <a:pt x="27" y="414"/>
                    <a:pt x="27" y="469"/>
                  </a:cubicBezTo>
                  <a:cubicBezTo>
                    <a:pt x="28" y="624"/>
                    <a:pt x="155" y="750"/>
                    <a:pt x="311" y="750"/>
                  </a:cubicBezTo>
                  <a:close/>
                </a:path>
              </a:pathLst>
            </a:custGeom>
            <a:solidFill>
              <a:srgbClr val="2F29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70" name="Google Shape;370;p11"/>
            <p:cNvSpPr/>
            <p:nvPr/>
          </p:nvSpPr>
          <p:spPr>
            <a:xfrm>
              <a:off x="7043200" y="5311296"/>
              <a:ext cx="117142" cy="121608"/>
            </a:xfrm>
            <a:custGeom>
              <a:avLst/>
              <a:gdLst/>
              <a:ahLst/>
              <a:cxnLst/>
              <a:rect l="l" t="t" r="r" b="b"/>
              <a:pathLst>
                <a:path w="129" h="129" extrusionOk="0">
                  <a:moveTo>
                    <a:pt x="129" y="64"/>
                  </a:moveTo>
                  <a:cubicBezTo>
                    <a:pt x="129" y="100"/>
                    <a:pt x="100" y="128"/>
                    <a:pt x="65" y="129"/>
                  </a:cubicBezTo>
                  <a:cubicBezTo>
                    <a:pt x="30" y="129"/>
                    <a:pt x="1" y="100"/>
                    <a:pt x="1" y="65"/>
                  </a:cubicBezTo>
                  <a:cubicBezTo>
                    <a:pt x="0" y="29"/>
                    <a:pt x="29" y="1"/>
                    <a:pt x="64" y="0"/>
                  </a:cubicBezTo>
                  <a:cubicBezTo>
                    <a:pt x="100" y="0"/>
                    <a:pt x="128" y="29"/>
                    <a:pt x="129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371" name="Google Shape;371;p11"/>
            <p:cNvSpPr/>
            <p:nvPr/>
          </p:nvSpPr>
          <p:spPr>
            <a:xfrm>
              <a:off x="7198901" y="4746504"/>
              <a:ext cx="31726" cy="234058"/>
            </a:xfrm>
            <a:prstGeom prst="rect">
              <a:avLst/>
            </a:prstGeom>
            <a:solidFill>
              <a:srgbClr val="2F29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sp>
        <p:nvSpPr>
          <p:cNvPr id="372" name="Google Shape;372;p11"/>
          <p:cNvSpPr txBox="1"/>
          <p:nvPr/>
        </p:nvSpPr>
        <p:spPr>
          <a:xfrm>
            <a:off x="1628786" y="4967834"/>
            <a:ext cx="3717755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Internet-based secure and reliable communication for critical infrastructure ecosystems (e.g. financial services, power utilities, emergency services, government, …)</a:t>
            </a:r>
            <a:endParaRPr/>
          </a:p>
        </p:txBody>
      </p:sp>
      <p:grpSp>
        <p:nvGrpSpPr>
          <p:cNvPr id="373" name="Google Shape;373;p11"/>
          <p:cNvGrpSpPr/>
          <p:nvPr/>
        </p:nvGrpSpPr>
        <p:grpSpPr>
          <a:xfrm>
            <a:off x="7779884" y="2344932"/>
            <a:ext cx="2532510" cy="2064951"/>
            <a:chOff x="-1" y="-1"/>
            <a:chExt cx="5701910" cy="4876303"/>
          </a:xfrm>
        </p:grpSpPr>
        <p:cxnSp>
          <p:nvCxnSpPr>
            <p:cNvPr id="374" name="Google Shape;374;p11"/>
            <p:cNvCxnSpPr/>
            <p:nvPr/>
          </p:nvCxnSpPr>
          <p:spPr>
            <a:xfrm>
              <a:off x="1197918" y="4860981"/>
              <a:ext cx="3311461" cy="1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75" name="Google Shape;375;p11"/>
            <p:cNvCxnSpPr/>
            <p:nvPr/>
          </p:nvCxnSpPr>
          <p:spPr>
            <a:xfrm flipH="1">
              <a:off x="0" y="-1"/>
              <a:ext cx="1214450" cy="2428900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76" name="Google Shape;376;p11"/>
            <p:cNvCxnSpPr/>
            <p:nvPr/>
          </p:nvCxnSpPr>
          <p:spPr>
            <a:xfrm>
              <a:off x="1214450" y="-1"/>
              <a:ext cx="4487459" cy="2428900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77" name="Google Shape;377;p11"/>
            <p:cNvCxnSpPr/>
            <p:nvPr/>
          </p:nvCxnSpPr>
          <p:spPr>
            <a:xfrm flipH="1">
              <a:off x="4509380" y="2428898"/>
              <a:ext cx="1192528" cy="2432083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78" name="Google Shape;378;p11"/>
            <p:cNvCxnSpPr/>
            <p:nvPr/>
          </p:nvCxnSpPr>
          <p:spPr>
            <a:xfrm rot="10800000">
              <a:off x="0" y="2428897"/>
              <a:ext cx="1212668" cy="2447405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79" name="Google Shape;379;p11"/>
            <p:cNvCxnSpPr/>
            <p:nvPr/>
          </p:nvCxnSpPr>
          <p:spPr>
            <a:xfrm flipH="1">
              <a:off x="1214450" y="-1"/>
              <a:ext cx="1" cy="4857795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80" name="Google Shape;380;p11"/>
            <p:cNvCxnSpPr/>
            <p:nvPr/>
          </p:nvCxnSpPr>
          <p:spPr>
            <a:xfrm>
              <a:off x="1214450" y="-1"/>
              <a:ext cx="3294929" cy="4860982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81" name="Google Shape;381;p11"/>
            <p:cNvCxnSpPr/>
            <p:nvPr/>
          </p:nvCxnSpPr>
          <p:spPr>
            <a:xfrm rot="10800000">
              <a:off x="0" y="2428898"/>
              <a:ext cx="5701909" cy="1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82" name="Google Shape;382;p11"/>
            <p:cNvCxnSpPr/>
            <p:nvPr/>
          </p:nvCxnSpPr>
          <p:spPr>
            <a:xfrm flipH="1">
              <a:off x="1212667" y="2428898"/>
              <a:ext cx="4489242" cy="2416767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83" name="Google Shape;383;p11"/>
            <p:cNvCxnSpPr/>
            <p:nvPr/>
          </p:nvCxnSpPr>
          <p:spPr>
            <a:xfrm>
              <a:off x="4487458" y="-1"/>
              <a:ext cx="1214451" cy="2428900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84" name="Google Shape;384;p11"/>
            <p:cNvCxnSpPr/>
            <p:nvPr/>
          </p:nvCxnSpPr>
          <p:spPr>
            <a:xfrm rot="10800000">
              <a:off x="1214449" y="-1"/>
              <a:ext cx="3273009" cy="1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85" name="Google Shape;385;p11"/>
            <p:cNvCxnSpPr/>
            <p:nvPr/>
          </p:nvCxnSpPr>
          <p:spPr>
            <a:xfrm flipH="1">
              <a:off x="1214449" y="0"/>
              <a:ext cx="3273010" cy="4857794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86" name="Google Shape;386;p11"/>
            <p:cNvCxnSpPr/>
            <p:nvPr/>
          </p:nvCxnSpPr>
          <p:spPr>
            <a:xfrm flipH="1">
              <a:off x="4487458" y="-1"/>
              <a:ext cx="1" cy="4857795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87" name="Google Shape;387;p11"/>
            <p:cNvCxnSpPr/>
            <p:nvPr/>
          </p:nvCxnSpPr>
          <p:spPr>
            <a:xfrm flipH="1">
              <a:off x="-1" y="-1"/>
              <a:ext cx="4487459" cy="2428900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88" name="Google Shape;388;p11"/>
            <p:cNvCxnSpPr/>
            <p:nvPr/>
          </p:nvCxnSpPr>
          <p:spPr>
            <a:xfrm rot="10800000">
              <a:off x="0" y="2428897"/>
              <a:ext cx="4509381" cy="2447394"/>
            </a:xfrm>
            <a:prstGeom prst="straightConnector1">
              <a:avLst/>
            </a:prstGeom>
            <a:noFill/>
            <a:ln w="28575" cap="rnd" cmpd="sng">
              <a:solidFill>
                <a:srgbClr val="1B365D"/>
              </a:solidFill>
              <a:prstDash val="dash"/>
              <a:round/>
              <a:headEnd type="none" w="sm" len="sm"/>
              <a:tailEnd type="none" w="sm" len="sm"/>
            </a:ln>
          </p:spPr>
        </p:cxnSp>
      </p:grpSp>
      <p:grpSp>
        <p:nvGrpSpPr>
          <p:cNvPr id="389" name="Google Shape;389;p11"/>
          <p:cNvGrpSpPr/>
          <p:nvPr/>
        </p:nvGrpSpPr>
        <p:grpSpPr>
          <a:xfrm>
            <a:off x="7460543" y="2036473"/>
            <a:ext cx="3129587" cy="2608782"/>
            <a:chOff x="0" y="-333900"/>
            <a:chExt cx="7046221" cy="6160537"/>
          </a:xfrm>
        </p:grpSpPr>
        <p:cxnSp>
          <p:nvCxnSpPr>
            <p:cNvPr id="390" name="Google Shape;390;p11"/>
            <p:cNvCxnSpPr/>
            <p:nvPr/>
          </p:nvCxnSpPr>
          <p:spPr>
            <a:xfrm rot="10800000" flipH="1">
              <a:off x="0" y="2742009"/>
              <a:ext cx="1378373" cy="7273"/>
            </a:xfrm>
            <a:prstGeom prst="straightConnector1">
              <a:avLst/>
            </a:prstGeom>
            <a:noFill/>
            <a:ln w="5715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1" name="Google Shape;391;p11"/>
            <p:cNvCxnSpPr/>
            <p:nvPr/>
          </p:nvCxnSpPr>
          <p:spPr>
            <a:xfrm rot="10800000" flipH="1">
              <a:off x="1600962" y="3718910"/>
              <a:ext cx="1285551" cy="2107727"/>
            </a:xfrm>
            <a:prstGeom prst="straightConnector1">
              <a:avLst/>
            </a:prstGeom>
            <a:noFill/>
            <a:ln w="5715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2" name="Google Shape;392;p11"/>
            <p:cNvCxnSpPr/>
            <p:nvPr/>
          </p:nvCxnSpPr>
          <p:spPr>
            <a:xfrm rot="10800000">
              <a:off x="4195286" y="3753723"/>
              <a:ext cx="1285551" cy="1940760"/>
            </a:xfrm>
            <a:prstGeom prst="straightConnector1">
              <a:avLst/>
            </a:prstGeom>
            <a:noFill/>
            <a:ln w="5715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3" name="Google Shape;393;p11"/>
            <p:cNvCxnSpPr/>
            <p:nvPr/>
          </p:nvCxnSpPr>
          <p:spPr>
            <a:xfrm flipH="1">
              <a:off x="4421488" y="99557"/>
              <a:ext cx="1059351" cy="1530654"/>
            </a:xfrm>
            <a:prstGeom prst="straightConnector1">
              <a:avLst/>
            </a:prstGeom>
            <a:noFill/>
            <a:ln w="5715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4" name="Google Shape;394;p11"/>
            <p:cNvCxnSpPr/>
            <p:nvPr/>
          </p:nvCxnSpPr>
          <p:spPr>
            <a:xfrm>
              <a:off x="1476653" y="-333900"/>
              <a:ext cx="1384754" cy="2044725"/>
            </a:xfrm>
            <a:prstGeom prst="straightConnector1">
              <a:avLst/>
            </a:prstGeom>
            <a:noFill/>
            <a:ln w="5715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5" name="Google Shape;395;p11"/>
            <p:cNvCxnSpPr/>
            <p:nvPr/>
          </p:nvCxnSpPr>
          <p:spPr>
            <a:xfrm rot="10800000">
              <a:off x="6048252" y="2874723"/>
              <a:ext cx="997969" cy="17463"/>
            </a:xfrm>
            <a:prstGeom prst="straightConnector1">
              <a:avLst/>
            </a:prstGeom>
            <a:noFill/>
            <a:ln w="5715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396" name="Google Shape;396;p11"/>
          <p:cNvSpPr/>
          <p:nvPr/>
        </p:nvSpPr>
        <p:spPr>
          <a:xfrm>
            <a:off x="7397496" y="1450922"/>
            <a:ext cx="795528" cy="795528"/>
          </a:xfrm>
          <a:prstGeom prst="ellipse">
            <a:avLst/>
          </a:prstGeom>
          <a:solidFill>
            <a:srgbClr val="0052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id="397" name="Google Shape;39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1973" y="1640646"/>
            <a:ext cx="436404" cy="4160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8" name="Google Shape;398;p11"/>
          <p:cNvGrpSpPr/>
          <p:nvPr/>
        </p:nvGrpSpPr>
        <p:grpSpPr>
          <a:xfrm>
            <a:off x="8006692" y="2902351"/>
            <a:ext cx="2109601" cy="865425"/>
            <a:chOff x="7942628" y="238415"/>
            <a:chExt cx="2109601" cy="865425"/>
          </a:xfrm>
        </p:grpSpPr>
        <p:sp>
          <p:nvSpPr>
            <p:cNvPr id="399" name="Google Shape;399;p11"/>
            <p:cNvSpPr/>
            <p:nvPr/>
          </p:nvSpPr>
          <p:spPr>
            <a:xfrm>
              <a:off x="7942628" y="242661"/>
              <a:ext cx="2109601" cy="861179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381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pic>
          <p:nvPicPr>
            <p:cNvPr id="400" name="Google Shape;400;p11" descr="A blue and purple letters on a black background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955074" y="238415"/>
              <a:ext cx="2084816" cy="8218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1" name="Google Shape;401;p11"/>
          <p:cNvSpPr txBox="1"/>
          <p:nvPr/>
        </p:nvSpPr>
        <p:spPr>
          <a:xfrm>
            <a:off x="7130584" y="1131593"/>
            <a:ext cx="124617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unito Sans Light"/>
              <a:buNone/>
            </a:pPr>
            <a:r>
              <a:rPr lang="en-US" sz="16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Office</a:t>
            </a:r>
            <a:endParaRPr/>
          </a:p>
        </p:txBody>
      </p:sp>
      <p:sp>
        <p:nvSpPr>
          <p:cNvPr id="402" name="Google Shape;402;p11"/>
          <p:cNvSpPr txBox="1"/>
          <p:nvPr/>
        </p:nvSpPr>
        <p:spPr>
          <a:xfrm>
            <a:off x="9429140" y="1131593"/>
            <a:ext cx="124617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unito Sans Light"/>
              <a:buNone/>
            </a:pPr>
            <a:r>
              <a:rPr lang="en-US" sz="16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IoT</a:t>
            </a:r>
            <a:endParaRPr/>
          </a:p>
        </p:txBody>
      </p:sp>
      <p:sp>
        <p:nvSpPr>
          <p:cNvPr id="403" name="Google Shape;403;p11"/>
          <p:cNvSpPr txBox="1"/>
          <p:nvPr/>
        </p:nvSpPr>
        <p:spPr>
          <a:xfrm>
            <a:off x="10360161" y="3792459"/>
            <a:ext cx="124617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unito Sans Light"/>
              <a:buNone/>
            </a:pPr>
            <a:r>
              <a:rPr lang="en-US" sz="16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Home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unito Sans Light"/>
              <a:buNone/>
            </a:pPr>
            <a:r>
              <a:rPr lang="en-US" sz="16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office</a:t>
            </a:r>
            <a:endParaRPr/>
          </a:p>
        </p:txBody>
      </p:sp>
      <p:sp>
        <p:nvSpPr>
          <p:cNvPr id="404" name="Google Shape;404;p11"/>
          <p:cNvSpPr txBox="1"/>
          <p:nvPr/>
        </p:nvSpPr>
        <p:spPr>
          <a:xfrm>
            <a:off x="6556550" y="3792459"/>
            <a:ext cx="124617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unito Sans Light"/>
              <a:buNone/>
            </a:pPr>
            <a:r>
              <a:rPr lang="en-US" sz="16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Cloud</a:t>
            </a:r>
            <a:endParaRPr/>
          </a:p>
        </p:txBody>
      </p:sp>
      <p:sp>
        <p:nvSpPr>
          <p:cNvPr id="405" name="Google Shape;405;p11"/>
          <p:cNvSpPr txBox="1"/>
          <p:nvPr/>
        </p:nvSpPr>
        <p:spPr>
          <a:xfrm>
            <a:off x="7147923" y="5351399"/>
            <a:ext cx="150787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unito Sans Light"/>
              <a:buNone/>
            </a:pPr>
            <a:r>
              <a:rPr lang="en-US" sz="16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Data center</a:t>
            </a:r>
            <a:endParaRPr/>
          </a:p>
        </p:txBody>
      </p:sp>
      <p:sp>
        <p:nvSpPr>
          <p:cNvPr id="406" name="Google Shape;406;p11"/>
          <p:cNvSpPr txBox="1"/>
          <p:nvPr/>
        </p:nvSpPr>
        <p:spPr>
          <a:xfrm>
            <a:off x="9496578" y="5351399"/>
            <a:ext cx="124617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unito Sans Light"/>
              <a:buNone/>
            </a:pPr>
            <a:r>
              <a:rPr lang="en-US" sz="16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Bank</a:t>
            </a:r>
            <a:endParaRPr/>
          </a:p>
        </p:txBody>
      </p:sp>
      <p:sp>
        <p:nvSpPr>
          <p:cNvPr id="407" name="Google Shape;407;p11"/>
          <p:cNvSpPr/>
          <p:nvPr/>
        </p:nvSpPr>
        <p:spPr>
          <a:xfrm>
            <a:off x="9608090" y="1450922"/>
            <a:ext cx="795528" cy="795528"/>
          </a:xfrm>
          <a:prstGeom prst="ellipse">
            <a:avLst/>
          </a:prstGeom>
          <a:solidFill>
            <a:srgbClr val="0052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id="408" name="Google Shape;408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45187" y="1598131"/>
            <a:ext cx="525589" cy="501111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11"/>
          <p:cNvSpPr/>
          <p:nvPr/>
        </p:nvSpPr>
        <p:spPr>
          <a:xfrm>
            <a:off x="9719776" y="4521729"/>
            <a:ext cx="795528" cy="795528"/>
          </a:xfrm>
          <a:prstGeom prst="ellipse">
            <a:avLst/>
          </a:prstGeom>
          <a:solidFill>
            <a:srgbClr val="0052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id="410" name="Google Shape;410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78783" y="4662669"/>
            <a:ext cx="481768" cy="459331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11"/>
          <p:cNvSpPr/>
          <p:nvPr/>
        </p:nvSpPr>
        <p:spPr>
          <a:xfrm>
            <a:off x="7506224" y="4521729"/>
            <a:ext cx="795528" cy="795528"/>
          </a:xfrm>
          <a:prstGeom prst="ellipse">
            <a:avLst/>
          </a:prstGeom>
          <a:solidFill>
            <a:srgbClr val="0052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id="412" name="Google Shape;412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73368" y="4699613"/>
            <a:ext cx="461240" cy="43976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11"/>
          <p:cNvSpPr/>
          <p:nvPr/>
        </p:nvSpPr>
        <p:spPr>
          <a:xfrm>
            <a:off x="10585718" y="3011559"/>
            <a:ext cx="795528" cy="795528"/>
          </a:xfrm>
          <a:prstGeom prst="ellipse">
            <a:avLst/>
          </a:prstGeom>
          <a:solidFill>
            <a:srgbClr val="0052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id="414" name="Google Shape;414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765645" y="3203659"/>
            <a:ext cx="431420" cy="411328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11"/>
          <p:cNvSpPr/>
          <p:nvPr/>
        </p:nvSpPr>
        <p:spPr>
          <a:xfrm>
            <a:off x="6780619" y="3011559"/>
            <a:ext cx="795528" cy="795528"/>
          </a:xfrm>
          <a:prstGeom prst="ellipse">
            <a:avLst/>
          </a:prstGeom>
          <a:solidFill>
            <a:srgbClr val="0052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pic>
        <p:nvPicPr>
          <p:cNvPr id="416" name="Google Shape;416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958338" y="3197498"/>
            <a:ext cx="444344" cy="42365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11"/>
          <p:cNvSpPr txBox="1"/>
          <p:nvPr/>
        </p:nvSpPr>
        <p:spPr>
          <a:xfrm>
            <a:off x="509195" y="1370954"/>
            <a:ext cx="514781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  <a:latin typeface="Comfortaa Medium"/>
                <a:ea typeface="Comfortaa Medium"/>
                <a:cs typeface="Comfortaa Medium"/>
                <a:sym typeface="Comfortaa"/>
              </a:rPr>
              <a:t>INTER-DOMAIN MULTIPATH ROUTING:</a:t>
            </a:r>
            <a:endParaRPr dirty="0"/>
          </a:p>
        </p:txBody>
      </p:sp>
      <p:sp>
        <p:nvSpPr>
          <p:cNvPr id="418" name="Google Shape;418;p11"/>
          <p:cNvSpPr/>
          <p:nvPr/>
        </p:nvSpPr>
        <p:spPr>
          <a:xfrm>
            <a:off x="377597" y="1425137"/>
            <a:ext cx="168632" cy="168632"/>
          </a:xfrm>
          <a:custGeom>
            <a:avLst/>
            <a:gdLst/>
            <a:ahLst/>
            <a:cxnLst/>
            <a:rect l="l" t="t" r="r" b="b"/>
            <a:pathLst>
              <a:path w="830" h="830" extrusionOk="0">
                <a:moveTo>
                  <a:pt x="774" y="207"/>
                </a:moveTo>
                <a:cubicBezTo>
                  <a:pt x="737" y="143"/>
                  <a:pt x="687" y="93"/>
                  <a:pt x="623" y="56"/>
                </a:cubicBezTo>
                <a:cubicBezTo>
                  <a:pt x="560" y="19"/>
                  <a:pt x="490" y="0"/>
                  <a:pt x="415" y="0"/>
                </a:cubicBezTo>
                <a:cubicBezTo>
                  <a:pt x="340" y="0"/>
                  <a:pt x="270" y="19"/>
                  <a:pt x="207" y="56"/>
                </a:cubicBezTo>
                <a:cubicBezTo>
                  <a:pt x="143" y="93"/>
                  <a:pt x="93" y="143"/>
                  <a:pt x="56" y="207"/>
                </a:cubicBezTo>
                <a:cubicBezTo>
                  <a:pt x="18" y="270"/>
                  <a:pt x="0" y="340"/>
                  <a:pt x="0" y="415"/>
                </a:cubicBezTo>
                <a:cubicBezTo>
                  <a:pt x="0" y="490"/>
                  <a:pt x="18" y="560"/>
                  <a:pt x="56" y="623"/>
                </a:cubicBezTo>
                <a:cubicBezTo>
                  <a:pt x="93" y="687"/>
                  <a:pt x="143" y="737"/>
                  <a:pt x="207" y="774"/>
                </a:cubicBezTo>
                <a:cubicBezTo>
                  <a:pt x="270" y="811"/>
                  <a:pt x="340" y="830"/>
                  <a:pt x="415" y="830"/>
                </a:cubicBezTo>
                <a:cubicBezTo>
                  <a:pt x="490" y="830"/>
                  <a:pt x="560" y="811"/>
                  <a:pt x="623" y="774"/>
                </a:cubicBezTo>
                <a:cubicBezTo>
                  <a:pt x="687" y="737"/>
                  <a:pt x="737" y="687"/>
                  <a:pt x="774" y="623"/>
                </a:cubicBezTo>
                <a:cubicBezTo>
                  <a:pt x="811" y="560"/>
                  <a:pt x="830" y="490"/>
                  <a:pt x="830" y="415"/>
                </a:cubicBezTo>
                <a:cubicBezTo>
                  <a:pt x="830" y="340"/>
                  <a:pt x="811" y="270"/>
                  <a:pt x="774" y="207"/>
                </a:cubicBezTo>
                <a:close/>
                <a:moveTo>
                  <a:pt x="684" y="439"/>
                </a:moveTo>
                <a:lnTo>
                  <a:pt x="635" y="489"/>
                </a:lnTo>
                <a:lnTo>
                  <a:pt x="440" y="684"/>
                </a:lnTo>
                <a:cubicBezTo>
                  <a:pt x="433" y="691"/>
                  <a:pt x="425" y="694"/>
                  <a:pt x="415" y="694"/>
                </a:cubicBezTo>
                <a:cubicBezTo>
                  <a:pt x="406" y="694"/>
                  <a:pt x="398" y="691"/>
                  <a:pt x="391" y="684"/>
                </a:cubicBezTo>
                <a:lnTo>
                  <a:pt x="342" y="635"/>
                </a:lnTo>
                <a:cubicBezTo>
                  <a:pt x="335" y="628"/>
                  <a:pt x="332" y="620"/>
                  <a:pt x="332" y="611"/>
                </a:cubicBezTo>
                <a:cubicBezTo>
                  <a:pt x="332" y="601"/>
                  <a:pt x="335" y="593"/>
                  <a:pt x="342" y="586"/>
                </a:cubicBezTo>
                <a:lnTo>
                  <a:pt x="444" y="484"/>
                </a:lnTo>
                <a:lnTo>
                  <a:pt x="173" y="484"/>
                </a:lnTo>
                <a:cubicBezTo>
                  <a:pt x="163" y="484"/>
                  <a:pt x="155" y="481"/>
                  <a:pt x="148" y="474"/>
                </a:cubicBezTo>
                <a:cubicBezTo>
                  <a:pt x="142" y="467"/>
                  <a:pt x="138" y="459"/>
                  <a:pt x="138" y="450"/>
                </a:cubicBezTo>
                <a:lnTo>
                  <a:pt x="138" y="380"/>
                </a:lnTo>
                <a:cubicBezTo>
                  <a:pt x="138" y="371"/>
                  <a:pt x="142" y="363"/>
                  <a:pt x="148" y="356"/>
                </a:cubicBezTo>
                <a:cubicBezTo>
                  <a:pt x="155" y="349"/>
                  <a:pt x="163" y="346"/>
                  <a:pt x="173" y="346"/>
                </a:cubicBezTo>
                <a:lnTo>
                  <a:pt x="444" y="346"/>
                </a:lnTo>
                <a:lnTo>
                  <a:pt x="342" y="244"/>
                </a:lnTo>
                <a:cubicBezTo>
                  <a:pt x="335" y="237"/>
                  <a:pt x="332" y="229"/>
                  <a:pt x="332" y="219"/>
                </a:cubicBezTo>
                <a:cubicBezTo>
                  <a:pt x="332" y="210"/>
                  <a:pt x="335" y="202"/>
                  <a:pt x="342" y="195"/>
                </a:cubicBezTo>
                <a:lnTo>
                  <a:pt x="391" y="146"/>
                </a:lnTo>
                <a:cubicBezTo>
                  <a:pt x="398" y="139"/>
                  <a:pt x="406" y="136"/>
                  <a:pt x="415" y="136"/>
                </a:cubicBezTo>
                <a:cubicBezTo>
                  <a:pt x="425" y="136"/>
                  <a:pt x="433" y="139"/>
                  <a:pt x="440" y="146"/>
                </a:cubicBezTo>
                <a:lnTo>
                  <a:pt x="635" y="342"/>
                </a:lnTo>
                <a:lnTo>
                  <a:pt x="684" y="391"/>
                </a:lnTo>
                <a:cubicBezTo>
                  <a:pt x="691" y="397"/>
                  <a:pt x="694" y="405"/>
                  <a:pt x="694" y="415"/>
                </a:cubicBezTo>
                <a:cubicBezTo>
                  <a:pt x="694" y="425"/>
                  <a:pt x="691" y="433"/>
                  <a:pt x="684" y="4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419" name="Google Shape;419;p11"/>
          <p:cNvSpPr txBox="1"/>
          <p:nvPr/>
        </p:nvSpPr>
        <p:spPr>
          <a:xfrm>
            <a:off x="345277" y="1694733"/>
            <a:ext cx="5898321" cy="661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rgbClr val="262626"/>
                </a:solidFill>
                <a:latin typeface="Nunito Light"/>
                <a:ea typeface="Nunito Light"/>
                <a:cs typeface="Nunito Light"/>
                <a:sym typeface="Nunito Light"/>
              </a:rPr>
              <a:t>Fast path failover (can switch to backup path in ~RTT)</a:t>
            </a:r>
            <a:endParaRPr sz="1600"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rgbClr val="262626"/>
                </a:solidFill>
                <a:latin typeface="Nunito Light"/>
                <a:ea typeface="Nunito Light"/>
                <a:cs typeface="Nunito Light"/>
                <a:sym typeface="Nunito Light"/>
              </a:rPr>
              <a:t>Multi-operator</a:t>
            </a:r>
            <a:endParaRPr sz="1600" dirty="0"/>
          </a:p>
        </p:txBody>
      </p:sp>
      <p:sp>
        <p:nvSpPr>
          <p:cNvPr id="420" name="Google Shape;420;p11"/>
          <p:cNvSpPr txBox="1"/>
          <p:nvPr/>
        </p:nvSpPr>
        <p:spPr>
          <a:xfrm>
            <a:off x="509196" y="2458831"/>
            <a:ext cx="514781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  <a:latin typeface="Comfortaa Medium"/>
                <a:ea typeface="Comfortaa Medium"/>
                <a:cs typeface="Comfortaa Medium"/>
                <a:sym typeface="Comfortaa"/>
              </a:rPr>
              <a:t>PATH CONTROL:</a:t>
            </a:r>
            <a:r>
              <a:rPr lang="en-US" sz="1200" dirty="0">
                <a:solidFill>
                  <a:schemeClr val="accent2"/>
                </a:solidFill>
                <a:latin typeface="Comfortaa Medium"/>
                <a:ea typeface="Comfortaa Medium"/>
                <a:cs typeface="Comfortaa Medium"/>
                <a:sym typeface="Comfortaa"/>
              </a:rPr>
              <a:t> </a:t>
            </a:r>
            <a:endParaRPr dirty="0"/>
          </a:p>
        </p:txBody>
      </p:sp>
      <p:sp>
        <p:nvSpPr>
          <p:cNvPr id="421" name="Google Shape;421;p11"/>
          <p:cNvSpPr/>
          <p:nvPr/>
        </p:nvSpPr>
        <p:spPr>
          <a:xfrm>
            <a:off x="377597" y="2513014"/>
            <a:ext cx="168632" cy="168632"/>
          </a:xfrm>
          <a:custGeom>
            <a:avLst/>
            <a:gdLst/>
            <a:ahLst/>
            <a:cxnLst/>
            <a:rect l="l" t="t" r="r" b="b"/>
            <a:pathLst>
              <a:path w="830" h="830" extrusionOk="0">
                <a:moveTo>
                  <a:pt x="774" y="207"/>
                </a:moveTo>
                <a:cubicBezTo>
                  <a:pt x="737" y="143"/>
                  <a:pt x="687" y="93"/>
                  <a:pt x="623" y="56"/>
                </a:cubicBezTo>
                <a:cubicBezTo>
                  <a:pt x="560" y="19"/>
                  <a:pt x="490" y="0"/>
                  <a:pt x="415" y="0"/>
                </a:cubicBezTo>
                <a:cubicBezTo>
                  <a:pt x="340" y="0"/>
                  <a:pt x="270" y="19"/>
                  <a:pt x="207" y="56"/>
                </a:cubicBezTo>
                <a:cubicBezTo>
                  <a:pt x="143" y="93"/>
                  <a:pt x="93" y="143"/>
                  <a:pt x="56" y="207"/>
                </a:cubicBezTo>
                <a:cubicBezTo>
                  <a:pt x="18" y="270"/>
                  <a:pt x="0" y="340"/>
                  <a:pt x="0" y="415"/>
                </a:cubicBezTo>
                <a:cubicBezTo>
                  <a:pt x="0" y="490"/>
                  <a:pt x="18" y="560"/>
                  <a:pt x="56" y="623"/>
                </a:cubicBezTo>
                <a:cubicBezTo>
                  <a:pt x="93" y="687"/>
                  <a:pt x="143" y="737"/>
                  <a:pt x="207" y="774"/>
                </a:cubicBezTo>
                <a:cubicBezTo>
                  <a:pt x="270" y="811"/>
                  <a:pt x="340" y="830"/>
                  <a:pt x="415" y="830"/>
                </a:cubicBezTo>
                <a:cubicBezTo>
                  <a:pt x="490" y="830"/>
                  <a:pt x="560" y="811"/>
                  <a:pt x="623" y="774"/>
                </a:cubicBezTo>
                <a:cubicBezTo>
                  <a:pt x="687" y="737"/>
                  <a:pt x="737" y="687"/>
                  <a:pt x="774" y="623"/>
                </a:cubicBezTo>
                <a:cubicBezTo>
                  <a:pt x="811" y="560"/>
                  <a:pt x="830" y="490"/>
                  <a:pt x="830" y="415"/>
                </a:cubicBezTo>
                <a:cubicBezTo>
                  <a:pt x="830" y="340"/>
                  <a:pt x="811" y="270"/>
                  <a:pt x="774" y="207"/>
                </a:cubicBezTo>
                <a:close/>
                <a:moveTo>
                  <a:pt x="684" y="439"/>
                </a:moveTo>
                <a:lnTo>
                  <a:pt x="635" y="489"/>
                </a:lnTo>
                <a:lnTo>
                  <a:pt x="440" y="684"/>
                </a:lnTo>
                <a:cubicBezTo>
                  <a:pt x="433" y="691"/>
                  <a:pt x="425" y="694"/>
                  <a:pt x="415" y="694"/>
                </a:cubicBezTo>
                <a:cubicBezTo>
                  <a:pt x="406" y="694"/>
                  <a:pt x="398" y="691"/>
                  <a:pt x="391" y="684"/>
                </a:cubicBezTo>
                <a:lnTo>
                  <a:pt x="342" y="635"/>
                </a:lnTo>
                <a:cubicBezTo>
                  <a:pt x="335" y="628"/>
                  <a:pt x="332" y="620"/>
                  <a:pt x="332" y="611"/>
                </a:cubicBezTo>
                <a:cubicBezTo>
                  <a:pt x="332" y="601"/>
                  <a:pt x="335" y="593"/>
                  <a:pt x="342" y="586"/>
                </a:cubicBezTo>
                <a:lnTo>
                  <a:pt x="444" y="484"/>
                </a:lnTo>
                <a:lnTo>
                  <a:pt x="173" y="484"/>
                </a:lnTo>
                <a:cubicBezTo>
                  <a:pt x="163" y="484"/>
                  <a:pt x="155" y="481"/>
                  <a:pt x="148" y="474"/>
                </a:cubicBezTo>
                <a:cubicBezTo>
                  <a:pt x="142" y="467"/>
                  <a:pt x="138" y="459"/>
                  <a:pt x="138" y="450"/>
                </a:cubicBezTo>
                <a:lnTo>
                  <a:pt x="138" y="380"/>
                </a:lnTo>
                <a:cubicBezTo>
                  <a:pt x="138" y="371"/>
                  <a:pt x="142" y="363"/>
                  <a:pt x="148" y="356"/>
                </a:cubicBezTo>
                <a:cubicBezTo>
                  <a:pt x="155" y="349"/>
                  <a:pt x="163" y="346"/>
                  <a:pt x="173" y="346"/>
                </a:cubicBezTo>
                <a:lnTo>
                  <a:pt x="444" y="346"/>
                </a:lnTo>
                <a:lnTo>
                  <a:pt x="342" y="244"/>
                </a:lnTo>
                <a:cubicBezTo>
                  <a:pt x="335" y="237"/>
                  <a:pt x="332" y="229"/>
                  <a:pt x="332" y="219"/>
                </a:cubicBezTo>
                <a:cubicBezTo>
                  <a:pt x="332" y="210"/>
                  <a:pt x="335" y="202"/>
                  <a:pt x="342" y="195"/>
                </a:cubicBezTo>
                <a:lnTo>
                  <a:pt x="391" y="146"/>
                </a:lnTo>
                <a:cubicBezTo>
                  <a:pt x="398" y="139"/>
                  <a:pt x="406" y="136"/>
                  <a:pt x="415" y="136"/>
                </a:cubicBezTo>
                <a:cubicBezTo>
                  <a:pt x="425" y="136"/>
                  <a:pt x="433" y="139"/>
                  <a:pt x="440" y="146"/>
                </a:cubicBezTo>
                <a:lnTo>
                  <a:pt x="635" y="342"/>
                </a:lnTo>
                <a:lnTo>
                  <a:pt x="684" y="391"/>
                </a:lnTo>
                <a:cubicBezTo>
                  <a:pt x="691" y="397"/>
                  <a:pt x="694" y="405"/>
                  <a:pt x="694" y="415"/>
                </a:cubicBezTo>
                <a:cubicBezTo>
                  <a:pt x="694" y="425"/>
                  <a:pt x="691" y="433"/>
                  <a:pt x="684" y="4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422" name="Google Shape;422;p11"/>
          <p:cNvSpPr txBox="1"/>
          <p:nvPr/>
        </p:nvSpPr>
        <p:spPr>
          <a:xfrm>
            <a:off x="334690" y="2773692"/>
            <a:ext cx="642958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rgbClr val="262626"/>
                </a:solidFill>
                <a:latin typeface="Nunito Light"/>
                <a:ea typeface="Nunito Light"/>
                <a:cs typeface="Nunito Light"/>
                <a:sym typeface="Nunito Light"/>
              </a:rPr>
              <a:t>Source endpoints can select AS path (included in packet header)</a:t>
            </a:r>
            <a:endParaRPr sz="1600" dirty="0"/>
          </a:p>
        </p:txBody>
      </p:sp>
      <p:sp>
        <p:nvSpPr>
          <p:cNvPr id="423" name="Google Shape;423;p11"/>
          <p:cNvSpPr txBox="1"/>
          <p:nvPr/>
        </p:nvSpPr>
        <p:spPr>
          <a:xfrm>
            <a:off x="493454" y="3211108"/>
            <a:ext cx="574845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  <a:latin typeface="Comfortaa Medium"/>
                <a:ea typeface="Comfortaa Medium"/>
                <a:cs typeface="Comfortaa Medium"/>
                <a:sym typeface="Comfortaa"/>
              </a:rPr>
              <a:t>PATHS ARE AUTHENTICATED AT DISCOVERY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  <a:latin typeface="Comfortaa Medium"/>
                <a:ea typeface="Comfortaa Medium"/>
                <a:cs typeface="Comfortaa Medium"/>
                <a:sym typeface="Comfortaa"/>
              </a:rPr>
              <a:t>AND VERIFIED AT FORWARDING:</a:t>
            </a:r>
            <a:endParaRPr dirty="0"/>
          </a:p>
        </p:txBody>
      </p:sp>
      <p:sp>
        <p:nvSpPr>
          <p:cNvPr id="424" name="Google Shape;424;p11"/>
          <p:cNvSpPr/>
          <p:nvPr/>
        </p:nvSpPr>
        <p:spPr>
          <a:xfrm>
            <a:off x="343590" y="3280680"/>
            <a:ext cx="168632" cy="168632"/>
          </a:xfrm>
          <a:custGeom>
            <a:avLst/>
            <a:gdLst/>
            <a:ahLst/>
            <a:cxnLst/>
            <a:rect l="l" t="t" r="r" b="b"/>
            <a:pathLst>
              <a:path w="830" h="830" extrusionOk="0">
                <a:moveTo>
                  <a:pt x="774" y="207"/>
                </a:moveTo>
                <a:cubicBezTo>
                  <a:pt x="737" y="143"/>
                  <a:pt x="687" y="93"/>
                  <a:pt x="623" y="56"/>
                </a:cubicBezTo>
                <a:cubicBezTo>
                  <a:pt x="560" y="19"/>
                  <a:pt x="490" y="0"/>
                  <a:pt x="415" y="0"/>
                </a:cubicBezTo>
                <a:cubicBezTo>
                  <a:pt x="340" y="0"/>
                  <a:pt x="270" y="19"/>
                  <a:pt x="207" y="56"/>
                </a:cubicBezTo>
                <a:cubicBezTo>
                  <a:pt x="143" y="93"/>
                  <a:pt x="93" y="143"/>
                  <a:pt x="56" y="207"/>
                </a:cubicBezTo>
                <a:cubicBezTo>
                  <a:pt x="18" y="270"/>
                  <a:pt x="0" y="340"/>
                  <a:pt x="0" y="415"/>
                </a:cubicBezTo>
                <a:cubicBezTo>
                  <a:pt x="0" y="490"/>
                  <a:pt x="18" y="560"/>
                  <a:pt x="56" y="623"/>
                </a:cubicBezTo>
                <a:cubicBezTo>
                  <a:pt x="93" y="687"/>
                  <a:pt x="143" y="737"/>
                  <a:pt x="207" y="774"/>
                </a:cubicBezTo>
                <a:cubicBezTo>
                  <a:pt x="270" y="811"/>
                  <a:pt x="340" y="830"/>
                  <a:pt x="415" y="830"/>
                </a:cubicBezTo>
                <a:cubicBezTo>
                  <a:pt x="490" y="830"/>
                  <a:pt x="560" y="811"/>
                  <a:pt x="623" y="774"/>
                </a:cubicBezTo>
                <a:cubicBezTo>
                  <a:pt x="687" y="737"/>
                  <a:pt x="737" y="687"/>
                  <a:pt x="774" y="623"/>
                </a:cubicBezTo>
                <a:cubicBezTo>
                  <a:pt x="811" y="560"/>
                  <a:pt x="830" y="490"/>
                  <a:pt x="830" y="415"/>
                </a:cubicBezTo>
                <a:cubicBezTo>
                  <a:pt x="830" y="340"/>
                  <a:pt x="811" y="270"/>
                  <a:pt x="774" y="207"/>
                </a:cubicBezTo>
                <a:close/>
                <a:moveTo>
                  <a:pt x="684" y="439"/>
                </a:moveTo>
                <a:lnTo>
                  <a:pt x="635" y="489"/>
                </a:lnTo>
                <a:lnTo>
                  <a:pt x="440" y="684"/>
                </a:lnTo>
                <a:cubicBezTo>
                  <a:pt x="433" y="691"/>
                  <a:pt x="425" y="694"/>
                  <a:pt x="415" y="694"/>
                </a:cubicBezTo>
                <a:cubicBezTo>
                  <a:pt x="406" y="694"/>
                  <a:pt x="398" y="691"/>
                  <a:pt x="391" y="684"/>
                </a:cubicBezTo>
                <a:lnTo>
                  <a:pt x="342" y="635"/>
                </a:lnTo>
                <a:cubicBezTo>
                  <a:pt x="335" y="628"/>
                  <a:pt x="332" y="620"/>
                  <a:pt x="332" y="611"/>
                </a:cubicBezTo>
                <a:cubicBezTo>
                  <a:pt x="332" y="601"/>
                  <a:pt x="335" y="593"/>
                  <a:pt x="342" y="586"/>
                </a:cubicBezTo>
                <a:lnTo>
                  <a:pt x="444" y="484"/>
                </a:lnTo>
                <a:lnTo>
                  <a:pt x="173" y="484"/>
                </a:lnTo>
                <a:cubicBezTo>
                  <a:pt x="163" y="484"/>
                  <a:pt x="155" y="481"/>
                  <a:pt x="148" y="474"/>
                </a:cubicBezTo>
                <a:cubicBezTo>
                  <a:pt x="142" y="467"/>
                  <a:pt x="138" y="459"/>
                  <a:pt x="138" y="450"/>
                </a:cubicBezTo>
                <a:lnTo>
                  <a:pt x="138" y="380"/>
                </a:lnTo>
                <a:cubicBezTo>
                  <a:pt x="138" y="371"/>
                  <a:pt x="142" y="363"/>
                  <a:pt x="148" y="356"/>
                </a:cubicBezTo>
                <a:cubicBezTo>
                  <a:pt x="155" y="349"/>
                  <a:pt x="163" y="346"/>
                  <a:pt x="173" y="346"/>
                </a:cubicBezTo>
                <a:lnTo>
                  <a:pt x="444" y="346"/>
                </a:lnTo>
                <a:lnTo>
                  <a:pt x="342" y="244"/>
                </a:lnTo>
                <a:cubicBezTo>
                  <a:pt x="335" y="237"/>
                  <a:pt x="332" y="229"/>
                  <a:pt x="332" y="219"/>
                </a:cubicBezTo>
                <a:cubicBezTo>
                  <a:pt x="332" y="210"/>
                  <a:pt x="335" y="202"/>
                  <a:pt x="342" y="195"/>
                </a:cubicBezTo>
                <a:lnTo>
                  <a:pt x="391" y="146"/>
                </a:lnTo>
                <a:cubicBezTo>
                  <a:pt x="398" y="139"/>
                  <a:pt x="406" y="136"/>
                  <a:pt x="415" y="136"/>
                </a:cubicBezTo>
                <a:cubicBezTo>
                  <a:pt x="425" y="136"/>
                  <a:pt x="433" y="139"/>
                  <a:pt x="440" y="146"/>
                </a:cubicBezTo>
                <a:lnTo>
                  <a:pt x="635" y="342"/>
                </a:lnTo>
                <a:lnTo>
                  <a:pt x="684" y="391"/>
                </a:lnTo>
                <a:cubicBezTo>
                  <a:pt x="691" y="397"/>
                  <a:pt x="694" y="405"/>
                  <a:pt x="694" y="415"/>
                </a:cubicBezTo>
                <a:cubicBezTo>
                  <a:pt x="694" y="425"/>
                  <a:pt x="691" y="433"/>
                  <a:pt x="684" y="4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425" name="Google Shape;425;p11"/>
          <p:cNvSpPr txBox="1"/>
          <p:nvPr/>
        </p:nvSpPr>
        <p:spPr>
          <a:xfrm>
            <a:off x="320105" y="3737587"/>
            <a:ext cx="5951117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rgbClr val="262626"/>
                </a:solidFill>
                <a:latin typeface="Nunito Light"/>
                <a:ea typeface="Nunito Light"/>
                <a:cs typeface="Nunito Light"/>
                <a:sym typeface="Nunito Light"/>
              </a:rPr>
              <a:t>Higher assurance that packets will follow certain path</a:t>
            </a:r>
            <a:endParaRPr sz="1600"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rgbClr val="262626"/>
                </a:solidFill>
                <a:latin typeface="Nunito Light"/>
                <a:ea typeface="Nunito Light"/>
                <a:cs typeface="Nunito Light"/>
                <a:sym typeface="Nunito Light"/>
              </a:rPr>
              <a:t>Hijacking prevention</a:t>
            </a:r>
            <a:endParaRPr sz="1600"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rgbClr val="262626"/>
                </a:solidFill>
                <a:latin typeface="Nunito Light"/>
                <a:ea typeface="Nunito Light"/>
                <a:cs typeface="Nunito Light"/>
                <a:sym typeface="Nunito Light"/>
              </a:rPr>
              <a:t>Geofencing</a:t>
            </a:r>
            <a:endParaRPr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2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2800"/>
              <a:buFont typeface="Comfortaa"/>
              <a:buNone/>
            </a:pPr>
            <a:r>
              <a:rPr lang="en-US" dirty="0">
                <a:latin typeface="Comfortaa Medium"/>
                <a:ea typeface="Comfortaa Medium"/>
                <a:cs typeface="Comfortaa Medium"/>
                <a:sym typeface="Comfortaa"/>
              </a:rPr>
              <a:t>TRUST-ENHANCED NETWORKING</a:t>
            </a:r>
            <a:endParaRPr dirty="0"/>
          </a:p>
        </p:txBody>
      </p:sp>
      <p:sp>
        <p:nvSpPr>
          <p:cNvPr id="432" name="Google Shape;432;p12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433" name="Google Shape;433;p12"/>
          <p:cNvSpPr txBox="1">
            <a:spLocks noGrp="1"/>
          </p:cNvSpPr>
          <p:nvPr>
            <p:ph type="body" idx="2"/>
          </p:nvPr>
        </p:nvSpPr>
        <p:spPr>
          <a:xfrm>
            <a:off x="399289" y="741363"/>
            <a:ext cx="1141171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</a:pPr>
            <a:r>
              <a:rPr lang="en-US" dirty="0"/>
              <a:t>Trust model is based on Isolation Domains (ISDs)</a:t>
            </a:r>
            <a:endParaRPr dirty="0"/>
          </a:p>
        </p:txBody>
      </p:sp>
      <p:sp>
        <p:nvSpPr>
          <p:cNvPr id="434" name="Google Shape;434;p12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06/02/2024  |  SCION: SECURE PATH-AWARE INTERNET ROUTING</a:t>
            </a:r>
            <a:endParaRPr dirty="0"/>
          </a:p>
        </p:txBody>
      </p:sp>
      <p:sp>
        <p:nvSpPr>
          <p:cNvPr id="435" name="Google Shape;435;p12"/>
          <p:cNvSpPr/>
          <p:nvPr/>
        </p:nvSpPr>
        <p:spPr>
          <a:xfrm>
            <a:off x="0" y="1549875"/>
            <a:ext cx="12192000" cy="4098924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436" name="Google Shape;436;p12"/>
          <p:cNvSpPr/>
          <p:nvPr/>
        </p:nvSpPr>
        <p:spPr>
          <a:xfrm>
            <a:off x="6324600" y="1209201"/>
            <a:ext cx="4876800" cy="4703762"/>
          </a:xfrm>
          <a:prstGeom prst="roundRect">
            <a:avLst>
              <a:gd name="adj" fmla="val 4315"/>
            </a:avLst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437" name="Google Shape;437;p12"/>
          <p:cNvSpPr txBox="1">
            <a:spLocks noGrp="1"/>
          </p:cNvSpPr>
          <p:nvPr>
            <p:ph type="body" idx="1"/>
          </p:nvPr>
        </p:nvSpPr>
        <p:spPr>
          <a:xfrm>
            <a:off x="381499" y="1282114"/>
            <a:ext cx="5565814" cy="454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293688" lvl="1" indent="-285750" algn="l" rtl="0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</a:pPr>
            <a:r>
              <a:rPr lang="en-US" sz="1600" dirty="0">
                <a:solidFill>
                  <a:schemeClr val="lt1"/>
                </a:solidFill>
              </a:rPr>
              <a:t>An ISD is a logical grouping of </a:t>
            </a:r>
            <a:r>
              <a:rPr lang="en-US" sz="1600" dirty="0" err="1">
                <a:solidFill>
                  <a:schemeClr val="lt1"/>
                </a:solidFill>
              </a:rPr>
              <a:t>ASes</a:t>
            </a:r>
            <a:r>
              <a:rPr lang="en-US" sz="1600" dirty="0">
                <a:solidFill>
                  <a:schemeClr val="lt1"/>
                </a:solidFill>
              </a:rPr>
              <a:t> sharing a uniform trust environment (e.g. a common jurisdiction).</a:t>
            </a:r>
            <a:endParaRPr sz="1600" dirty="0"/>
          </a:p>
          <a:p>
            <a:pPr marL="293688" lvl="1" indent="-285750" algn="l" rtl="0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</a:pPr>
            <a:r>
              <a:rPr lang="en-US" sz="1600" dirty="0">
                <a:solidFill>
                  <a:schemeClr val="lt1"/>
                </a:solidFill>
              </a:rPr>
              <a:t>Each ISD is administered by one or more </a:t>
            </a:r>
            <a:r>
              <a:rPr lang="en-US" sz="1600" dirty="0" err="1">
                <a:solidFill>
                  <a:schemeClr val="lt1"/>
                </a:solidFill>
              </a:rPr>
              <a:t>ASes</a:t>
            </a:r>
            <a:r>
              <a:rPr lang="en-US" sz="1600" dirty="0">
                <a:solidFill>
                  <a:schemeClr val="lt1"/>
                </a:solidFill>
              </a:rPr>
              <a:t> via a voting mechanism. These are known as core </a:t>
            </a:r>
            <a:r>
              <a:rPr lang="en-US" sz="1600" dirty="0" err="1">
                <a:solidFill>
                  <a:schemeClr val="lt1"/>
                </a:solidFill>
              </a:rPr>
              <a:t>ASes</a:t>
            </a:r>
            <a:r>
              <a:rPr lang="en-US" sz="1600" dirty="0">
                <a:solidFill>
                  <a:schemeClr val="lt1"/>
                </a:solidFill>
              </a:rPr>
              <a:t> and form the ISD core. </a:t>
            </a:r>
            <a:endParaRPr sz="1600" dirty="0"/>
          </a:p>
          <a:p>
            <a:pPr marL="293688" lvl="1" indent="-285750" algn="l" rtl="0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</a:pPr>
            <a:r>
              <a:rPr lang="en-US" sz="1600" dirty="0">
                <a:solidFill>
                  <a:schemeClr val="lt1"/>
                </a:solidFill>
              </a:rPr>
              <a:t>Every ISD has its own trust root specified in the Trust Root Configuration (a collection of X.509 certificates with ISD information) </a:t>
            </a:r>
          </a:p>
          <a:p>
            <a:pPr marL="293688" lvl="1" indent="-285750" algn="l" rtl="0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</a:pPr>
            <a:r>
              <a:rPr lang="en-US" sz="1600" dirty="0">
                <a:solidFill>
                  <a:schemeClr val="lt1"/>
                </a:solidFill>
              </a:rPr>
              <a:t>TRC is negotiated by the ISD core according to its own trust policy.</a:t>
            </a:r>
          </a:p>
          <a:p>
            <a:pPr marL="293688" lvl="1" indent="-285750" algn="l" rtl="0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</a:pPr>
            <a:r>
              <a:rPr lang="en-US" sz="1600" dirty="0">
                <a:solidFill>
                  <a:schemeClr val="lt1"/>
                </a:solidFill>
              </a:rPr>
              <a:t>Not reliant on third-party CAs.</a:t>
            </a:r>
            <a:endParaRPr sz="1600" dirty="0"/>
          </a:p>
          <a:p>
            <a:pPr marL="293688" lvl="1" indent="-285750" algn="l" rtl="0">
              <a:lnSpc>
                <a:spcPct val="90000"/>
              </a:lnSpc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</a:pPr>
            <a:r>
              <a:rPr lang="en-US" sz="1600" dirty="0">
                <a:solidFill>
                  <a:schemeClr val="lt1"/>
                </a:solidFill>
              </a:rPr>
              <a:t>The CAs in an ISD can only create certificates for </a:t>
            </a:r>
            <a:r>
              <a:rPr lang="en-US" sz="1600" dirty="0" err="1">
                <a:solidFill>
                  <a:schemeClr val="lt1"/>
                </a:solidFill>
              </a:rPr>
              <a:t>ASes</a:t>
            </a:r>
            <a:r>
              <a:rPr lang="en-US" sz="1600" dirty="0">
                <a:solidFill>
                  <a:schemeClr val="lt1"/>
                </a:solidFill>
              </a:rPr>
              <a:t> in their respective ISD.</a:t>
            </a:r>
            <a:endParaRPr sz="1600" dirty="0"/>
          </a:p>
        </p:txBody>
      </p:sp>
      <p:sp>
        <p:nvSpPr>
          <p:cNvPr id="438" name="Google Shape;438;p12"/>
          <p:cNvSpPr/>
          <p:nvPr/>
        </p:nvSpPr>
        <p:spPr>
          <a:xfrm>
            <a:off x="7060366" y="2760284"/>
            <a:ext cx="1625972" cy="20690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u="none" strike="noStrike" cap="none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439" name="Google Shape;439;p12"/>
          <p:cNvSpPr/>
          <p:nvPr/>
        </p:nvSpPr>
        <p:spPr>
          <a:xfrm>
            <a:off x="7399190" y="2847483"/>
            <a:ext cx="950865" cy="614616"/>
          </a:xfrm>
          <a:prstGeom prst="ellipse">
            <a:avLst/>
          </a:prstGeom>
          <a:solidFill>
            <a:srgbClr val="7CCAFF"/>
          </a:solidFill>
          <a:ln>
            <a:noFill/>
          </a:ln>
          <a:effectLst>
            <a:outerShdw blurRad="76200" dist="38100" dir="5400000" rotWithShape="0">
              <a:srgbClr val="000000">
                <a:alpha val="25882"/>
              </a:srgbClr>
            </a:outerShdw>
          </a:effectLst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u="none" strike="noStrike" cap="none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440" name="Google Shape;440;p12"/>
          <p:cNvSpPr/>
          <p:nvPr/>
        </p:nvSpPr>
        <p:spPr>
          <a:xfrm>
            <a:off x="8352507" y="2134647"/>
            <a:ext cx="1229621" cy="786249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0</a:t>
            </a:r>
            <a:endParaRPr sz="900" u="none" strike="noStrike" cap="none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441" name="Google Shape;441;p12"/>
          <p:cNvSpPr/>
          <p:nvPr/>
        </p:nvSpPr>
        <p:spPr>
          <a:xfrm>
            <a:off x="8495652" y="2220454"/>
            <a:ext cx="950865" cy="614616"/>
          </a:xfrm>
          <a:prstGeom prst="ellipse">
            <a:avLst/>
          </a:prstGeom>
          <a:solidFill>
            <a:srgbClr val="C4D0ED"/>
          </a:solidFill>
          <a:ln>
            <a:noFill/>
          </a:ln>
          <a:effectLst>
            <a:outerShdw blurRad="76200" dist="38100" dir="5400000" rotWithShape="0">
              <a:srgbClr val="000000">
                <a:alpha val="25882"/>
              </a:srgbClr>
            </a:outerShdw>
          </a:effectLst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u="none" strike="noStrike" cap="none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442" name="Google Shape;442;p12"/>
          <p:cNvSpPr/>
          <p:nvPr/>
        </p:nvSpPr>
        <p:spPr>
          <a:xfrm>
            <a:off x="8821734" y="2889032"/>
            <a:ext cx="1625973" cy="19402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u="none" strike="noStrike" cap="none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443" name="Google Shape;443;p12"/>
          <p:cNvSpPr/>
          <p:nvPr/>
        </p:nvSpPr>
        <p:spPr>
          <a:xfrm>
            <a:off x="9152049" y="3012010"/>
            <a:ext cx="950865" cy="614616"/>
          </a:xfrm>
          <a:prstGeom prst="ellipse">
            <a:avLst/>
          </a:prstGeom>
          <a:solidFill>
            <a:srgbClr val="D2EDF9"/>
          </a:solidFill>
          <a:ln>
            <a:noFill/>
          </a:ln>
          <a:effectLst>
            <a:outerShdw blurRad="76200" dist="38100" dir="5400000" rotWithShape="0">
              <a:srgbClr val="000000">
                <a:alpha val="25882"/>
              </a:srgbClr>
            </a:outerShdw>
          </a:effectLst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u="none" strike="noStrike" cap="none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cxnSp>
        <p:nvCxnSpPr>
          <p:cNvPr id="444" name="Google Shape;444;p12"/>
          <p:cNvCxnSpPr/>
          <p:nvPr/>
        </p:nvCxnSpPr>
        <p:spPr>
          <a:xfrm rot="10800000" flipH="1">
            <a:off x="9151377" y="3332235"/>
            <a:ext cx="209304" cy="384492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5" name="Google Shape;445;p12"/>
          <p:cNvCxnSpPr/>
          <p:nvPr/>
        </p:nvCxnSpPr>
        <p:spPr>
          <a:xfrm rot="10800000">
            <a:off x="9389236" y="3281193"/>
            <a:ext cx="175473" cy="550656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6" name="Google Shape;446;p12"/>
          <p:cNvCxnSpPr/>
          <p:nvPr/>
        </p:nvCxnSpPr>
        <p:spPr>
          <a:xfrm rot="10800000">
            <a:off x="9589493" y="4027606"/>
            <a:ext cx="55376" cy="471824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7" name="Google Shape;447;p12"/>
          <p:cNvCxnSpPr/>
          <p:nvPr/>
        </p:nvCxnSpPr>
        <p:spPr>
          <a:xfrm rot="10800000" flipH="1">
            <a:off x="9304723" y="4022153"/>
            <a:ext cx="193396" cy="186401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8" name="Google Shape;448;p12"/>
          <p:cNvCxnSpPr/>
          <p:nvPr/>
        </p:nvCxnSpPr>
        <p:spPr>
          <a:xfrm rot="10800000" flipH="1">
            <a:off x="9688001" y="3822642"/>
            <a:ext cx="289245" cy="102448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dot"/>
            <a:miter lim="400000"/>
            <a:headEnd type="none" w="sm" len="sm"/>
            <a:tailEnd type="none" w="sm" len="sm"/>
          </a:ln>
        </p:spPr>
      </p:cxnSp>
      <p:cxnSp>
        <p:nvCxnSpPr>
          <p:cNvPr id="449" name="Google Shape;449;p12"/>
          <p:cNvCxnSpPr/>
          <p:nvPr/>
        </p:nvCxnSpPr>
        <p:spPr>
          <a:xfrm>
            <a:off x="9140763" y="3856614"/>
            <a:ext cx="39936" cy="31531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0" name="Google Shape;450;p12"/>
          <p:cNvCxnSpPr/>
          <p:nvPr/>
        </p:nvCxnSpPr>
        <p:spPr>
          <a:xfrm rot="10800000">
            <a:off x="10097841" y="3870818"/>
            <a:ext cx="31535" cy="312879"/>
          </a:xfrm>
          <a:prstGeom prst="straightConnector1">
            <a:avLst/>
          </a:prstGeom>
          <a:noFill/>
          <a:ln w="34925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1" name="Google Shape;451;p12"/>
          <p:cNvCxnSpPr/>
          <p:nvPr/>
        </p:nvCxnSpPr>
        <p:spPr>
          <a:xfrm rot="10800000">
            <a:off x="9930518" y="3349946"/>
            <a:ext cx="133305" cy="34106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2" name="Google Shape;452;p12"/>
          <p:cNvCxnSpPr/>
          <p:nvPr/>
        </p:nvCxnSpPr>
        <p:spPr>
          <a:xfrm rot="10800000" flipH="1">
            <a:off x="9564627" y="3511769"/>
            <a:ext cx="40074" cy="38465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3" name="Google Shape;453;p12"/>
          <p:cNvCxnSpPr/>
          <p:nvPr/>
        </p:nvCxnSpPr>
        <p:spPr>
          <a:xfrm>
            <a:off x="9505435" y="3242298"/>
            <a:ext cx="263517" cy="2378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4" name="Google Shape;454;p12"/>
          <p:cNvCxnSpPr/>
          <p:nvPr/>
        </p:nvCxnSpPr>
        <p:spPr>
          <a:xfrm>
            <a:off x="9286297" y="4341004"/>
            <a:ext cx="297710" cy="19597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455" name="Google Shape;455;p12"/>
          <p:cNvGrpSpPr/>
          <p:nvPr/>
        </p:nvGrpSpPr>
        <p:grpSpPr>
          <a:xfrm>
            <a:off x="9089708" y="4163401"/>
            <a:ext cx="235845" cy="235673"/>
            <a:chOff x="-1" y="-1"/>
            <a:chExt cx="628920" cy="628460"/>
          </a:xfrm>
        </p:grpSpPr>
        <p:sp>
          <p:nvSpPr>
            <p:cNvPr id="456" name="Google Shape;456;p12"/>
            <p:cNvSpPr/>
            <p:nvPr/>
          </p:nvSpPr>
          <p:spPr>
            <a:xfrm>
              <a:off x="-1" y="-1"/>
              <a:ext cx="628920" cy="628460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457" name="Google Shape;457;p12"/>
            <p:cNvSpPr txBox="1"/>
            <p:nvPr/>
          </p:nvSpPr>
          <p:spPr>
            <a:xfrm>
              <a:off x="92103" y="44842"/>
              <a:ext cx="444709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Q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458" name="Google Shape;458;p12"/>
          <p:cNvGrpSpPr/>
          <p:nvPr/>
        </p:nvGrpSpPr>
        <p:grpSpPr>
          <a:xfrm>
            <a:off x="9530815" y="4439881"/>
            <a:ext cx="235845" cy="235673"/>
            <a:chOff x="-1" y="-1"/>
            <a:chExt cx="628918" cy="628460"/>
          </a:xfrm>
        </p:grpSpPr>
        <p:sp>
          <p:nvSpPr>
            <p:cNvPr id="459" name="Google Shape;459;p12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460" name="Google Shape;460;p12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R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cxnSp>
        <p:nvCxnSpPr>
          <p:cNvPr id="461" name="Google Shape;461;p12"/>
          <p:cNvCxnSpPr/>
          <p:nvPr/>
        </p:nvCxnSpPr>
        <p:spPr>
          <a:xfrm rot="10800000" flipH="1">
            <a:off x="7495324" y="3225183"/>
            <a:ext cx="146041" cy="294351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2" name="Google Shape;462;p12"/>
          <p:cNvCxnSpPr/>
          <p:nvPr/>
        </p:nvCxnSpPr>
        <p:spPr>
          <a:xfrm rot="10800000">
            <a:off x="7706796" y="3237421"/>
            <a:ext cx="142757" cy="43934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3" name="Google Shape;463;p12"/>
          <p:cNvCxnSpPr/>
          <p:nvPr/>
        </p:nvCxnSpPr>
        <p:spPr>
          <a:xfrm rot="10800000" flipH="1">
            <a:off x="7851329" y="3872520"/>
            <a:ext cx="1" cy="485667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4" name="Google Shape;464;p12"/>
          <p:cNvCxnSpPr/>
          <p:nvPr/>
        </p:nvCxnSpPr>
        <p:spPr>
          <a:xfrm rot="10800000" flipH="1">
            <a:off x="7972844" y="3667554"/>
            <a:ext cx="289244" cy="102448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465" name="Google Shape;465;p12"/>
          <p:cNvCxnSpPr/>
          <p:nvPr/>
        </p:nvCxnSpPr>
        <p:spPr>
          <a:xfrm>
            <a:off x="7425608" y="3701526"/>
            <a:ext cx="1" cy="31531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6" name="Google Shape;466;p12"/>
          <p:cNvCxnSpPr/>
          <p:nvPr/>
        </p:nvCxnSpPr>
        <p:spPr>
          <a:xfrm rot="10800000">
            <a:off x="8382684" y="3715730"/>
            <a:ext cx="31535" cy="312879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7" name="Google Shape;467;p12"/>
          <p:cNvCxnSpPr/>
          <p:nvPr/>
        </p:nvCxnSpPr>
        <p:spPr>
          <a:xfrm rot="10800000">
            <a:off x="8181684" y="3234777"/>
            <a:ext cx="161748" cy="287403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8" name="Google Shape;468;p12"/>
          <p:cNvCxnSpPr/>
          <p:nvPr/>
        </p:nvCxnSpPr>
        <p:spPr>
          <a:xfrm rot="10800000" flipH="1">
            <a:off x="7914957" y="3238519"/>
            <a:ext cx="201568" cy="436655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69" name="Google Shape;469;p12"/>
          <p:cNvCxnSpPr/>
          <p:nvPr/>
        </p:nvCxnSpPr>
        <p:spPr>
          <a:xfrm>
            <a:off x="7790279" y="3121723"/>
            <a:ext cx="263517" cy="2378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470" name="Google Shape;470;p12"/>
          <p:cNvGrpSpPr/>
          <p:nvPr/>
        </p:nvGrpSpPr>
        <p:grpSpPr>
          <a:xfrm>
            <a:off x="7300103" y="3504750"/>
            <a:ext cx="235845" cy="235673"/>
            <a:chOff x="-1" y="-1"/>
            <a:chExt cx="628918" cy="628460"/>
          </a:xfrm>
        </p:grpSpPr>
        <p:sp>
          <p:nvSpPr>
            <p:cNvPr id="471" name="Google Shape;471;p12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472" name="Google Shape;472;p12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C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473" name="Google Shape;473;p12"/>
          <p:cNvGrpSpPr/>
          <p:nvPr/>
        </p:nvGrpSpPr>
        <p:grpSpPr>
          <a:xfrm>
            <a:off x="7739326" y="3663816"/>
            <a:ext cx="235845" cy="235673"/>
            <a:chOff x="-1" y="-1"/>
            <a:chExt cx="628918" cy="628460"/>
          </a:xfrm>
        </p:grpSpPr>
        <p:sp>
          <p:nvSpPr>
            <p:cNvPr id="474" name="Google Shape;474;p12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475" name="Google Shape;475;p12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D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476" name="Google Shape;476;p12"/>
          <p:cNvGrpSpPr/>
          <p:nvPr/>
        </p:nvGrpSpPr>
        <p:grpSpPr>
          <a:xfrm>
            <a:off x="7726444" y="4276481"/>
            <a:ext cx="235845" cy="235673"/>
            <a:chOff x="-1" y="-1"/>
            <a:chExt cx="628918" cy="628460"/>
          </a:xfrm>
        </p:grpSpPr>
        <p:sp>
          <p:nvSpPr>
            <p:cNvPr id="477" name="Google Shape;477;p12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478" name="Google Shape;478;p12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G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479" name="Google Shape;479;p12"/>
          <p:cNvGrpSpPr/>
          <p:nvPr/>
        </p:nvGrpSpPr>
        <p:grpSpPr>
          <a:xfrm>
            <a:off x="8259807" y="3504750"/>
            <a:ext cx="235845" cy="235673"/>
            <a:chOff x="-1" y="-1"/>
            <a:chExt cx="628918" cy="628460"/>
          </a:xfrm>
        </p:grpSpPr>
        <p:sp>
          <p:nvSpPr>
            <p:cNvPr id="480" name="Google Shape;480;p12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481" name="Google Shape;481;p12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E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482" name="Google Shape;482;p12"/>
          <p:cNvGrpSpPr/>
          <p:nvPr/>
        </p:nvGrpSpPr>
        <p:grpSpPr>
          <a:xfrm>
            <a:off x="8286347" y="4002574"/>
            <a:ext cx="235845" cy="235673"/>
            <a:chOff x="-1" y="-1"/>
            <a:chExt cx="628920" cy="628460"/>
          </a:xfrm>
        </p:grpSpPr>
        <p:sp>
          <p:nvSpPr>
            <p:cNvPr id="483" name="Google Shape;483;p12"/>
            <p:cNvSpPr/>
            <p:nvPr/>
          </p:nvSpPr>
          <p:spPr>
            <a:xfrm>
              <a:off x="-1" y="-1"/>
              <a:ext cx="628920" cy="628460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484" name="Google Shape;484;p12"/>
            <p:cNvSpPr txBox="1"/>
            <p:nvPr/>
          </p:nvSpPr>
          <p:spPr>
            <a:xfrm>
              <a:off x="92103" y="44844"/>
              <a:ext cx="444709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H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cxnSp>
        <p:nvCxnSpPr>
          <p:cNvPr id="485" name="Google Shape;485;p12"/>
          <p:cNvCxnSpPr/>
          <p:nvPr/>
        </p:nvCxnSpPr>
        <p:spPr>
          <a:xfrm>
            <a:off x="8797072" y="2533275"/>
            <a:ext cx="263517" cy="2378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6" name="Google Shape;486;p12"/>
          <p:cNvCxnSpPr/>
          <p:nvPr/>
        </p:nvCxnSpPr>
        <p:spPr>
          <a:xfrm rot="10800000" flipH="1">
            <a:off x="9706568" y="3292284"/>
            <a:ext cx="138972" cy="98963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7" name="Google Shape;487;p12"/>
          <p:cNvCxnSpPr/>
          <p:nvPr/>
        </p:nvCxnSpPr>
        <p:spPr>
          <a:xfrm rot="10800000">
            <a:off x="9461435" y="3293132"/>
            <a:ext cx="124238" cy="97269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8" name="Google Shape;488;p12"/>
          <p:cNvCxnSpPr/>
          <p:nvPr/>
        </p:nvCxnSpPr>
        <p:spPr>
          <a:xfrm rot="10800000">
            <a:off x="9688457" y="3472106"/>
            <a:ext cx="344729" cy="284754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9" name="Google Shape;489;p12"/>
          <p:cNvCxnSpPr/>
          <p:nvPr/>
        </p:nvCxnSpPr>
        <p:spPr>
          <a:xfrm>
            <a:off x="9205821" y="3841906"/>
            <a:ext cx="274890" cy="135269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dot"/>
            <a:miter lim="400000"/>
            <a:headEnd type="none" w="sm" len="sm"/>
            <a:tailEnd type="none" w="sm" len="sm"/>
          </a:ln>
        </p:spPr>
      </p:cxnSp>
      <p:cxnSp>
        <p:nvCxnSpPr>
          <p:cNvPr id="490" name="Google Shape;490;p12"/>
          <p:cNvCxnSpPr/>
          <p:nvPr/>
        </p:nvCxnSpPr>
        <p:spPr>
          <a:xfrm rot="10800000" flipH="1">
            <a:off x="9617155" y="3510125"/>
            <a:ext cx="40074" cy="38465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491" name="Google Shape;491;p12"/>
          <p:cNvGrpSpPr/>
          <p:nvPr/>
        </p:nvGrpSpPr>
        <p:grpSpPr>
          <a:xfrm>
            <a:off x="9015259" y="3659838"/>
            <a:ext cx="235845" cy="235673"/>
            <a:chOff x="-1" y="-1"/>
            <a:chExt cx="628918" cy="628460"/>
          </a:xfrm>
        </p:grpSpPr>
        <p:sp>
          <p:nvSpPr>
            <p:cNvPr id="492" name="Google Shape;492;p12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493" name="Google Shape;493;p12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N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cxnSp>
        <p:nvCxnSpPr>
          <p:cNvPr id="494" name="Google Shape;494;p12"/>
          <p:cNvCxnSpPr/>
          <p:nvPr/>
        </p:nvCxnSpPr>
        <p:spPr>
          <a:xfrm rot="10800000">
            <a:off x="9638975" y="3987545"/>
            <a:ext cx="388935" cy="238326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5" name="Google Shape;495;p12"/>
          <p:cNvCxnSpPr/>
          <p:nvPr/>
        </p:nvCxnSpPr>
        <p:spPr>
          <a:xfrm>
            <a:off x="9230632" y="2586005"/>
            <a:ext cx="599094" cy="60572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6" name="Google Shape;496;p12"/>
          <p:cNvCxnSpPr/>
          <p:nvPr/>
        </p:nvCxnSpPr>
        <p:spPr>
          <a:xfrm>
            <a:off x="9177425" y="2620603"/>
            <a:ext cx="176919" cy="536083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7" name="Google Shape;497;p12"/>
          <p:cNvCxnSpPr/>
          <p:nvPr/>
        </p:nvCxnSpPr>
        <p:spPr>
          <a:xfrm rot="10800000" flipH="1">
            <a:off x="8208520" y="2618883"/>
            <a:ext cx="423674" cy="423674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8" name="Google Shape;498;p12"/>
          <p:cNvCxnSpPr/>
          <p:nvPr/>
        </p:nvCxnSpPr>
        <p:spPr>
          <a:xfrm rot="10800000" flipH="1">
            <a:off x="8229501" y="2590122"/>
            <a:ext cx="863753" cy="514237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9" name="Google Shape;499;p12"/>
          <p:cNvCxnSpPr/>
          <p:nvPr/>
        </p:nvCxnSpPr>
        <p:spPr>
          <a:xfrm rot="10800000" flipH="1">
            <a:off x="7757209" y="2570878"/>
            <a:ext cx="837476" cy="502426"/>
          </a:xfrm>
          <a:prstGeom prst="straightConnector1">
            <a:avLst/>
          </a:prstGeom>
          <a:noFill/>
          <a:ln w="3175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500" name="Google Shape;500;p12"/>
          <p:cNvGrpSpPr/>
          <p:nvPr/>
        </p:nvGrpSpPr>
        <p:grpSpPr>
          <a:xfrm>
            <a:off x="8568922" y="2418478"/>
            <a:ext cx="235845" cy="235845"/>
            <a:chOff x="-1" y="-1"/>
            <a:chExt cx="628918" cy="628918"/>
          </a:xfrm>
        </p:grpSpPr>
        <p:sp>
          <p:nvSpPr>
            <p:cNvPr id="501" name="Google Shape;501;p12"/>
            <p:cNvSpPr/>
            <p:nvPr/>
          </p:nvSpPr>
          <p:spPr>
            <a:xfrm>
              <a:off x="-1" y="-1"/>
              <a:ext cx="628918" cy="628918"/>
            </a:xfrm>
            <a:prstGeom prst="ellipse">
              <a:avLst/>
            </a:prstGeom>
            <a:gradFill>
              <a:gsLst>
                <a:gs pos="0">
                  <a:srgbClr val="FBCBA3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502" name="Google Shape;502;p12"/>
            <p:cNvSpPr txBox="1"/>
            <p:nvPr/>
          </p:nvSpPr>
          <p:spPr>
            <a:xfrm>
              <a:off x="92103" y="45074"/>
              <a:ext cx="444711" cy="538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I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503" name="Google Shape;503;p12"/>
          <p:cNvGrpSpPr/>
          <p:nvPr/>
        </p:nvGrpSpPr>
        <p:grpSpPr>
          <a:xfrm>
            <a:off x="9035914" y="2418478"/>
            <a:ext cx="235845" cy="235845"/>
            <a:chOff x="-1" y="-1"/>
            <a:chExt cx="628918" cy="628918"/>
          </a:xfrm>
        </p:grpSpPr>
        <p:sp>
          <p:nvSpPr>
            <p:cNvPr id="504" name="Google Shape;504;p12"/>
            <p:cNvSpPr/>
            <p:nvPr/>
          </p:nvSpPr>
          <p:spPr>
            <a:xfrm>
              <a:off x="-1" y="-1"/>
              <a:ext cx="628918" cy="628918"/>
            </a:xfrm>
            <a:prstGeom prst="ellipse">
              <a:avLst/>
            </a:prstGeom>
            <a:gradFill>
              <a:gsLst>
                <a:gs pos="0">
                  <a:srgbClr val="FBCBA3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505" name="Google Shape;505;p12"/>
            <p:cNvSpPr txBox="1"/>
            <p:nvPr/>
          </p:nvSpPr>
          <p:spPr>
            <a:xfrm>
              <a:off x="92103" y="45074"/>
              <a:ext cx="444711" cy="538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J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506" name="Google Shape;506;p12"/>
          <p:cNvGrpSpPr/>
          <p:nvPr/>
        </p:nvGrpSpPr>
        <p:grpSpPr>
          <a:xfrm>
            <a:off x="9974963" y="3659838"/>
            <a:ext cx="235845" cy="235673"/>
            <a:chOff x="-1" y="-1"/>
            <a:chExt cx="628918" cy="628460"/>
          </a:xfrm>
        </p:grpSpPr>
        <p:sp>
          <p:nvSpPr>
            <p:cNvPr id="507" name="Google Shape;507;p12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508" name="Google Shape;508;p12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P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509" name="Google Shape;509;p12"/>
          <p:cNvGrpSpPr/>
          <p:nvPr/>
        </p:nvGrpSpPr>
        <p:grpSpPr>
          <a:xfrm>
            <a:off x="9454482" y="3818903"/>
            <a:ext cx="235845" cy="235673"/>
            <a:chOff x="-1" y="-1"/>
            <a:chExt cx="628918" cy="628460"/>
          </a:xfrm>
        </p:grpSpPr>
        <p:sp>
          <p:nvSpPr>
            <p:cNvPr id="510" name="Google Shape;510;p12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511" name="Google Shape;511;p12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O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cxnSp>
        <p:nvCxnSpPr>
          <p:cNvPr id="512" name="Google Shape;512;p12"/>
          <p:cNvCxnSpPr/>
          <p:nvPr/>
        </p:nvCxnSpPr>
        <p:spPr>
          <a:xfrm>
            <a:off x="8267602" y="3142457"/>
            <a:ext cx="1012455" cy="86346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13" name="Google Shape;513;p12"/>
          <p:cNvCxnSpPr/>
          <p:nvPr/>
        </p:nvCxnSpPr>
        <p:spPr>
          <a:xfrm>
            <a:off x="8771892" y="2622283"/>
            <a:ext cx="528727" cy="555363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514" name="Google Shape;514;p12"/>
          <p:cNvGrpSpPr/>
          <p:nvPr/>
        </p:nvGrpSpPr>
        <p:grpSpPr>
          <a:xfrm>
            <a:off x="9271156" y="3137371"/>
            <a:ext cx="235845" cy="235845"/>
            <a:chOff x="-1" y="-1"/>
            <a:chExt cx="628918" cy="628918"/>
          </a:xfrm>
        </p:grpSpPr>
        <p:sp>
          <p:nvSpPr>
            <p:cNvPr id="515" name="Google Shape;515;p12"/>
            <p:cNvSpPr/>
            <p:nvPr/>
          </p:nvSpPr>
          <p:spPr>
            <a:xfrm>
              <a:off x="-1" y="-1"/>
              <a:ext cx="628918" cy="628918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516" name="Google Shape;516;p12"/>
            <p:cNvSpPr txBox="1"/>
            <p:nvPr/>
          </p:nvSpPr>
          <p:spPr>
            <a:xfrm>
              <a:off x="92103" y="45074"/>
              <a:ext cx="444711" cy="538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K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cxnSp>
        <p:nvCxnSpPr>
          <p:cNvPr id="517" name="Google Shape;517;p12"/>
          <p:cNvCxnSpPr/>
          <p:nvPr/>
        </p:nvCxnSpPr>
        <p:spPr>
          <a:xfrm rot="10800000" flipH="1">
            <a:off x="7518898" y="3844028"/>
            <a:ext cx="237315" cy="198408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miter lim="400000"/>
            <a:headEnd type="none" w="sm" len="sm"/>
            <a:tailEnd type="none" w="sm" len="sm"/>
          </a:ln>
        </p:spPr>
      </p:cxnSp>
      <p:grpSp>
        <p:nvGrpSpPr>
          <p:cNvPr id="518" name="Google Shape;518;p12"/>
          <p:cNvGrpSpPr/>
          <p:nvPr/>
        </p:nvGrpSpPr>
        <p:grpSpPr>
          <a:xfrm>
            <a:off x="7300103" y="3990595"/>
            <a:ext cx="235845" cy="235673"/>
            <a:chOff x="-1" y="-1"/>
            <a:chExt cx="628918" cy="628460"/>
          </a:xfrm>
        </p:grpSpPr>
        <p:sp>
          <p:nvSpPr>
            <p:cNvPr id="519" name="Google Shape;519;p12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520" name="Google Shape;520;p12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F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521" name="Google Shape;521;p12"/>
          <p:cNvGrpSpPr/>
          <p:nvPr/>
        </p:nvGrpSpPr>
        <p:grpSpPr>
          <a:xfrm>
            <a:off x="9531721" y="3339170"/>
            <a:ext cx="235845" cy="235845"/>
            <a:chOff x="-1" y="-1"/>
            <a:chExt cx="628918" cy="628918"/>
          </a:xfrm>
        </p:grpSpPr>
        <p:sp>
          <p:nvSpPr>
            <p:cNvPr id="522" name="Google Shape;522;p12"/>
            <p:cNvSpPr/>
            <p:nvPr/>
          </p:nvSpPr>
          <p:spPr>
            <a:xfrm>
              <a:off x="-1" y="-1"/>
              <a:ext cx="628918" cy="628918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523" name="Google Shape;523;p12"/>
            <p:cNvSpPr txBox="1"/>
            <p:nvPr/>
          </p:nvSpPr>
          <p:spPr>
            <a:xfrm>
              <a:off x="92103" y="45074"/>
              <a:ext cx="444711" cy="538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L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524" name="Google Shape;524;p12"/>
          <p:cNvGrpSpPr/>
          <p:nvPr/>
        </p:nvGrpSpPr>
        <p:grpSpPr>
          <a:xfrm>
            <a:off x="10001503" y="4157662"/>
            <a:ext cx="235845" cy="235673"/>
            <a:chOff x="-1" y="-1"/>
            <a:chExt cx="628918" cy="628460"/>
          </a:xfrm>
        </p:grpSpPr>
        <p:sp>
          <p:nvSpPr>
            <p:cNvPr id="525" name="Google Shape;525;p12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526" name="Google Shape;526;p12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S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527" name="Google Shape;527;p12"/>
          <p:cNvGrpSpPr/>
          <p:nvPr/>
        </p:nvGrpSpPr>
        <p:grpSpPr>
          <a:xfrm>
            <a:off x="7562130" y="3006926"/>
            <a:ext cx="235845" cy="235845"/>
            <a:chOff x="-1" y="-1"/>
            <a:chExt cx="628918" cy="628918"/>
          </a:xfrm>
        </p:grpSpPr>
        <p:sp>
          <p:nvSpPr>
            <p:cNvPr id="528" name="Google Shape;528;p12"/>
            <p:cNvSpPr/>
            <p:nvPr/>
          </p:nvSpPr>
          <p:spPr>
            <a:xfrm>
              <a:off x="-1" y="-1"/>
              <a:ext cx="628918" cy="628918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529" name="Google Shape;529;p12"/>
            <p:cNvSpPr txBox="1"/>
            <p:nvPr/>
          </p:nvSpPr>
          <p:spPr>
            <a:xfrm>
              <a:off x="92103" y="45074"/>
              <a:ext cx="444711" cy="538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A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530" name="Google Shape;530;p12"/>
          <p:cNvGrpSpPr/>
          <p:nvPr/>
        </p:nvGrpSpPr>
        <p:grpSpPr>
          <a:xfrm>
            <a:off x="8029121" y="3006926"/>
            <a:ext cx="235845" cy="235845"/>
            <a:chOff x="-1" y="-1"/>
            <a:chExt cx="628920" cy="628918"/>
          </a:xfrm>
        </p:grpSpPr>
        <p:sp>
          <p:nvSpPr>
            <p:cNvPr id="531" name="Google Shape;531;p12"/>
            <p:cNvSpPr/>
            <p:nvPr/>
          </p:nvSpPr>
          <p:spPr>
            <a:xfrm>
              <a:off x="-1" y="-1"/>
              <a:ext cx="628920" cy="628918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532" name="Google Shape;532;p12"/>
            <p:cNvSpPr txBox="1"/>
            <p:nvPr/>
          </p:nvSpPr>
          <p:spPr>
            <a:xfrm>
              <a:off x="92103" y="45074"/>
              <a:ext cx="444709" cy="538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B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533" name="Google Shape;533;p12"/>
          <p:cNvGrpSpPr/>
          <p:nvPr/>
        </p:nvGrpSpPr>
        <p:grpSpPr>
          <a:xfrm>
            <a:off x="9768588" y="3137371"/>
            <a:ext cx="235845" cy="235845"/>
            <a:chOff x="-1" y="-1"/>
            <a:chExt cx="628920" cy="628918"/>
          </a:xfrm>
        </p:grpSpPr>
        <p:sp>
          <p:nvSpPr>
            <p:cNvPr id="534" name="Google Shape;534;p12"/>
            <p:cNvSpPr/>
            <p:nvPr/>
          </p:nvSpPr>
          <p:spPr>
            <a:xfrm>
              <a:off x="-1" y="-1"/>
              <a:ext cx="628920" cy="628918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88"/>
                <a:buFont typeface="Arial"/>
                <a:buNone/>
              </a:pPr>
              <a:endParaRPr sz="788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535" name="Google Shape;535;p12"/>
            <p:cNvSpPr txBox="1"/>
            <p:nvPr/>
          </p:nvSpPr>
          <p:spPr>
            <a:xfrm>
              <a:off x="92103" y="60460"/>
              <a:ext cx="444709" cy="50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88"/>
                <a:buFont typeface="Arial"/>
                <a:buNone/>
              </a:pPr>
              <a:r>
                <a:rPr lang="en-US" sz="788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M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sp>
        <p:nvSpPr>
          <p:cNvPr id="536" name="Google Shape;536;p12"/>
          <p:cNvSpPr txBox="1"/>
          <p:nvPr/>
        </p:nvSpPr>
        <p:spPr>
          <a:xfrm>
            <a:off x="8663441" y="2195236"/>
            <a:ext cx="599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0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Core</a:t>
            </a:r>
            <a:endParaRPr sz="600" u="none" strike="noStrike" cap="none">
              <a:solidFill>
                <a:srgbClr val="000000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537" name="Google Shape;537;p12"/>
          <p:cNvSpPr txBox="1"/>
          <p:nvPr/>
        </p:nvSpPr>
        <p:spPr>
          <a:xfrm>
            <a:off x="7686047" y="3139658"/>
            <a:ext cx="599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0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Core</a:t>
            </a:r>
            <a:endParaRPr sz="600" u="none" strike="noStrike" cap="none">
              <a:solidFill>
                <a:srgbClr val="000000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538" name="Google Shape;538;p12"/>
          <p:cNvSpPr txBox="1"/>
          <p:nvPr/>
        </p:nvSpPr>
        <p:spPr>
          <a:xfrm>
            <a:off x="9342131" y="2981650"/>
            <a:ext cx="599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0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Core</a:t>
            </a:r>
            <a:endParaRPr sz="600" u="none" strike="noStrike" cap="none">
              <a:solidFill>
                <a:srgbClr val="000000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539" name="Google Shape;539;p12"/>
          <p:cNvSpPr/>
          <p:nvPr/>
        </p:nvSpPr>
        <p:spPr>
          <a:xfrm>
            <a:off x="7475585" y="4998503"/>
            <a:ext cx="820791" cy="352388"/>
          </a:xfrm>
          <a:prstGeom prst="roundRect">
            <a:avLst>
              <a:gd name="adj" fmla="val 6717"/>
            </a:avLst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u="none" strike="noStrike" cap="none" dirty="0">
                <a:solidFill>
                  <a:schemeClr val="accent2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TRC</a:t>
            </a:r>
            <a:endParaRPr sz="2000" u="none" strike="noStrike" cap="none" dirty="0">
              <a:solidFill>
                <a:schemeClr val="accent2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540" name="Google Shape;540;p12"/>
          <p:cNvSpPr/>
          <p:nvPr/>
        </p:nvSpPr>
        <p:spPr>
          <a:xfrm>
            <a:off x="8548212" y="1671300"/>
            <a:ext cx="820791" cy="352388"/>
          </a:xfrm>
          <a:prstGeom prst="roundRect">
            <a:avLst>
              <a:gd name="adj" fmla="val 6717"/>
            </a:avLst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u="none" strike="noStrike" cap="none">
                <a:solidFill>
                  <a:schemeClr val="dk2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TRC</a:t>
            </a:r>
            <a:endParaRPr sz="2000" u="none" strike="noStrike" cap="none">
              <a:solidFill>
                <a:schemeClr val="dk2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541" name="Google Shape;541;p12"/>
          <p:cNvSpPr/>
          <p:nvPr/>
        </p:nvSpPr>
        <p:spPr>
          <a:xfrm>
            <a:off x="9300619" y="4998503"/>
            <a:ext cx="820791" cy="352388"/>
          </a:xfrm>
          <a:prstGeom prst="roundRect">
            <a:avLst>
              <a:gd name="adj" fmla="val 6717"/>
            </a:avLst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u="none" strike="noStrike" cap="none">
                <a:solidFill>
                  <a:schemeClr val="accent3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TRC</a:t>
            </a:r>
            <a:endParaRPr sz="2000" u="none" strike="noStrike" cap="none">
              <a:solidFill>
                <a:schemeClr val="accent3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2" name="Google Shape;648;p13">
            <a:extLst>
              <a:ext uri="{FF2B5EF4-FFF2-40B4-BE49-F238E27FC236}">
                <a16:creationId xmlns:a16="http://schemas.microsoft.com/office/drawing/2014/main" id="{425909AC-201F-6C73-0E6B-4FC4F409679B}"/>
              </a:ext>
            </a:extLst>
          </p:cNvPr>
          <p:cNvSpPr txBox="1"/>
          <p:nvPr/>
        </p:nvSpPr>
        <p:spPr>
          <a:xfrm>
            <a:off x="6481451" y="5479763"/>
            <a:ext cx="4563097" cy="359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400"/>
              </a:spcAft>
              <a:buSzPts val="1200"/>
            </a:pPr>
            <a:r>
              <a:rPr lang="en-US" sz="1400" b="1" u="none" strike="noStrike" cap="none" dirty="0">
                <a:solidFill>
                  <a:schemeClr val="accent2"/>
                </a:solidFill>
                <a:latin typeface="Nunito Sans Normal Light" pitchFamily="2" charset="77"/>
                <a:ea typeface="Comfortaa Medium"/>
                <a:cs typeface="Comfortaa Medium"/>
                <a:sym typeface="Comfortaa"/>
              </a:rPr>
              <a:t>ISD is the main building block of SCION</a:t>
            </a:r>
            <a:endParaRPr lang="en-US" sz="1400" b="1" dirty="0">
              <a:latin typeface="Nunito Sans Normal Light" pitchFamily="2" charset="7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3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mfortaa Medium"/>
              <a:buNone/>
            </a:pPr>
            <a:r>
              <a:rPr lang="en-US" dirty="0"/>
              <a:t>HOW IT WORKS</a:t>
            </a:r>
            <a:endParaRPr dirty="0"/>
          </a:p>
        </p:txBody>
      </p:sp>
      <p:sp>
        <p:nvSpPr>
          <p:cNvPr id="547" name="Google Shape;547;p13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  <a:endParaRPr dirty="0"/>
          </a:p>
        </p:txBody>
      </p:sp>
      <p:sp>
        <p:nvSpPr>
          <p:cNvPr id="548" name="Google Shape;548;p13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549" name="Google Shape;549;p13"/>
          <p:cNvSpPr txBox="1">
            <a:spLocks noGrp="1"/>
          </p:cNvSpPr>
          <p:nvPr>
            <p:ph type="body" idx="2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 Sans Light"/>
              <a:buNone/>
            </a:pPr>
            <a:r>
              <a:rPr lang="en-US" dirty="0"/>
              <a:t>SCION core components in a nutshell</a:t>
            </a:r>
            <a:endParaRPr dirty="0"/>
          </a:p>
        </p:txBody>
      </p:sp>
      <p:sp>
        <p:nvSpPr>
          <p:cNvPr id="550" name="Google Shape;550;p13"/>
          <p:cNvSpPr/>
          <p:nvPr/>
        </p:nvSpPr>
        <p:spPr>
          <a:xfrm>
            <a:off x="6181577" y="1279200"/>
            <a:ext cx="5589495" cy="4798135"/>
          </a:xfrm>
          <a:prstGeom prst="roundRect">
            <a:avLst>
              <a:gd name="adj" fmla="val 4315"/>
            </a:avLst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552" name="Google Shape;552;p13"/>
          <p:cNvSpPr/>
          <p:nvPr/>
        </p:nvSpPr>
        <p:spPr>
          <a:xfrm rot="5400000" flipH="1">
            <a:off x="2534061" y="2810655"/>
            <a:ext cx="1932562" cy="4600800"/>
          </a:xfrm>
          <a:prstGeom prst="round2SameRect">
            <a:avLst>
              <a:gd name="adj1" fmla="val 7604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553" name="Google Shape;553;p13"/>
          <p:cNvSpPr txBox="1"/>
          <p:nvPr/>
        </p:nvSpPr>
        <p:spPr>
          <a:xfrm>
            <a:off x="1243452" y="4226339"/>
            <a:ext cx="4539225" cy="1809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u="none" strike="noStrike" cap="none" dirty="0">
                <a:solidFill>
                  <a:schemeClr val="accent1"/>
                </a:solidFill>
                <a:latin typeface="Comfortaa Medium"/>
                <a:ea typeface="Comfortaa Medium"/>
                <a:cs typeface="Comfortaa Medium"/>
                <a:sym typeface="Comfortaa"/>
              </a:rPr>
              <a:t>DATA PLANE – PACKET FORWARDING</a:t>
            </a:r>
            <a:endParaRPr lang="en-US" sz="1600" u="none" strike="noStrike" cap="none" dirty="0">
              <a:solidFill>
                <a:schemeClr val="accent2"/>
              </a:solidFill>
              <a:latin typeface="Comfortaa Medium"/>
              <a:ea typeface="Comfortaa Medium"/>
              <a:cs typeface="Comfortaa Medium"/>
              <a:sym typeface="Comfortaa"/>
            </a:endParaRPr>
          </a:p>
          <a:p>
            <a:pPr marL="171450" marR="0" lvl="0" indent="-171450" algn="l" rtl="0">
              <a:spcBef>
                <a:spcPts val="400"/>
              </a:spcBef>
              <a:spcAft>
                <a:spcPts val="0"/>
              </a:spcAft>
              <a:buClr>
                <a:srgbClr val="006EB7"/>
              </a:buClr>
              <a:buSzPts val="1100"/>
              <a:buFont typeface="Arial"/>
              <a:buChar char="•"/>
            </a:pPr>
            <a:r>
              <a:rPr lang="en-US" u="none" strike="noStrike" cap="none" dirty="0">
                <a:solidFill>
                  <a:srgbClr val="262626"/>
                </a:solidFill>
                <a:latin typeface="Nunito Sans Normal Light" pitchFamily="2" charset="77"/>
                <a:ea typeface="Nunito Sans Light"/>
                <a:cs typeface="Nunito Sans Light"/>
                <a:sym typeface="Nunito Sans Light"/>
              </a:rPr>
              <a:t>Combine path segments into end-to-end path (ISD-AS level)</a:t>
            </a:r>
            <a:endParaRPr dirty="0">
              <a:latin typeface="Nunito Sans Normal Light" pitchFamily="2" charset="77"/>
            </a:endParaRPr>
          </a:p>
          <a:p>
            <a:pPr marL="171450" marR="0" lvl="0" indent="-171450" algn="l" rtl="0">
              <a:spcBef>
                <a:spcPts val="400"/>
              </a:spcBef>
              <a:spcAft>
                <a:spcPts val="0"/>
              </a:spcAft>
              <a:buClr>
                <a:srgbClr val="006EB7"/>
              </a:buClr>
              <a:buSzPts val="1100"/>
              <a:buFont typeface="Arial"/>
              <a:buChar char="•"/>
            </a:pPr>
            <a:r>
              <a:rPr lang="en-US" u="none" strike="noStrike" cap="none" dirty="0">
                <a:solidFill>
                  <a:srgbClr val="262626"/>
                </a:solidFill>
                <a:latin typeface="Nunito Sans Normal Light" pitchFamily="2" charset="77"/>
                <a:ea typeface="Nunito Sans Light"/>
                <a:cs typeface="Nunito Sans Light"/>
                <a:sym typeface="Nunito Sans Light"/>
              </a:rPr>
              <a:t>SCION packets contain end-to-end ISD-AS path</a:t>
            </a:r>
            <a:endParaRPr dirty="0">
              <a:latin typeface="Nunito Sans Normal Light" pitchFamily="2" charset="77"/>
            </a:endParaRPr>
          </a:p>
          <a:p>
            <a:pPr marL="171450" marR="0" lvl="0" indent="-171450" algn="l" rtl="0">
              <a:spcBef>
                <a:spcPts val="400"/>
              </a:spcBef>
              <a:spcAft>
                <a:spcPts val="0"/>
              </a:spcAft>
              <a:buClr>
                <a:srgbClr val="006EB7"/>
              </a:buClr>
              <a:buSzPts val="1100"/>
              <a:buFont typeface="Arial"/>
              <a:buChar char="•"/>
            </a:pPr>
            <a:r>
              <a:rPr lang="en-US" u="none" strike="noStrike" cap="none" dirty="0">
                <a:solidFill>
                  <a:srgbClr val="262626"/>
                </a:solidFill>
                <a:latin typeface="Nunito Sans Normal Light" pitchFamily="2" charset="77"/>
                <a:ea typeface="Nunito Sans Light"/>
                <a:cs typeface="Nunito Sans Light"/>
                <a:sym typeface="Nunito Sans Light"/>
              </a:rPr>
              <a:t>Border routers forward SCION packets to next SCION router or end destination based on end-to-end path</a:t>
            </a:r>
            <a:endParaRPr dirty="0">
              <a:latin typeface="Nunito Sans Normal Light" pitchFamily="2" charset="77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387A188-20D7-50B0-D682-AA46839E9E7F}"/>
              </a:ext>
            </a:extLst>
          </p:cNvPr>
          <p:cNvGrpSpPr/>
          <p:nvPr/>
        </p:nvGrpSpPr>
        <p:grpSpPr>
          <a:xfrm>
            <a:off x="369555" y="1273711"/>
            <a:ext cx="828675" cy="2753717"/>
            <a:chOff x="369555" y="1273711"/>
            <a:chExt cx="828675" cy="2753717"/>
          </a:xfrm>
        </p:grpSpPr>
        <p:sp>
          <p:nvSpPr>
            <p:cNvPr id="555" name="Google Shape;555;p13"/>
            <p:cNvSpPr/>
            <p:nvPr/>
          </p:nvSpPr>
          <p:spPr>
            <a:xfrm rot="16200000">
              <a:off x="-592966" y="2236232"/>
              <a:ext cx="2753717" cy="828675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sp>
          <p:nvSpPr>
            <p:cNvPr id="558" name="Google Shape;558;p13"/>
            <p:cNvSpPr/>
            <p:nvPr/>
          </p:nvSpPr>
          <p:spPr>
            <a:xfrm>
              <a:off x="605256" y="2494580"/>
              <a:ext cx="357271" cy="357271"/>
            </a:xfrm>
            <a:custGeom>
              <a:avLst/>
              <a:gdLst/>
              <a:ahLst/>
              <a:cxnLst/>
              <a:rect l="l" t="t" r="r" b="b"/>
              <a:pathLst>
                <a:path w="830" h="830" extrusionOk="0">
                  <a:moveTo>
                    <a:pt x="774" y="207"/>
                  </a:moveTo>
                  <a:cubicBezTo>
                    <a:pt x="737" y="143"/>
                    <a:pt x="687" y="93"/>
                    <a:pt x="623" y="56"/>
                  </a:cubicBezTo>
                  <a:cubicBezTo>
                    <a:pt x="560" y="19"/>
                    <a:pt x="490" y="0"/>
                    <a:pt x="415" y="0"/>
                  </a:cubicBezTo>
                  <a:cubicBezTo>
                    <a:pt x="340" y="0"/>
                    <a:pt x="270" y="19"/>
                    <a:pt x="207" y="56"/>
                  </a:cubicBezTo>
                  <a:cubicBezTo>
                    <a:pt x="143" y="93"/>
                    <a:pt x="93" y="143"/>
                    <a:pt x="56" y="207"/>
                  </a:cubicBezTo>
                  <a:cubicBezTo>
                    <a:pt x="18" y="270"/>
                    <a:pt x="0" y="340"/>
                    <a:pt x="0" y="415"/>
                  </a:cubicBezTo>
                  <a:cubicBezTo>
                    <a:pt x="0" y="490"/>
                    <a:pt x="18" y="560"/>
                    <a:pt x="56" y="623"/>
                  </a:cubicBezTo>
                  <a:cubicBezTo>
                    <a:pt x="93" y="687"/>
                    <a:pt x="143" y="737"/>
                    <a:pt x="207" y="774"/>
                  </a:cubicBezTo>
                  <a:cubicBezTo>
                    <a:pt x="270" y="811"/>
                    <a:pt x="340" y="830"/>
                    <a:pt x="415" y="830"/>
                  </a:cubicBezTo>
                  <a:cubicBezTo>
                    <a:pt x="490" y="830"/>
                    <a:pt x="560" y="811"/>
                    <a:pt x="623" y="774"/>
                  </a:cubicBezTo>
                  <a:cubicBezTo>
                    <a:pt x="687" y="737"/>
                    <a:pt x="737" y="687"/>
                    <a:pt x="774" y="623"/>
                  </a:cubicBezTo>
                  <a:cubicBezTo>
                    <a:pt x="811" y="560"/>
                    <a:pt x="830" y="490"/>
                    <a:pt x="830" y="415"/>
                  </a:cubicBezTo>
                  <a:cubicBezTo>
                    <a:pt x="830" y="340"/>
                    <a:pt x="811" y="270"/>
                    <a:pt x="774" y="207"/>
                  </a:cubicBezTo>
                  <a:close/>
                  <a:moveTo>
                    <a:pt x="684" y="439"/>
                  </a:moveTo>
                  <a:lnTo>
                    <a:pt x="635" y="489"/>
                  </a:lnTo>
                  <a:lnTo>
                    <a:pt x="440" y="684"/>
                  </a:lnTo>
                  <a:cubicBezTo>
                    <a:pt x="433" y="691"/>
                    <a:pt x="425" y="694"/>
                    <a:pt x="415" y="694"/>
                  </a:cubicBezTo>
                  <a:cubicBezTo>
                    <a:pt x="406" y="694"/>
                    <a:pt x="398" y="691"/>
                    <a:pt x="391" y="684"/>
                  </a:cubicBezTo>
                  <a:lnTo>
                    <a:pt x="342" y="635"/>
                  </a:lnTo>
                  <a:cubicBezTo>
                    <a:pt x="335" y="628"/>
                    <a:pt x="332" y="620"/>
                    <a:pt x="332" y="611"/>
                  </a:cubicBezTo>
                  <a:cubicBezTo>
                    <a:pt x="332" y="601"/>
                    <a:pt x="335" y="593"/>
                    <a:pt x="342" y="586"/>
                  </a:cubicBezTo>
                  <a:lnTo>
                    <a:pt x="444" y="484"/>
                  </a:lnTo>
                  <a:lnTo>
                    <a:pt x="173" y="484"/>
                  </a:lnTo>
                  <a:cubicBezTo>
                    <a:pt x="163" y="484"/>
                    <a:pt x="155" y="481"/>
                    <a:pt x="148" y="474"/>
                  </a:cubicBezTo>
                  <a:cubicBezTo>
                    <a:pt x="142" y="467"/>
                    <a:pt x="138" y="459"/>
                    <a:pt x="138" y="450"/>
                  </a:cubicBezTo>
                  <a:lnTo>
                    <a:pt x="138" y="380"/>
                  </a:lnTo>
                  <a:cubicBezTo>
                    <a:pt x="138" y="371"/>
                    <a:pt x="142" y="363"/>
                    <a:pt x="148" y="356"/>
                  </a:cubicBezTo>
                  <a:cubicBezTo>
                    <a:pt x="155" y="349"/>
                    <a:pt x="163" y="346"/>
                    <a:pt x="173" y="346"/>
                  </a:cubicBezTo>
                  <a:lnTo>
                    <a:pt x="444" y="346"/>
                  </a:lnTo>
                  <a:lnTo>
                    <a:pt x="342" y="244"/>
                  </a:lnTo>
                  <a:cubicBezTo>
                    <a:pt x="335" y="237"/>
                    <a:pt x="332" y="229"/>
                    <a:pt x="332" y="219"/>
                  </a:cubicBezTo>
                  <a:cubicBezTo>
                    <a:pt x="332" y="210"/>
                    <a:pt x="335" y="202"/>
                    <a:pt x="342" y="195"/>
                  </a:cubicBezTo>
                  <a:lnTo>
                    <a:pt x="391" y="146"/>
                  </a:lnTo>
                  <a:cubicBezTo>
                    <a:pt x="398" y="139"/>
                    <a:pt x="406" y="136"/>
                    <a:pt x="415" y="136"/>
                  </a:cubicBezTo>
                  <a:cubicBezTo>
                    <a:pt x="425" y="136"/>
                    <a:pt x="433" y="139"/>
                    <a:pt x="440" y="146"/>
                  </a:cubicBezTo>
                  <a:lnTo>
                    <a:pt x="635" y="342"/>
                  </a:lnTo>
                  <a:lnTo>
                    <a:pt x="684" y="391"/>
                  </a:lnTo>
                  <a:cubicBezTo>
                    <a:pt x="691" y="397"/>
                    <a:pt x="694" y="405"/>
                    <a:pt x="694" y="415"/>
                  </a:cubicBezTo>
                  <a:cubicBezTo>
                    <a:pt x="694" y="425"/>
                    <a:pt x="691" y="433"/>
                    <a:pt x="684" y="4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BE34BB5-3440-6528-5D78-95529F2959C0}"/>
              </a:ext>
            </a:extLst>
          </p:cNvPr>
          <p:cNvGrpSpPr/>
          <p:nvPr/>
        </p:nvGrpSpPr>
        <p:grpSpPr>
          <a:xfrm>
            <a:off x="1211208" y="1273714"/>
            <a:ext cx="4600800" cy="2753711"/>
            <a:chOff x="1198893" y="2952888"/>
            <a:chExt cx="4600800" cy="1834389"/>
          </a:xfrm>
        </p:grpSpPr>
        <p:sp>
          <p:nvSpPr>
            <p:cNvPr id="560" name="Google Shape;560;p13"/>
            <p:cNvSpPr/>
            <p:nvPr/>
          </p:nvSpPr>
          <p:spPr>
            <a:xfrm rot="5400000" flipH="1">
              <a:off x="2582098" y="1569683"/>
              <a:ext cx="1834389" cy="4600800"/>
            </a:xfrm>
            <a:prstGeom prst="round2SameRect">
              <a:avLst>
                <a:gd name="adj1" fmla="val 7604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sp>
          <p:nvSpPr>
            <p:cNvPr id="561" name="Google Shape;561;p13"/>
            <p:cNvSpPr txBox="1"/>
            <p:nvPr/>
          </p:nvSpPr>
          <p:spPr>
            <a:xfrm>
              <a:off x="1215988" y="3040751"/>
              <a:ext cx="4485980" cy="16880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en-US" sz="1600" u="none" strike="noStrike" cap="none" dirty="0">
                  <a:solidFill>
                    <a:schemeClr val="accent2"/>
                  </a:solidFill>
                  <a:latin typeface="Comfortaa Medium"/>
                  <a:ea typeface="Comfortaa Medium"/>
                  <a:cs typeface="Comfortaa Medium"/>
                  <a:sym typeface="Comfortaa"/>
                </a:rPr>
                <a:t>CONTROL PLANE - BEACONING</a:t>
              </a:r>
              <a:endParaRPr lang="en-US" sz="1600" dirty="0"/>
            </a:p>
            <a:p>
              <a:pPr marL="171450" marR="0" lvl="0" indent="-171450" algn="l" rtl="0">
                <a:spcBef>
                  <a:spcPts val="400"/>
                </a:spcBef>
                <a:spcAft>
                  <a:spcPts val="0"/>
                </a:spcAft>
                <a:buClr>
                  <a:srgbClr val="006EB7"/>
                </a:buClr>
                <a:buSzPts val="1100"/>
                <a:buFont typeface="Arial"/>
                <a:buChar char="•"/>
              </a:pPr>
              <a:r>
                <a:rPr lang="en-US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Establishes paths based on AS rather than prefixes</a:t>
              </a:r>
            </a:p>
            <a:p>
              <a:pPr marL="171450" marR="0" lvl="0" indent="-171450" algn="l" rtl="0">
                <a:spcBef>
                  <a:spcPts val="400"/>
                </a:spcBef>
                <a:spcAft>
                  <a:spcPts val="0"/>
                </a:spcAft>
                <a:buClr>
                  <a:srgbClr val="006EB7"/>
                </a:buClr>
                <a:buSzPts val="1100"/>
                <a:buFont typeface="Arial"/>
                <a:buChar char="•"/>
              </a:pPr>
              <a:r>
                <a:rPr lang="en-US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Beacon server uses path segment construction beacons (PCBs) to build path segments and routing paths </a:t>
              </a:r>
            </a:p>
            <a:p>
              <a:pPr marL="171450" marR="0" lvl="0" indent="-171450" algn="l" rtl="0">
                <a:spcBef>
                  <a:spcPts val="400"/>
                </a:spcBef>
                <a:spcAft>
                  <a:spcPts val="0"/>
                </a:spcAft>
                <a:buClr>
                  <a:srgbClr val="006EB7"/>
                </a:buClr>
                <a:buSzPts val="1100"/>
                <a:buFont typeface="Arial"/>
                <a:buChar char="•"/>
              </a:pPr>
              <a:r>
                <a:rPr lang="en-US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Path server stores paths to AS discovered during beaconing</a:t>
              </a:r>
            </a:p>
            <a:p>
              <a:pPr marL="171450" marR="0" lvl="0" indent="-171450" algn="l" rtl="0">
                <a:spcBef>
                  <a:spcPts val="400"/>
                </a:spcBef>
                <a:spcAft>
                  <a:spcPts val="0"/>
                </a:spcAft>
                <a:buClr>
                  <a:srgbClr val="006EB7"/>
                </a:buClr>
                <a:buSzPts val="1100"/>
                <a:buFont typeface="Arial"/>
                <a:buChar char="•"/>
              </a:pPr>
              <a:r>
                <a:rPr lang="en-US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Endpoints combine path segments to form end-to-end paths</a:t>
              </a:r>
            </a:p>
            <a:p>
              <a:pPr marL="171450" marR="0" lvl="0" indent="-171450" algn="l" rtl="0">
                <a:spcBef>
                  <a:spcPts val="400"/>
                </a:spcBef>
                <a:spcAft>
                  <a:spcPts val="0"/>
                </a:spcAft>
                <a:buClr>
                  <a:srgbClr val="006EB7"/>
                </a:buClr>
                <a:buSzPts val="1100"/>
                <a:buFont typeface="Arial"/>
                <a:buChar char="•"/>
              </a:pPr>
              <a:r>
                <a:rPr lang="en-US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PKI authenticates path information</a:t>
              </a:r>
              <a:endParaRPr lang="en-US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25EA06D-7C0E-8859-5F34-C203CFB00404}"/>
              </a:ext>
            </a:extLst>
          </p:cNvPr>
          <p:cNvGrpSpPr/>
          <p:nvPr/>
        </p:nvGrpSpPr>
        <p:grpSpPr>
          <a:xfrm>
            <a:off x="364934" y="4144774"/>
            <a:ext cx="828675" cy="1932561"/>
            <a:chOff x="364934" y="4134560"/>
            <a:chExt cx="828675" cy="1932561"/>
          </a:xfrm>
        </p:grpSpPr>
        <p:sp>
          <p:nvSpPr>
            <p:cNvPr id="559" name="Google Shape;559;p13"/>
            <p:cNvSpPr/>
            <p:nvPr/>
          </p:nvSpPr>
          <p:spPr>
            <a:xfrm rot="16200000">
              <a:off x="-187009" y="4686503"/>
              <a:ext cx="1932561" cy="828675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sp>
          <p:nvSpPr>
            <p:cNvPr id="562" name="Google Shape;562;p13"/>
            <p:cNvSpPr/>
            <p:nvPr/>
          </p:nvSpPr>
          <p:spPr>
            <a:xfrm>
              <a:off x="604514" y="4961603"/>
              <a:ext cx="357271" cy="357271"/>
            </a:xfrm>
            <a:custGeom>
              <a:avLst/>
              <a:gdLst/>
              <a:ahLst/>
              <a:cxnLst/>
              <a:rect l="l" t="t" r="r" b="b"/>
              <a:pathLst>
                <a:path w="830" h="830" extrusionOk="0">
                  <a:moveTo>
                    <a:pt x="774" y="207"/>
                  </a:moveTo>
                  <a:cubicBezTo>
                    <a:pt x="737" y="143"/>
                    <a:pt x="687" y="93"/>
                    <a:pt x="623" y="56"/>
                  </a:cubicBezTo>
                  <a:cubicBezTo>
                    <a:pt x="560" y="19"/>
                    <a:pt x="490" y="0"/>
                    <a:pt x="415" y="0"/>
                  </a:cubicBezTo>
                  <a:cubicBezTo>
                    <a:pt x="340" y="0"/>
                    <a:pt x="270" y="19"/>
                    <a:pt x="207" y="56"/>
                  </a:cubicBezTo>
                  <a:cubicBezTo>
                    <a:pt x="143" y="93"/>
                    <a:pt x="93" y="143"/>
                    <a:pt x="56" y="207"/>
                  </a:cubicBezTo>
                  <a:cubicBezTo>
                    <a:pt x="18" y="270"/>
                    <a:pt x="0" y="340"/>
                    <a:pt x="0" y="415"/>
                  </a:cubicBezTo>
                  <a:cubicBezTo>
                    <a:pt x="0" y="490"/>
                    <a:pt x="18" y="560"/>
                    <a:pt x="56" y="623"/>
                  </a:cubicBezTo>
                  <a:cubicBezTo>
                    <a:pt x="93" y="687"/>
                    <a:pt x="143" y="737"/>
                    <a:pt x="207" y="774"/>
                  </a:cubicBezTo>
                  <a:cubicBezTo>
                    <a:pt x="270" y="811"/>
                    <a:pt x="340" y="830"/>
                    <a:pt x="415" y="830"/>
                  </a:cubicBezTo>
                  <a:cubicBezTo>
                    <a:pt x="490" y="830"/>
                    <a:pt x="560" y="811"/>
                    <a:pt x="623" y="774"/>
                  </a:cubicBezTo>
                  <a:cubicBezTo>
                    <a:pt x="687" y="737"/>
                    <a:pt x="737" y="687"/>
                    <a:pt x="774" y="623"/>
                  </a:cubicBezTo>
                  <a:cubicBezTo>
                    <a:pt x="811" y="560"/>
                    <a:pt x="830" y="490"/>
                    <a:pt x="830" y="415"/>
                  </a:cubicBezTo>
                  <a:cubicBezTo>
                    <a:pt x="830" y="340"/>
                    <a:pt x="811" y="270"/>
                    <a:pt x="774" y="207"/>
                  </a:cubicBezTo>
                  <a:close/>
                  <a:moveTo>
                    <a:pt x="684" y="439"/>
                  </a:moveTo>
                  <a:lnTo>
                    <a:pt x="635" y="489"/>
                  </a:lnTo>
                  <a:lnTo>
                    <a:pt x="440" y="684"/>
                  </a:lnTo>
                  <a:cubicBezTo>
                    <a:pt x="433" y="691"/>
                    <a:pt x="425" y="694"/>
                    <a:pt x="415" y="694"/>
                  </a:cubicBezTo>
                  <a:cubicBezTo>
                    <a:pt x="406" y="694"/>
                    <a:pt x="398" y="691"/>
                    <a:pt x="391" y="684"/>
                  </a:cubicBezTo>
                  <a:lnTo>
                    <a:pt x="342" y="635"/>
                  </a:lnTo>
                  <a:cubicBezTo>
                    <a:pt x="335" y="628"/>
                    <a:pt x="332" y="620"/>
                    <a:pt x="332" y="611"/>
                  </a:cubicBezTo>
                  <a:cubicBezTo>
                    <a:pt x="332" y="601"/>
                    <a:pt x="335" y="593"/>
                    <a:pt x="342" y="586"/>
                  </a:cubicBezTo>
                  <a:lnTo>
                    <a:pt x="444" y="484"/>
                  </a:lnTo>
                  <a:lnTo>
                    <a:pt x="173" y="484"/>
                  </a:lnTo>
                  <a:cubicBezTo>
                    <a:pt x="163" y="484"/>
                    <a:pt x="155" y="481"/>
                    <a:pt x="148" y="474"/>
                  </a:cubicBezTo>
                  <a:cubicBezTo>
                    <a:pt x="142" y="467"/>
                    <a:pt x="138" y="459"/>
                    <a:pt x="138" y="450"/>
                  </a:cubicBezTo>
                  <a:lnTo>
                    <a:pt x="138" y="380"/>
                  </a:lnTo>
                  <a:cubicBezTo>
                    <a:pt x="138" y="371"/>
                    <a:pt x="142" y="363"/>
                    <a:pt x="148" y="356"/>
                  </a:cubicBezTo>
                  <a:cubicBezTo>
                    <a:pt x="155" y="349"/>
                    <a:pt x="163" y="346"/>
                    <a:pt x="173" y="346"/>
                  </a:cubicBezTo>
                  <a:lnTo>
                    <a:pt x="444" y="346"/>
                  </a:lnTo>
                  <a:lnTo>
                    <a:pt x="342" y="244"/>
                  </a:lnTo>
                  <a:cubicBezTo>
                    <a:pt x="335" y="237"/>
                    <a:pt x="332" y="229"/>
                    <a:pt x="332" y="219"/>
                  </a:cubicBezTo>
                  <a:cubicBezTo>
                    <a:pt x="332" y="210"/>
                    <a:pt x="335" y="202"/>
                    <a:pt x="342" y="195"/>
                  </a:cubicBezTo>
                  <a:lnTo>
                    <a:pt x="391" y="146"/>
                  </a:lnTo>
                  <a:cubicBezTo>
                    <a:pt x="398" y="139"/>
                    <a:pt x="406" y="136"/>
                    <a:pt x="415" y="136"/>
                  </a:cubicBezTo>
                  <a:cubicBezTo>
                    <a:pt x="425" y="136"/>
                    <a:pt x="433" y="139"/>
                    <a:pt x="440" y="146"/>
                  </a:cubicBezTo>
                  <a:lnTo>
                    <a:pt x="635" y="342"/>
                  </a:lnTo>
                  <a:lnTo>
                    <a:pt x="684" y="391"/>
                  </a:lnTo>
                  <a:cubicBezTo>
                    <a:pt x="691" y="397"/>
                    <a:pt x="694" y="405"/>
                    <a:pt x="694" y="415"/>
                  </a:cubicBezTo>
                  <a:cubicBezTo>
                    <a:pt x="694" y="425"/>
                    <a:pt x="691" y="433"/>
                    <a:pt x="684" y="4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</p:grpSp>
      <p:sp>
        <p:nvSpPr>
          <p:cNvPr id="563" name="Google Shape;563;p13"/>
          <p:cNvSpPr/>
          <p:nvPr/>
        </p:nvSpPr>
        <p:spPr>
          <a:xfrm>
            <a:off x="8020950" y="2862622"/>
            <a:ext cx="1625972" cy="20690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u="none" strike="noStrike" cap="none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564" name="Google Shape;564;p13"/>
          <p:cNvSpPr/>
          <p:nvPr/>
        </p:nvSpPr>
        <p:spPr>
          <a:xfrm>
            <a:off x="8359774" y="2949821"/>
            <a:ext cx="950865" cy="614616"/>
          </a:xfrm>
          <a:prstGeom prst="ellipse">
            <a:avLst/>
          </a:prstGeom>
          <a:solidFill>
            <a:srgbClr val="7CCAFF"/>
          </a:solidFill>
          <a:ln>
            <a:noFill/>
          </a:ln>
          <a:effectLst>
            <a:outerShdw blurRad="76200" dist="38100" dir="5400000" rotWithShape="0">
              <a:srgbClr val="000000">
                <a:alpha val="25882"/>
              </a:srgbClr>
            </a:outerShdw>
          </a:effectLst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u="none" strike="noStrike" cap="none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565" name="Google Shape;565;p13"/>
          <p:cNvSpPr/>
          <p:nvPr/>
        </p:nvSpPr>
        <p:spPr>
          <a:xfrm>
            <a:off x="9313091" y="2236985"/>
            <a:ext cx="1229621" cy="786249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0</a:t>
            </a:r>
            <a:endParaRPr sz="900" u="none" strike="noStrike" cap="none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566" name="Google Shape;566;p13"/>
          <p:cNvSpPr/>
          <p:nvPr/>
        </p:nvSpPr>
        <p:spPr>
          <a:xfrm>
            <a:off x="9456236" y="2322792"/>
            <a:ext cx="950865" cy="614616"/>
          </a:xfrm>
          <a:prstGeom prst="ellipse">
            <a:avLst/>
          </a:prstGeom>
          <a:solidFill>
            <a:srgbClr val="C4D0ED"/>
          </a:solidFill>
          <a:ln>
            <a:noFill/>
          </a:ln>
          <a:effectLst>
            <a:outerShdw blurRad="76200" dist="38100" dir="5400000" rotWithShape="0">
              <a:srgbClr val="000000">
                <a:alpha val="25882"/>
              </a:srgbClr>
            </a:outerShdw>
          </a:effectLst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u="none" strike="noStrike" cap="none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567" name="Google Shape;567;p13"/>
          <p:cNvSpPr/>
          <p:nvPr/>
        </p:nvSpPr>
        <p:spPr>
          <a:xfrm>
            <a:off x="9782318" y="2991370"/>
            <a:ext cx="1625973" cy="19402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u="none" strike="noStrike" cap="none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568" name="Google Shape;568;p13"/>
          <p:cNvSpPr/>
          <p:nvPr/>
        </p:nvSpPr>
        <p:spPr>
          <a:xfrm>
            <a:off x="10112633" y="3114348"/>
            <a:ext cx="950865" cy="614616"/>
          </a:xfrm>
          <a:prstGeom prst="ellipse">
            <a:avLst/>
          </a:prstGeom>
          <a:solidFill>
            <a:srgbClr val="D2EDF9"/>
          </a:solidFill>
          <a:ln>
            <a:noFill/>
          </a:ln>
          <a:effectLst>
            <a:outerShdw blurRad="76200" dist="38100" dir="5400000" rotWithShape="0">
              <a:srgbClr val="000000">
                <a:alpha val="25882"/>
              </a:srgbClr>
            </a:outerShdw>
          </a:effectLst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u="none" strike="noStrike" cap="none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cxnSp>
        <p:nvCxnSpPr>
          <p:cNvPr id="569" name="Google Shape;569;p13"/>
          <p:cNvCxnSpPr/>
          <p:nvPr/>
        </p:nvCxnSpPr>
        <p:spPr>
          <a:xfrm rot="10800000" flipH="1">
            <a:off x="10111961" y="3434573"/>
            <a:ext cx="209304" cy="384492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0" name="Google Shape;570;p13"/>
          <p:cNvCxnSpPr/>
          <p:nvPr/>
        </p:nvCxnSpPr>
        <p:spPr>
          <a:xfrm rot="10800000">
            <a:off x="10349820" y="3383531"/>
            <a:ext cx="175473" cy="550656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1" name="Google Shape;571;p13"/>
          <p:cNvCxnSpPr/>
          <p:nvPr/>
        </p:nvCxnSpPr>
        <p:spPr>
          <a:xfrm rot="10800000">
            <a:off x="10550077" y="4129944"/>
            <a:ext cx="55376" cy="471824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2" name="Google Shape;572;p13"/>
          <p:cNvCxnSpPr/>
          <p:nvPr/>
        </p:nvCxnSpPr>
        <p:spPr>
          <a:xfrm rot="10800000" flipH="1">
            <a:off x="10265307" y="4124491"/>
            <a:ext cx="193396" cy="186401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3" name="Google Shape;573;p13"/>
          <p:cNvCxnSpPr/>
          <p:nvPr/>
        </p:nvCxnSpPr>
        <p:spPr>
          <a:xfrm rot="10800000" flipH="1">
            <a:off x="10648585" y="3924980"/>
            <a:ext cx="289245" cy="102448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dot"/>
            <a:miter lim="400000"/>
            <a:headEnd type="none" w="sm" len="sm"/>
            <a:tailEnd type="none" w="sm" len="sm"/>
          </a:ln>
        </p:spPr>
      </p:cxnSp>
      <p:cxnSp>
        <p:nvCxnSpPr>
          <p:cNvPr id="574" name="Google Shape;574;p13"/>
          <p:cNvCxnSpPr/>
          <p:nvPr/>
        </p:nvCxnSpPr>
        <p:spPr>
          <a:xfrm>
            <a:off x="10101347" y="3958952"/>
            <a:ext cx="39936" cy="31531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5" name="Google Shape;575;p13"/>
          <p:cNvCxnSpPr/>
          <p:nvPr/>
        </p:nvCxnSpPr>
        <p:spPr>
          <a:xfrm rot="10800000">
            <a:off x="11058425" y="3973156"/>
            <a:ext cx="31535" cy="312879"/>
          </a:xfrm>
          <a:prstGeom prst="straightConnector1">
            <a:avLst/>
          </a:prstGeom>
          <a:noFill/>
          <a:ln w="34925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6" name="Google Shape;576;p13"/>
          <p:cNvCxnSpPr/>
          <p:nvPr/>
        </p:nvCxnSpPr>
        <p:spPr>
          <a:xfrm rot="10800000">
            <a:off x="10891102" y="3452284"/>
            <a:ext cx="133305" cy="34106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7" name="Google Shape;577;p13"/>
          <p:cNvCxnSpPr/>
          <p:nvPr/>
        </p:nvCxnSpPr>
        <p:spPr>
          <a:xfrm rot="10800000" flipH="1">
            <a:off x="10525211" y="3614107"/>
            <a:ext cx="40074" cy="38465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8" name="Google Shape;578;p13"/>
          <p:cNvCxnSpPr/>
          <p:nvPr/>
        </p:nvCxnSpPr>
        <p:spPr>
          <a:xfrm>
            <a:off x="10466019" y="3344636"/>
            <a:ext cx="263517" cy="2378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9" name="Google Shape;579;p13"/>
          <p:cNvCxnSpPr/>
          <p:nvPr/>
        </p:nvCxnSpPr>
        <p:spPr>
          <a:xfrm>
            <a:off x="10246881" y="4443342"/>
            <a:ext cx="297710" cy="19597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580" name="Google Shape;580;p13"/>
          <p:cNvGrpSpPr/>
          <p:nvPr/>
        </p:nvGrpSpPr>
        <p:grpSpPr>
          <a:xfrm>
            <a:off x="10050292" y="4265739"/>
            <a:ext cx="235845" cy="235673"/>
            <a:chOff x="-1" y="-1"/>
            <a:chExt cx="628920" cy="628460"/>
          </a:xfrm>
        </p:grpSpPr>
        <p:sp>
          <p:nvSpPr>
            <p:cNvPr id="581" name="Google Shape;581;p13"/>
            <p:cNvSpPr/>
            <p:nvPr/>
          </p:nvSpPr>
          <p:spPr>
            <a:xfrm>
              <a:off x="-1" y="-1"/>
              <a:ext cx="628920" cy="628460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582" name="Google Shape;582;p13"/>
            <p:cNvSpPr txBox="1"/>
            <p:nvPr/>
          </p:nvSpPr>
          <p:spPr>
            <a:xfrm>
              <a:off x="92103" y="44842"/>
              <a:ext cx="444709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Q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583" name="Google Shape;583;p13"/>
          <p:cNvGrpSpPr/>
          <p:nvPr/>
        </p:nvGrpSpPr>
        <p:grpSpPr>
          <a:xfrm>
            <a:off x="10491399" y="4542219"/>
            <a:ext cx="235845" cy="235673"/>
            <a:chOff x="-1" y="-1"/>
            <a:chExt cx="628918" cy="628460"/>
          </a:xfrm>
        </p:grpSpPr>
        <p:sp>
          <p:nvSpPr>
            <p:cNvPr id="584" name="Google Shape;584;p13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585" name="Google Shape;585;p13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R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cxnSp>
        <p:nvCxnSpPr>
          <p:cNvPr id="586" name="Google Shape;586;p13"/>
          <p:cNvCxnSpPr/>
          <p:nvPr/>
        </p:nvCxnSpPr>
        <p:spPr>
          <a:xfrm rot="10800000" flipH="1">
            <a:off x="8455908" y="3327521"/>
            <a:ext cx="146041" cy="294351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87" name="Google Shape;587;p13"/>
          <p:cNvCxnSpPr/>
          <p:nvPr/>
        </p:nvCxnSpPr>
        <p:spPr>
          <a:xfrm rot="10800000">
            <a:off x="8667380" y="3339759"/>
            <a:ext cx="142757" cy="43934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88" name="Google Shape;588;p13"/>
          <p:cNvCxnSpPr/>
          <p:nvPr/>
        </p:nvCxnSpPr>
        <p:spPr>
          <a:xfrm rot="10800000" flipH="1">
            <a:off x="8811913" y="3974858"/>
            <a:ext cx="1" cy="485667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89" name="Google Shape;589;p13"/>
          <p:cNvCxnSpPr/>
          <p:nvPr/>
        </p:nvCxnSpPr>
        <p:spPr>
          <a:xfrm rot="10800000" flipH="1">
            <a:off x="8933428" y="3769892"/>
            <a:ext cx="289244" cy="102448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miter lim="400000"/>
            <a:headEnd type="none" w="sm" len="sm"/>
            <a:tailEnd type="none" w="sm" len="sm"/>
          </a:ln>
        </p:spPr>
      </p:cxnSp>
      <p:cxnSp>
        <p:nvCxnSpPr>
          <p:cNvPr id="590" name="Google Shape;590;p13"/>
          <p:cNvCxnSpPr/>
          <p:nvPr/>
        </p:nvCxnSpPr>
        <p:spPr>
          <a:xfrm>
            <a:off x="8386192" y="3803864"/>
            <a:ext cx="1" cy="31531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1" name="Google Shape;591;p13"/>
          <p:cNvCxnSpPr/>
          <p:nvPr/>
        </p:nvCxnSpPr>
        <p:spPr>
          <a:xfrm rot="10800000">
            <a:off x="9343268" y="3818068"/>
            <a:ext cx="31535" cy="312879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2" name="Google Shape;592;p13"/>
          <p:cNvCxnSpPr/>
          <p:nvPr/>
        </p:nvCxnSpPr>
        <p:spPr>
          <a:xfrm rot="10800000">
            <a:off x="9142268" y="3337115"/>
            <a:ext cx="161748" cy="287403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3" name="Google Shape;593;p13"/>
          <p:cNvCxnSpPr/>
          <p:nvPr/>
        </p:nvCxnSpPr>
        <p:spPr>
          <a:xfrm rot="10800000" flipH="1">
            <a:off x="8875541" y="3340857"/>
            <a:ext cx="201568" cy="436655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4" name="Google Shape;594;p13"/>
          <p:cNvCxnSpPr/>
          <p:nvPr/>
        </p:nvCxnSpPr>
        <p:spPr>
          <a:xfrm>
            <a:off x="8750863" y="3224061"/>
            <a:ext cx="263517" cy="2378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595" name="Google Shape;595;p13"/>
          <p:cNvGrpSpPr/>
          <p:nvPr/>
        </p:nvGrpSpPr>
        <p:grpSpPr>
          <a:xfrm>
            <a:off x="8699910" y="3766154"/>
            <a:ext cx="235845" cy="235673"/>
            <a:chOff x="-1" y="-1"/>
            <a:chExt cx="628918" cy="628460"/>
          </a:xfrm>
        </p:grpSpPr>
        <p:sp>
          <p:nvSpPr>
            <p:cNvPr id="596" name="Google Shape;596;p13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597" name="Google Shape;597;p13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D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598" name="Google Shape;598;p13"/>
          <p:cNvGrpSpPr/>
          <p:nvPr/>
        </p:nvGrpSpPr>
        <p:grpSpPr>
          <a:xfrm>
            <a:off x="8687028" y="4378819"/>
            <a:ext cx="235845" cy="235673"/>
            <a:chOff x="-1" y="-1"/>
            <a:chExt cx="628918" cy="628460"/>
          </a:xfrm>
        </p:grpSpPr>
        <p:sp>
          <p:nvSpPr>
            <p:cNvPr id="599" name="Google Shape;599;p13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00" name="Google Shape;600;p13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G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601" name="Google Shape;601;p13"/>
          <p:cNvGrpSpPr/>
          <p:nvPr/>
        </p:nvGrpSpPr>
        <p:grpSpPr>
          <a:xfrm>
            <a:off x="9220391" y="3607088"/>
            <a:ext cx="235845" cy="235673"/>
            <a:chOff x="-1" y="-1"/>
            <a:chExt cx="628918" cy="628460"/>
          </a:xfrm>
        </p:grpSpPr>
        <p:sp>
          <p:nvSpPr>
            <p:cNvPr id="602" name="Google Shape;602;p13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03" name="Google Shape;603;p13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E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604" name="Google Shape;604;p13"/>
          <p:cNvGrpSpPr/>
          <p:nvPr/>
        </p:nvGrpSpPr>
        <p:grpSpPr>
          <a:xfrm>
            <a:off x="9246931" y="4104912"/>
            <a:ext cx="235845" cy="235673"/>
            <a:chOff x="-1" y="-1"/>
            <a:chExt cx="628920" cy="628460"/>
          </a:xfrm>
        </p:grpSpPr>
        <p:sp>
          <p:nvSpPr>
            <p:cNvPr id="605" name="Google Shape;605;p13"/>
            <p:cNvSpPr/>
            <p:nvPr/>
          </p:nvSpPr>
          <p:spPr>
            <a:xfrm>
              <a:off x="-1" y="-1"/>
              <a:ext cx="628920" cy="628460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06" name="Google Shape;606;p13"/>
            <p:cNvSpPr txBox="1"/>
            <p:nvPr/>
          </p:nvSpPr>
          <p:spPr>
            <a:xfrm>
              <a:off x="92103" y="44844"/>
              <a:ext cx="444709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H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cxnSp>
        <p:nvCxnSpPr>
          <p:cNvPr id="607" name="Google Shape;607;p13"/>
          <p:cNvCxnSpPr/>
          <p:nvPr/>
        </p:nvCxnSpPr>
        <p:spPr>
          <a:xfrm>
            <a:off x="9757656" y="2635613"/>
            <a:ext cx="263517" cy="2378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08" name="Google Shape;608;p13"/>
          <p:cNvCxnSpPr/>
          <p:nvPr/>
        </p:nvCxnSpPr>
        <p:spPr>
          <a:xfrm rot="10800000" flipH="1">
            <a:off x="10667152" y="3394622"/>
            <a:ext cx="138972" cy="98963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09" name="Google Shape;609;p13"/>
          <p:cNvCxnSpPr/>
          <p:nvPr/>
        </p:nvCxnSpPr>
        <p:spPr>
          <a:xfrm rot="10800000">
            <a:off x="10422019" y="3395470"/>
            <a:ext cx="124238" cy="97269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0" name="Google Shape;610;p13"/>
          <p:cNvCxnSpPr/>
          <p:nvPr/>
        </p:nvCxnSpPr>
        <p:spPr>
          <a:xfrm rot="10800000">
            <a:off x="10649041" y="3574444"/>
            <a:ext cx="344729" cy="284754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1" name="Google Shape;611;p13"/>
          <p:cNvCxnSpPr/>
          <p:nvPr/>
        </p:nvCxnSpPr>
        <p:spPr>
          <a:xfrm>
            <a:off x="10166405" y="3944244"/>
            <a:ext cx="274890" cy="135269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dot"/>
            <a:miter lim="400000"/>
            <a:headEnd type="none" w="sm" len="sm"/>
            <a:tailEnd type="none" w="sm" len="sm"/>
          </a:ln>
        </p:spPr>
      </p:cxnSp>
      <p:cxnSp>
        <p:nvCxnSpPr>
          <p:cNvPr id="612" name="Google Shape;612;p13"/>
          <p:cNvCxnSpPr/>
          <p:nvPr/>
        </p:nvCxnSpPr>
        <p:spPr>
          <a:xfrm rot="10800000" flipH="1">
            <a:off x="10577739" y="3612463"/>
            <a:ext cx="40074" cy="38465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613" name="Google Shape;613;p13"/>
          <p:cNvGrpSpPr/>
          <p:nvPr/>
        </p:nvGrpSpPr>
        <p:grpSpPr>
          <a:xfrm>
            <a:off x="9975843" y="3762176"/>
            <a:ext cx="235845" cy="235673"/>
            <a:chOff x="-1" y="-1"/>
            <a:chExt cx="628918" cy="628460"/>
          </a:xfrm>
        </p:grpSpPr>
        <p:sp>
          <p:nvSpPr>
            <p:cNvPr id="614" name="Google Shape;614;p13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15" name="Google Shape;615;p13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N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cxnSp>
        <p:nvCxnSpPr>
          <p:cNvPr id="616" name="Google Shape;616;p13"/>
          <p:cNvCxnSpPr/>
          <p:nvPr/>
        </p:nvCxnSpPr>
        <p:spPr>
          <a:xfrm rot="10800000">
            <a:off x="10599559" y="4089883"/>
            <a:ext cx="388935" cy="238326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7" name="Google Shape;617;p13"/>
          <p:cNvCxnSpPr/>
          <p:nvPr/>
        </p:nvCxnSpPr>
        <p:spPr>
          <a:xfrm>
            <a:off x="10191216" y="2688343"/>
            <a:ext cx="599094" cy="605720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8" name="Google Shape;618;p13"/>
          <p:cNvCxnSpPr/>
          <p:nvPr/>
        </p:nvCxnSpPr>
        <p:spPr>
          <a:xfrm>
            <a:off x="10138009" y="2722941"/>
            <a:ext cx="176919" cy="536083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9" name="Google Shape;619;p13"/>
          <p:cNvCxnSpPr/>
          <p:nvPr/>
        </p:nvCxnSpPr>
        <p:spPr>
          <a:xfrm rot="10800000" flipH="1">
            <a:off x="9169104" y="2721221"/>
            <a:ext cx="423674" cy="423674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0" name="Google Shape;620;p13"/>
          <p:cNvCxnSpPr/>
          <p:nvPr/>
        </p:nvCxnSpPr>
        <p:spPr>
          <a:xfrm rot="10800000" flipH="1">
            <a:off x="9190085" y="2692460"/>
            <a:ext cx="863753" cy="514237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1" name="Google Shape;621;p13"/>
          <p:cNvCxnSpPr/>
          <p:nvPr/>
        </p:nvCxnSpPr>
        <p:spPr>
          <a:xfrm rot="10800000" flipH="1">
            <a:off x="8717793" y="2673216"/>
            <a:ext cx="837476" cy="502426"/>
          </a:xfrm>
          <a:prstGeom prst="straightConnector1">
            <a:avLst/>
          </a:prstGeom>
          <a:noFill/>
          <a:ln w="3175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622" name="Google Shape;622;p13"/>
          <p:cNvGrpSpPr/>
          <p:nvPr/>
        </p:nvGrpSpPr>
        <p:grpSpPr>
          <a:xfrm>
            <a:off x="10415066" y="3921241"/>
            <a:ext cx="235845" cy="235673"/>
            <a:chOff x="-1" y="-1"/>
            <a:chExt cx="628918" cy="628460"/>
          </a:xfrm>
        </p:grpSpPr>
        <p:sp>
          <p:nvSpPr>
            <p:cNvPr id="623" name="Google Shape;623;p13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24" name="Google Shape;624;p13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O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cxnSp>
        <p:nvCxnSpPr>
          <p:cNvPr id="625" name="Google Shape;625;p13"/>
          <p:cNvCxnSpPr/>
          <p:nvPr/>
        </p:nvCxnSpPr>
        <p:spPr>
          <a:xfrm>
            <a:off x="9228186" y="3244795"/>
            <a:ext cx="1012455" cy="86346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6" name="Google Shape;626;p13"/>
          <p:cNvCxnSpPr/>
          <p:nvPr/>
        </p:nvCxnSpPr>
        <p:spPr>
          <a:xfrm>
            <a:off x="9732476" y="2724621"/>
            <a:ext cx="528727" cy="555363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627" name="Google Shape;627;p13"/>
          <p:cNvGrpSpPr/>
          <p:nvPr/>
        </p:nvGrpSpPr>
        <p:grpSpPr>
          <a:xfrm>
            <a:off x="10231740" y="3239709"/>
            <a:ext cx="235845" cy="235845"/>
            <a:chOff x="-1" y="-1"/>
            <a:chExt cx="628918" cy="628918"/>
          </a:xfrm>
        </p:grpSpPr>
        <p:sp>
          <p:nvSpPr>
            <p:cNvPr id="628" name="Google Shape;628;p13"/>
            <p:cNvSpPr/>
            <p:nvPr/>
          </p:nvSpPr>
          <p:spPr>
            <a:xfrm>
              <a:off x="-1" y="-1"/>
              <a:ext cx="628918" cy="628918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29" name="Google Shape;629;p13"/>
            <p:cNvSpPr txBox="1"/>
            <p:nvPr/>
          </p:nvSpPr>
          <p:spPr>
            <a:xfrm>
              <a:off x="92103" y="45074"/>
              <a:ext cx="444711" cy="538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K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cxnSp>
        <p:nvCxnSpPr>
          <p:cNvPr id="630" name="Google Shape;630;p13"/>
          <p:cNvCxnSpPr/>
          <p:nvPr/>
        </p:nvCxnSpPr>
        <p:spPr>
          <a:xfrm rot="10800000" flipH="1">
            <a:off x="8479482" y="3946366"/>
            <a:ext cx="237315" cy="198408"/>
          </a:xfrm>
          <a:prstGeom prst="straightConnector1">
            <a:avLst/>
          </a:prstGeom>
          <a:noFill/>
          <a:ln w="31750" cap="flat" cmpd="sng">
            <a:solidFill>
              <a:srgbClr val="585959"/>
            </a:solidFill>
            <a:prstDash val="solid"/>
            <a:miter lim="400000"/>
            <a:headEnd type="none" w="sm" len="sm"/>
            <a:tailEnd type="none" w="sm" len="sm"/>
          </a:ln>
        </p:spPr>
      </p:cxnSp>
      <p:grpSp>
        <p:nvGrpSpPr>
          <p:cNvPr id="631" name="Google Shape;631;p13"/>
          <p:cNvGrpSpPr/>
          <p:nvPr/>
        </p:nvGrpSpPr>
        <p:grpSpPr>
          <a:xfrm>
            <a:off x="10492305" y="3441508"/>
            <a:ext cx="235845" cy="235845"/>
            <a:chOff x="-1" y="-1"/>
            <a:chExt cx="628918" cy="628918"/>
          </a:xfrm>
        </p:grpSpPr>
        <p:sp>
          <p:nvSpPr>
            <p:cNvPr id="632" name="Google Shape;632;p13"/>
            <p:cNvSpPr/>
            <p:nvPr/>
          </p:nvSpPr>
          <p:spPr>
            <a:xfrm>
              <a:off x="-1" y="-1"/>
              <a:ext cx="628918" cy="628918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33" name="Google Shape;633;p13"/>
            <p:cNvSpPr txBox="1"/>
            <p:nvPr/>
          </p:nvSpPr>
          <p:spPr>
            <a:xfrm>
              <a:off x="92103" y="45074"/>
              <a:ext cx="444711" cy="538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L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634" name="Google Shape;634;p13"/>
          <p:cNvGrpSpPr/>
          <p:nvPr/>
        </p:nvGrpSpPr>
        <p:grpSpPr>
          <a:xfrm>
            <a:off x="8989705" y="3109264"/>
            <a:ext cx="235845" cy="235845"/>
            <a:chOff x="-1" y="-1"/>
            <a:chExt cx="628920" cy="628918"/>
          </a:xfrm>
        </p:grpSpPr>
        <p:sp>
          <p:nvSpPr>
            <p:cNvPr id="635" name="Google Shape;635;p13"/>
            <p:cNvSpPr/>
            <p:nvPr/>
          </p:nvSpPr>
          <p:spPr>
            <a:xfrm>
              <a:off x="-1" y="-1"/>
              <a:ext cx="628920" cy="628918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36" name="Google Shape;636;p13"/>
            <p:cNvSpPr txBox="1"/>
            <p:nvPr/>
          </p:nvSpPr>
          <p:spPr>
            <a:xfrm>
              <a:off x="92103" y="45074"/>
              <a:ext cx="444709" cy="538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B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sp>
        <p:nvSpPr>
          <p:cNvPr id="637" name="Google Shape;637;p13"/>
          <p:cNvSpPr txBox="1"/>
          <p:nvPr/>
        </p:nvSpPr>
        <p:spPr>
          <a:xfrm>
            <a:off x="9624025" y="2297574"/>
            <a:ext cx="599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0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Core</a:t>
            </a:r>
            <a:endParaRPr sz="600" u="none" strike="noStrike" cap="none">
              <a:solidFill>
                <a:srgbClr val="000000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638" name="Google Shape;638;p13"/>
          <p:cNvSpPr txBox="1"/>
          <p:nvPr/>
        </p:nvSpPr>
        <p:spPr>
          <a:xfrm>
            <a:off x="8646631" y="3241996"/>
            <a:ext cx="599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0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Core</a:t>
            </a:r>
            <a:endParaRPr sz="600" u="none" strike="noStrike" cap="none">
              <a:solidFill>
                <a:srgbClr val="000000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639" name="Google Shape;639;p13"/>
          <p:cNvSpPr txBox="1"/>
          <p:nvPr/>
        </p:nvSpPr>
        <p:spPr>
          <a:xfrm>
            <a:off x="10302715" y="3083988"/>
            <a:ext cx="599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0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Core</a:t>
            </a:r>
            <a:endParaRPr sz="600" u="none" strike="noStrike" cap="none">
              <a:solidFill>
                <a:srgbClr val="000000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cxnSp>
        <p:nvCxnSpPr>
          <p:cNvPr id="640" name="Google Shape;640;p13"/>
          <p:cNvCxnSpPr/>
          <p:nvPr/>
        </p:nvCxnSpPr>
        <p:spPr>
          <a:xfrm rot="10800000">
            <a:off x="8372506" y="2426180"/>
            <a:ext cx="294874" cy="576122"/>
          </a:xfrm>
          <a:prstGeom prst="straightConnector1">
            <a:avLst/>
          </a:prstGeom>
          <a:noFill/>
          <a:ln w="28575" cap="flat" cmpd="sng">
            <a:solidFill>
              <a:srgbClr val="3AB1F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grpSp>
        <p:nvGrpSpPr>
          <p:cNvPr id="641" name="Google Shape;641;p13"/>
          <p:cNvGrpSpPr/>
          <p:nvPr/>
        </p:nvGrpSpPr>
        <p:grpSpPr>
          <a:xfrm>
            <a:off x="8273898" y="2529160"/>
            <a:ext cx="2864199" cy="1847829"/>
            <a:chOff x="-22" y="16"/>
            <a:chExt cx="7637865" cy="4927544"/>
          </a:xfrm>
        </p:grpSpPr>
        <p:sp>
          <p:nvSpPr>
            <p:cNvPr id="642" name="Google Shape;642;p13"/>
            <p:cNvSpPr/>
            <p:nvPr/>
          </p:nvSpPr>
          <p:spPr>
            <a:xfrm>
              <a:off x="-22" y="1859158"/>
              <a:ext cx="928656" cy="2622893"/>
            </a:xfrm>
            <a:custGeom>
              <a:avLst/>
              <a:gdLst/>
              <a:ahLst/>
              <a:cxnLst/>
              <a:rect l="l" t="t" r="r" b="b"/>
              <a:pathLst>
                <a:path w="17291" h="21600" extrusionOk="0">
                  <a:moveTo>
                    <a:pt x="4280" y="21600"/>
                  </a:moveTo>
                  <a:cubicBezTo>
                    <a:pt x="-4309" y="12877"/>
                    <a:pt x="28" y="5677"/>
                    <a:pt x="17291" y="0"/>
                  </a:cubicBezTo>
                </a:path>
              </a:pathLst>
            </a:custGeom>
            <a:noFill/>
            <a:ln w="44450" cap="flat" cmpd="sng">
              <a:solidFill>
                <a:srgbClr val="213368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8627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50"/>
                <a:buFont typeface="Arial"/>
                <a:buNone/>
              </a:pPr>
              <a:endParaRPr sz="45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43" name="Google Shape;643;p13"/>
            <p:cNvSpPr/>
            <p:nvPr/>
          </p:nvSpPr>
          <p:spPr>
            <a:xfrm>
              <a:off x="1159687" y="16"/>
              <a:ext cx="5652839" cy="2206999"/>
            </a:xfrm>
            <a:custGeom>
              <a:avLst/>
              <a:gdLst/>
              <a:ahLst/>
              <a:cxnLst/>
              <a:rect l="l" t="t" r="r" b="b"/>
              <a:pathLst>
                <a:path w="21600" h="16275" extrusionOk="0">
                  <a:moveTo>
                    <a:pt x="0" y="12159"/>
                  </a:moveTo>
                  <a:cubicBezTo>
                    <a:pt x="9443" y="-5325"/>
                    <a:pt x="16643" y="-3953"/>
                    <a:pt x="21600" y="16275"/>
                  </a:cubicBezTo>
                </a:path>
              </a:pathLst>
            </a:custGeom>
            <a:noFill/>
            <a:ln w="44450" cap="flat" cmpd="sng">
              <a:solidFill>
                <a:srgbClr val="006EB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8627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50"/>
                <a:buFont typeface="Arial"/>
                <a:buNone/>
              </a:pPr>
              <a:endParaRPr sz="45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44" name="Google Shape;644;p13"/>
            <p:cNvSpPr/>
            <p:nvPr/>
          </p:nvSpPr>
          <p:spPr>
            <a:xfrm>
              <a:off x="6812522" y="2207014"/>
              <a:ext cx="825321" cy="2720546"/>
            </a:xfrm>
            <a:custGeom>
              <a:avLst/>
              <a:gdLst/>
              <a:ahLst/>
              <a:cxnLst/>
              <a:rect l="l" t="t" r="r" b="b"/>
              <a:pathLst>
                <a:path w="17292" h="21600" extrusionOk="0">
                  <a:moveTo>
                    <a:pt x="0" y="0"/>
                  </a:moveTo>
                  <a:cubicBezTo>
                    <a:pt x="17262" y="5930"/>
                    <a:pt x="21600" y="13130"/>
                    <a:pt x="13013" y="21600"/>
                  </a:cubicBezTo>
                </a:path>
              </a:pathLst>
            </a:custGeom>
            <a:noFill/>
            <a:ln w="44450" cap="flat" cmpd="sng">
              <a:solidFill>
                <a:srgbClr val="9BBB5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8627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50"/>
                <a:buFont typeface="Arial"/>
                <a:buNone/>
              </a:pPr>
              <a:endParaRPr sz="450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cxnSp>
        <p:nvCxnSpPr>
          <p:cNvPr id="645" name="Google Shape;645;p13"/>
          <p:cNvCxnSpPr>
            <a:stCxn id="584" idx="6"/>
          </p:cNvCxnSpPr>
          <p:nvPr/>
        </p:nvCxnSpPr>
        <p:spPr>
          <a:xfrm>
            <a:off x="10727244" y="4660056"/>
            <a:ext cx="530700" cy="271500"/>
          </a:xfrm>
          <a:prstGeom prst="straightConnector1">
            <a:avLst/>
          </a:prstGeom>
          <a:noFill/>
          <a:ln w="28575" cap="flat" cmpd="sng">
            <a:solidFill>
              <a:srgbClr val="3AB1FE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646" name="Google Shape;646;p13"/>
          <p:cNvSpPr txBox="1"/>
          <p:nvPr/>
        </p:nvSpPr>
        <p:spPr>
          <a:xfrm>
            <a:off x="11020734" y="4946516"/>
            <a:ext cx="5628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AS</a:t>
            </a:r>
            <a:endParaRPr/>
          </a:p>
        </p:txBody>
      </p:sp>
      <p:sp>
        <p:nvSpPr>
          <p:cNvPr id="648" name="Google Shape;648;p13"/>
          <p:cNvSpPr txBox="1"/>
          <p:nvPr/>
        </p:nvSpPr>
        <p:spPr>
          <a:xfrm>
            <a:off x="6273069" y="1423836"/>
            <a:ext cx="3067594" cy="1195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u="none" strike="noStrike" cap="none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Isolation Domain (ISD):</a:t>
            </a:r>
            <a:r>
              <a:rPr lang="en-US" sz="1200" u="none" strike="noStrike" cap="none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 </a:t>
            </a:r>
            <a:endParaRPr sz="1200" dirty="0"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u="none" strike="noStrike" cap="none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Grouping of Autonomous Systems (AS)</a:t>
            </a:r>
            <a:endParaRPr sz="1200" dirty="0"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u="none" strike="noStrike" cap="none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Each ISD has its own trust root</a:t>
            </a: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GB" sz="1200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Isolates AS control planes and reduces communications overhead</a:t>
            </a:r>
          </a:p>
        </p:txBody>
      </p:sp>
      <p:grpSp>
        <p:nvGrpSpPr>
          <p:cNvPr id="649" name="Google Shape;649;p13"/>
          <p:cNvGrpSpPr/>
          <p:nvPr/>
        </p:nvGrpSpPr>
        <p:grpSpPr>
          <a:xfrm>
            <a:off x="6616337" y="4635607"/>
            <a:ext cx="682815" cy="225113"/>
            <a:chOff x="0" y="-3977"/>
            <a:chExt cx="1820836" cy="600300"/>
          </a:xfrm>
        </p:grpSpPr>
        <p:sp>
          <p:nvSpPr>
            <p:cNvPr id="650" name="Google Shape;650;p13"/>
            <p:cNvSpPr/>
            <p:nvPr/>
          </p:nvSpPr>
          <p:spPr>
            <a:xfrm>
              <a:off x="0" y="780"/>
              <a:ext cx="1820836" cy="590817"/>
            </a:xfrm>
            <a:prstGeom prst="rect">
              <a:avLst/>
            </a:prstGeom>
            <a:noFill/>
            <a:ln w="12700" cap="flat" cmpd="sng">
              <a:solidFill>
                <a:srgbClr val="213368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13"/>
                <a:buFont typeface="Arial"/>
                <a:buNone/>
              </a:pPr>
              <a:endParaRPr sz="101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51" name="Google Shape;651;p13"/>
            <p:cNvSpPr txBox="1"/>
            <p:nvPr/>
          </p:nvSpPr>
          <p:spPr>
            <a:xfrm>
              <a:off x="0" y="-3977"/>
              <a:ext cx="1820700" cy="600300"/>
            </a:xfrm>
            <a:prstGeom prst="rect">
              <a:avLst/>
            </a:prstGeom>
            <a:noFill/>
            <a:ln w="12700" cap="flat" cmpd="sng">
              <a:solidFill>
                <a:srgbClr val="21336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13"/>
                <a:buFont typeface="Arial"/>
                <a:buNone/>
              </a:pPr>
              <a:r>
                <a:rPr lang="en-US" sz="101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F</a:t>
              </a:r>
              <a:r>
                <a:rPr lang="en-US" sz="800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➔</a:t>
              </a:r>
              <a:r>
                <a:rPr lang="en-US" sz="101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C</a:t>
              </a:r>
              <a:r>
                <a:rPr lang="en-US" sz="800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➔</a:t>
              </a:r>
              <a:r>
                <a:rPr lang="en-US" sz="101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A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652" name="Google Shape;652;p13"/>
          <p:cNvGrpSpPr/>
          <p:nvPr/>
        </p:nvGrpSpPr>
        <p:grpSpPr>
          <a:xfrm>
            <a:off x="6616337" y="4885135"/>
            <a:ext cx="682814" cy="221557"/>
            <a:chOff x="-1" y="-1"/>
            <a:chExt cx="1820835" cy="590818"/>
          </a:xfrm>
        </p:grpSpPr>
        <p:sp>
          <p:nvSpPr>
            <p:cNvPr id="653" name="Google Shape;653;p13"/>
            <p:cNvSpPr/>
            <p:nvPr/>
          </p:nvSpPr>
          <p:spPr>
            <a:xfrm>
              <a:off x="-1" y="-1"/>
              <a:ext cx="1820835" cy="590818"/>
            </a:xfrm>
            <a:prstGeom prst="rect">
              <a:avLst/>
            </a:prstGeom>
            <a:noFill/>
            <a:ln w="12700" cap="flat" cmpd="sng">
              <a:solidFill>
                <a:srgbClr val="006EB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54" name="Google Shape;654;p13"/>
            <p:cNvSpPr txBox="1"/>
            <p:nvPr/>
          </p:nvSpPr>
          <p:spPr>
            <a:xfrm>
              <a:off x="-1" y="26020"/>
              <a:ext cx="1820699" cy="5387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A</a:t>
              </a:r>
              <a:r>
                <a:rPr lang="en-US" sz="800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➔</a:t>
              </a: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I</a:t>
              </a:r>
              <a:r>
                <a:rPr lang="en-US" sz="800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➔</a:t>
              </a: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J</a:t>
              </a:r>
              <a:r>
                <a:rPr lang="en-US" sz="800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➔</a:t>
              </a: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M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655" name="Google Shape;655;p13"/>
          <p:cNvGrpSpPr/>
          <p:nvPr/>
        </p:nvGrpSpPr>
        <p:grpSpPr>
          <a:xfrm>
            <a:off x="6616337" y="5131098"/>
            <a:ext cx="682814" cy="225113"/>
            <a:chOff x="0" y="-3975"/>
            <a:chExt cx="1820834" cy="600300"/>
          </a:xfrm>
        </p:grpSpPr>
        <p:sp>
          <p:nvSpPr>
            <p:cNvPr id="656" name="Google Shape;656;p13"/>
            <p:cNvSpPr/>
            <p:nvPr/>
          </p:nvSpPr>
          <p:spPr>
            <a:xfrm>
              <a:off x="0" y="780"/>
              <a:ext cx="1820834" cy="590817"/>
            </a:xfrm>
            <a:prstGeom prst="rect">
              <a:avLst/>
            </a:prstGeom>
            <a:noFill/>
            <a:ln w="127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13"/>
                <a:buFont typeface="Arial"/>
                <a:buNone/>
              </a:pPr>
              <a:endParaRPr sz="101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57" name="Google Shape;657;p13"/>
            <p:cNvSpPr txBox="1"/>
            <p:nvPr/>
          </p:nvSpPr>
          <p:spPr>
            <a:xfrm>
              <a:off x="0" y="-3975"/>
              <a:ext cx="1820700" cy="600300"/>
            </a:xfrm>
            <a:prstGeom prst="rect">
              <a:avLst/>
            </a:prstGeom>
            <a:noFill/>
            <a:ln w="127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13"/>
                <a:buFont typeface="Arial"/>
                <a:buNone/>
              </a:pPr>
              <a:r>
                <a:rPr lang="en-US" sz="101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M</a:t>
              </a:r>
              <a:r>
                <a:rPr lang="en-US" sz="800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➔</a:t>
              </a:r>
              <a:r>
                <a:rPr lang="en-US" sz="101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P</a:t>
              </a:r>
              <a:r>
                <a:rPr lang="en-US" sz="800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➔</a:t>
              </a:r>
              <a:r>
                <a:rPr lang="en-US" sz="101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S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658" name="Google Shape;658;p13"/>
          <p:cNvGrpSpPr/>
          <p:nvPr/>
        </p:nvGrpSpPr>
        <p:grpSpPr>
          <a:xfrm>
            <a:off x="6521981" y="4371806"/>
            <a:ext cx="875588" cy="1418288"/>
            <a:chOff x="0" y="0"/>
            <a:chExt cx="2334901" cy="3782102"/>
          </a:xfrm>
        </p:grpSpPr>
        <p:grpSp>
          <p:nvGrpSpPr>
            <p:cNvPr id="659" name="Google Shape;659;p13"/>
            <p:cNvGrpSpPr/>
            <p:nvPr/>
          </p:nvGrpSpPr>
          <p:grpSpPr>
            <a:xfrm>
              <a:off x="0" y="0"/>
              <a:ext cx="2334901" cy="3782102"/>
              <a:chOff x="0" y="0"/>
              <a:chExt cx="2334900" cy="3782100"/>
            </a:xfrm>
          </p:grpSpPr>
          <p:sp>
            <p:nvSpPr>
              <p:cNvPr id="660" name="Google Shape;660;p13"/>
              <p:cNvSpPr/>
              <p:nvPr/>
            </p:nvSpPr>
            <p:spPr>
              <a:xfrm>
                <a:off x="0" y="0"/>
                <a:ext cx="2334900" cy="3782100"/>
              </a:xfrm>
              <a:prstGeom prst="rect">
                <a:avLst/>
              </a:prstGeom>
              <a:noFill/>
              <a:ln w="50800" cap="flat" cmpd="sng">
                <a:solidFill>
                  <a:srgbClr val="213368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76200" dist="38100" dir="5400000" rotWithShape="0">
                  <a:srgbClr val="000000">
                    <a:alpha val="25882"/>
                  </a:srgbClr>
                </a:outerShdw>
              </a:effectLst>
            </p:spPr>
            <p:txBody>
              <a:bodyPr spcFirstLastPara="1" wrap="square" lIns="34275" tIns="34275" rIns="342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13"/>
                  <a:buFont typeface="Arial"/>
                  <a:buNone/>
                </a:pPr>
                <a:endParaRPr sz="101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endParaRPr>
              </a:p>
            </p:txBody>
          </p:sp>
          <p:sp>
            <p:nvSpPr>
              <p:cNvPr id="661" name="Google Shape;661;p13"/>
              <p:cNvSpPr txBox="1"/>
              <p:nvPr/>
            </p:nvSpPr>
            <p:spPr>
              <a:xfrm>
                <a:off x="0" y="0"/>
                <a:ext cx="2334900" cy="600300"/>
              </a:xfrm>
              <a:prstGeom prst="rect">
                <a:avLst/>
              </a:prstGeom>
              <a:noFill/>
              <a:ln w="9525" cap="flat" cmpd="sng">
                <a:solidFill>
                  <a:srgbClr val="213368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76200" dist="38100" dir="5400000" rotWithShape="0">
                  <a:srgbClr val="000000">
                    <a:alpha val="25882"/>
                  </a:srgbClr>
                </a:outerShdw>
              </a:effectLst>
            </p:spPr>
            <p:txBody>
              <a:bodyPr spcFirstLastPara="1" wrap="square" lIns="34275" tIns="34275" rIns="342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13"/>
                  <a:buFont typeface="Arial"/>
                  <a:buNone/>
                </a:pPr>
                <a:r>
                  <a:rPr lang="en-US" sz="1013" u="none" strike="noStrike" cap="none">
                    <a:solidFill>
                      <a:schemeClr val="dk1"/>
                    </a:solidFill>
                    <a:latin typeface="Nunito Sans Light"/>
                    <a:ea typeface="Nunito Sans Light"/>
                    <a:cs typeface="Nunito Sans Light"/>
                    <a:sym typeface="Nunito Sans Light"/>
                  </a:rPr>
                  <a:t>Packet P1</a:t>
                </a:r>
                <a:endParaRPr sz="1400" u="none" strike="noStrike" cap="none">
                  <a:solidFill>
                    <a:srgbClr val="000000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endParaRPr>
              </a:p>
            </p:txBody>
          </p:sp>
        </p:grpSp>
        <p:grpSp>
          <p:nvGrpSpPr>
            <p:cNvPr id="662" name="Google Shape;662;p13"/>
            <p:cNvGrpSpPr/>
            <p:nvPr/>
          </p:nvGrpSpPr>
          <p:grpSpPr>
            <a:xfrm>
              <a:off x="249547" y="2796889"/>
              <a:ext cx="1824971" cy="678761"/>
              <a:chOff x="-1" y="157508"/>
              <a:chExt cx="1824970" cy="678760"/>
            </a:xfrm>
          </p:grpSpPr>
          <p:sp>
            <p:nvSpPr>
              <p:cNvPr id="663" name="Google Shape;663;p13"/>
              <p:cNvSpPr/>
              <p:nvPr/>
            </p:nvSpPr>
            <p:spPr>
              <a:xfrm>
                <a:off x="-1" y="157508"/>
                <a:ext cx="1824970" cy="678760"/>
              </a:xfrm>
              <a:prstGeom prst="rect">
                <a:avLst/>
              </a:prstGeom>
              <a:noFill/>
              <a:ln w="19050" cap="flat" cmpd="sng">
                <a:solidFill>
                  <a:srgbClr val="213368"/>
                </a:solidFill>
                <a:prstDash val="dash"/>
                <a:miter lim="400000"/>
                <a:headEnd type="none" w="sm" len="sm"/>
                <a:tailEnd type="none" w="sm" len="sm"/>
              </a:ln>
              <a:effectLst>
                <a:outerShdw blurRad="76200" dist="38100" dir="5400000" rotWithShape="0">
                  <a:srgbClr val="000000">
                    <a:alpha val="25882"/>
                  </a:srgbClr>
                </a:outerShdw>
              </a:effectLst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13"/>
                  <a:buFont typeface="Arial"/>
                  <a:buNone/>
                </a:pPr>
                <a:endParaRPr sz="101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endParaRPr>
              </a:p>
            </p:txBody>
          </p:sp>
          <p:sp>
            <p:nvSpPr>
              <p:cNvPr id="664" name="Google Shape;664;p13"/>
              <p:cNvSpPr txBox="1"/>
              <p:nvPr/>
            </p:nvSpPr>
            <p:spPr>
              <a:xfrm>
                <a:off x="-1" y="196721"/>
                <a:ext cx="1824900" cy="60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34275" tIns="34275" rIns="34275" bIns="34275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13"/>
                  <a:buFont typeface="Arial"/>
                  <a:buNone/>
                </a:pPr>
                <a:r>
                  <a:rPr lang="en-US" sz="1013" u="none" strike="noStrike" cap="none">
                    <a:solidFill>
                      <a:schemeClr val="dk1"/>
                    </a:solidFill>
                    <a:latin typeface="Nunito Sans Light"/>
                    <a:ea typeface="Nunito Sans Light"/>
                    <a:cs typeface="Nunito Sans Light"/>
                    <a:sym typeface="Nunito Sans Light"/>
                  </a:rPr>
                  <a:t>Payload</a:t>
                </a:r>
                <a:endParaRPr sz="1400" u="none" strike="noStrike" cap="none">
                  <a:solidFill>
                    <a:srgbClr val="000000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endParaRPr>
              </a:p>
            </p:txBody>
          </p:sp>
        </p:grpSp>
      </p:grpSp>
      <p:sp>
        <p:nvSpPr>
          <p:cNvPr id="665" name="Google Shape;665;p13"/>
          <p:cNvSpPr txBox="1"/>
          <p:nvPr/>
        </p:nvSpPr>
        <p:spPr>
          <a:xfrm>
            <a:off x="7442651" y="5369572"/>
            <a:ext cx="117766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Packet from AS F to AS S</a:t>
            </a:r>
            <a:endParaRPr dirty="0"/>
          </a:p>
        </p:txBody>
      </p:sp>
      <p:grpSp>
        <p:nvGrpSpPr>
          <p:cNvPr id="666" name="Google Shape;666;p13"/>
          <p:cNvGrpSpPr/>
          <p:nvPr/>
        </p:nvGrpSpPr>
        <p:grpSpPr>
          <a:xfrm>
            <a:off x="8522714" y="3109264"/>
            <a:ext cx="235845" cy="235845"/>
            <a:chOff x="-1" y="-1"/>
            <a:chExt cx="628918" cy="628918"/>
          </a:xfrm>
        </p:grpSpPr>
        <p:sp>
          <p:nvSpPr>
            <p:cNvPr id="667" name="Google Shape;667;p13"/>
            <p:cNvSpPr/>
            <p:nvPr/>
          </p:nvSpPr>
          <p:spPr>
            <a:xfrm>
              <a:off x="-1" y="-1"/>
              <a:ext cx="628918" cy="628918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68" name="Google Shape;668;p13"/>
            <p:cNvSpPr txBox="1"/>
            <p:nvPr/>
          </p:nvSpPr>
          <p:spPr>
            <a:xfrm>
              <a:off x="92103" y="45074"/>
              <a:ext cx="444711" cy="538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A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669" name="Google Shape;669;p13"/>
          <p:cNvGrpSpPr/>
          <p:nvPr/>
        </p:nvGrpSpPr>
        <p:grpSpPr>
          <a:xfrm>
            <a:off x="9529506" y="2520816"/>
            <a:ext cx="235845" cy="235845"/>
            <a:chOff x="-1" y="-1"/>
            <a:chExt cx="628918" cy="628918"/>
          </a:xfrm>
        </p:grpSpPr>
        <p:sp>
          <p:nvSpPr>
            <p:cNvPr id="670" name="Google Shape;670;p13"/>
            <p:cNvSpPr/>
            <p:nvPr/>
          </p:nvSpPr>
          <p:spPr>
            <a:xfrm>
              <a:off x="-1" y="-1"/>
              <a:ext cx="628918" cy="628918"/>
            </a:xfrm>
            <a:prstGeom prst="ellipse">
              <a:avLst/>
            </a:prstGeom>
            <a:gradFill>
              <a:gsLst>
                <a:gs pos="0">
                  <a:srgbClr val="FBCBA3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71" name="Google Shape;671;p13"/>
            <p:cNvSpPr txBox="1"/>
            <p:nvPr/>
          </p:nvSpPr>
          <p:spPr>
            <a:xfrm>
              <a:off x="92103" y="45074"/>
              <a:ext cx="444711" cy="538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I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672" name="Google Shape;672;p13"/>
          <p:cNvGrpSpPr/>
          <p:nvPr/>
        </p:nvGrpSpPr>
        <p:grpSpPr>
          <a:xfrm>
            <a:off x="9996498" y="2520816"/>
            <a:ext cx="235845" cy="235845"/>
            <a:chOff x="-1" y="-1"/>
            <a:chExt cx="628918" cy="628918"/>
          </a:xfrm>
        </p:grpSpPr>
        <p:sp>
          <p:nvSpPr>
            <p:cNvPr id="673" name="Google Shape;673;p13"/>
            <p:cNvSpPr/>
            <p:nvPr/>
          </p:nvSpPr>
          <p:spPr>
            <a:xfrm>
              <a:off x="-1" y="-1"/>
              <a:ext cx="628918" cy="628918"/>
            </a:xfrm>
            <a:prstGeom prst="ellipse">
              <a:avLst/>
            </a:prstGeom>
            <a:gradFill>
              <a:gsLst>
                <a:gs pos="0">
                  <a:srgbClr val="FBCBA3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74" name="Google Shape;674;p13"/>
            <p:cNvSpPr txBox="1"/>
            <p:nvPr/>
          </p:nvSpPr>
          <p:spPr>
            <a:xfrm>
              <a:off x="92103" y="45074"/>
              <a:ext cx="444711" cy="5387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J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675" name="Google Shape;675;p13"/>
          <p:cNvGrpSpPr/>
          <p:nvPr/>
        </p:nvGrpSpPr>
        <p:grpSpPr>
          <a:xfrm>
            <a:off x="8260687" y="3607088"/>
            <a:ext cx="235845" cy="235673"/>
            <a:chOff x="-1" y="-1"/>
            <a:chExt cx="628918" cy="628460"/>
          </a:xfrm>
        </p:grpSpPr>
        <p:sp>
          <p:nvSpPr>
            <p:cNvPr id="676" name="Google Shape;676;p13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77" name="Google Shape;677;p13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C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678" name="Google Shape;678;p13"/>
          <p:cNvGrpSpPr/>
          <p:nvPr/>
        </p:nvGrpSpPr>
        <p:grpSpPr>
          <a:xfrm>
            <a:off x="10935547" y="3762176"/>
            <a:ext cx="235845" cy="235673"/>
            <a:chOff x="-1" y="-1"/>
            <a:chExt cx="628918" cy="628460"/>
          </a:xfrm>
        </p:grpSpPr>
        <p:sp>
          <p:nvSpPr>
            <p:cNvPr id="679" name="Google Shape;679;p13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80" name="Google Shape;680;p13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P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681" name="Google Shape;681;p13"/>
          <p:cNvGrpSpPr/>
          <p:nvPr/>
        </p:nvGrpSpPr>
        <p:grpSpPr>
          <a:xfrm>
            <a:off x="10729172" y="3239709"/>
            <a:ext cx="235845" cy="235845"/>
            <a:chOff x="-1" y="-1"/>
            <a:chExt cx="628920" cy="628918"/>
          </a:xfrm>
        </p:grpSpPr>
        <p:sp>
          <p:nvSpPr>
            <p:cNvPr id="682" name="Google Shape;682;p13"/>
            <p:cNvSpPr/>
            <p:nvPr/>
          </p:nvSpPr>
          <p:spPr>
            <a:xfrm>
              <a:off x="-1" y="-1"/>
              <a:ext cx="628920" cy="628918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88"/>
                <a:buFont typeface="Arial"/>
                <a:buNone/>
              </a:pPr>
              <a:endParaRPr sz="788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83" name="Google Shape;683;p13"/>
            <p:cNvSpPr txBox="1"/>
            <p:nvPr/>
          </p:nvSpPr>
          <p:spPr>
            <a:xfrm>
              <a:off x="92103" y="60460"/>
              <a:ext cx="444709" cy="50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88"/>
                <a:buFont typeface="Arial"/>
                <a:buNone/>
              </a:pPr>
              <a:r>
                <a:rPr lang="en-US" sz="788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M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684" name="Google Shape;684;p13"/>
          <p:cNvGrpSpPr/>
          <p:nvPr/>
        </p:nvGrpSpPr>
        <p:grpSpPr>
          <a:xfrm>
            <a:off x="8260687" y="4092933"/>
            <a:ext cx="235845" cy="235673"/>
            <a:chOff x="-1" y="-1"/>
            <a:chExt cx="628918" cy="628460"/>
          </a:xfrm>
        </p:grpSpPr>
        <p:sp>
          <p:nvSpPr>
            <p:cNvPr id="685" name="Google Shape;685;p13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C0B1D1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86" name="Google Shape;686;p13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F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grpSp>
        <p:nvGrpSpPr>
          <p:cNvPr id="687" name="Google Shape;687;p13"/>
          <p:cNvGrpSpPr/>
          <p:nvPr/>
        </p:nvGrpSpPr>
        <p:grpSpPr>
          <a:xfrm>
            <a:off x="10962087" y="4260000"/>
            <a:ext cx="235845" cy="235673"/>
            <a:chOff x="-1" y="-1"/>
            <a:chExt cx="628918" cy="628460"/>
          </a:xfrm>
        </p:grpSpPr>
        <p:sp>
          <p:nvSpPr>
            <p:cNvPr id="688" name="Google Shape;688;p13"/>
            <p:cNvSpPr/>
            <p:nvPr/>
          </p:nvSpPr>
          <p:spPr>
            <a:xfrm>
              <a:off x="-1" y="-1"/>
              <a:ext cx="628918" cy="628460"/>
            </a:xfrm>
            <a:prstGeom prst="ellipse">
              <a:avLst/>
            </a:prstGeom>
            <a:gradFill>
              <a:gsLst>
                <a:gs pos="0">
                  <a:srgbClr val="ADD6F2"/>
                </a:gs>
                <a:gs pos="100000">
                  <a:srgbClr val="FFFFFF"/>
                </a:gs>
              </a:gsLst>
              <a:lin ang="16200000" scaled="0"/>
            </a:gradFill>
            <a:ln w="12700" cap="flat" cmpd="sng">
              <a:solidFill>
                <a:srgbClr val="676767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76200" dist="38100" dir="5400000" rotWithShape="0">
                <a:srgbClr val="000000">
                  <a:alpha val="25882"/>
                </a:srgbClr>
              </a:outerShdw>
            </a:effectLst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endParaRPr sz="863" u="none" strike="noStrike" cap="none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689" name="Google Shape;689;p13"/>
            <p:cNvSpPr txBox="1"/>
            <p:nvPr/>
          </p:nvSpPr>
          <p:spPr>
            <a:xfrm>
              <a:off x="92103" y="44844"/>
              <a:ext cx="444711" cy="53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63"/>
                <a:buFont typeface="Arial"/>
                <a:buNone/>
              </a:pPr>
              <a:r>
                <a:rPr lang="en-US" sz="863" u="none" strike="noStrike" cap="none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S</a:t>
              </a:r>
              <a:endParaRPr sz="1400" u="none" strike="noStrike" cap="none">
                <a:solidFill>
                  <a:srgbClr val="000000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</p:grpSp>
      <p:sp>
        <p:nvSpPr>
          <p:cNvPr id="690" name="Google Shape;690;p13"/>
          <p:cNvSpPr/>
          <p:nvPr/>
        </p:nvSpPr>
        <p:spPr>
          <a:xfrm>
            <a:off x="8436169" y="5100841"/>
            <a:ext cx="820791" cy="352388"/>
          </a:xfrm>
          <a:prstGeom prst="roundRect">
            <a:avLst>
              <a:gd name="adj" fmla="val 6717"/>
            </a:avLst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u="none" strike="noStrike" cap="none">
                <a:solidFill>
                  <a:schemeClr val="accent2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ISD</a:t>
            </a:r>
            <a:endParaRPr sz="2000" u="none" strike="noStrike" cap="none">
              <a:solidFill>
                <a:schemeClr val="accent2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691" name="Google Shape;691;p13"/>
          <p:cNvSpPr/>
          <p:nvPr/>
        </p:nvSpPr>
        <p:spPr>
          <a:xfrm>
            <a:off x="9508796" y="1773638"/>
            <a:ext cx="820791" cy="352388"/>
          </a:xfrm>
          <a:prstGeom prst="roundRect">
            <a:avLst>
              <a:gd name="adj" fmla="val 6717"/>
            </a:avLst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u="none" strike="noStrike" cap="none">
                <a:solidFill>
                  <a:schemeClr val="dk2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ISD</a:t>
            </a:r>
            <a:endParaRPr sz="2000" u="none" strike="noStrike" cap="none">
              <a:solidFill>
                <a:schemeClr val="dk2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692" name="Google Shape;692;p13"/>
          <p:cNvSpPr/>
          <p:nvPr/>
        </p:nvSpPr>
        <p:spPr>
          <a:xfrm>
            <a:off x="10261203" y="5100841"/>
            <a:ext cx="820791" cy="352388"/>
          </a:xfrm>
          <a:prstGeom prst="roundRect">
            <a:avLst>
              <a:gd name="adj" fmla="val 6717"/>
            </a:avLst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u="none" strike="noStrike" cap="none">
                <a:solidFill>
                  <a:schemeClr val="accent3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ISD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4"/>
          <p:cNvSpPr txBox="1"/>
          <p:nvPr/>
        </p:nvSpPr>
        <p:spPr>
          <a:xfrm>
            <a:off x="2736218" y="5621074"/>
            <a:ext cx="15728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Border router</a:t>
            </a:r>
            <a:endParaRPr/>
          </a:p>
        </p:txBody>
      </p:sp>
      <p:sp>
        <p:nvSpPr>
          <p:cNvPr id="698" name="Google Shape;698;p14"/>
          <p:cNvSpPr/>
          <p:nvPr/>
        </p:nvSpPr>
        <p:spPr>
          <a:xfrm>
            <a:off x="3985918" y="5653570"/>
            <a:ext cx="238502" cy="238502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699" name="Google Shape;699;p14"/>
          <p:cNvSpPr/>
          <p:nvPr/>
        </p:nvSpPr>
        <p:spPr>
          <a:xfrm>
            <a:off x="2334278" y="5598824"/>
            <a:ext cx="340792" cy="3407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700" name="Google Shape;700;p14"/>
          <p:cNvSpPr/>
          <p:nvPr/>
        </p:nvSpPr>
        <p:spPr>
          <a:xfrm>
            <a:off x="394721" y="5640492"/>
            <a:ext cx="245911" cy="245911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</a:t>
            </a:r>
            <a:endParaRPr dirty="0"/>
          </a:p>
        </p:txBody>
      </p:sp>
      <p:sp>
        <p:nvSpPr>
          <p:cNvPr id="701" name="Google Shape;701;p14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2800"/>
              <a:buFont typeface="Comfortaa"/>
              <a:buNone/>
            </a:pPr>
            <a:r>
              <a:rPr lang="en-US" dirty="0">
                <a:latin typeface="Comfortaa Medium"/>
                <a:ea typeface="Comfortaa Medium"/>
                <a:cs typeface="Comfortaa Medium"/>
                <a:sym typeface="Comfortaa"/>
              </a:rPr>
              <a:t>DEPLOYMENT MODEL</a:t>
            </a:r>
            <a:endParaRPr dirty="0">
              <a:latin typeface="Comfortaa Medium"/>
              <a:ea typeface="Comfortaa Medium"/>
              <a:cs typeface="Comfortaa Medium"/>
              <a:sym typeface="Comfortaa"/>
            </a:endParaRPr>
          </a:p>
        </p:txBody>
      </p:sp>
      <p:sp>
        <p:nvSpPr>
          <p:cNvPr id="702" name="Google Shape;702;p14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703" name="Google Shape;703;p14"/>
          <p:cNvSpPr txBox="1"/>
          <p:nvPr/>
        </p:nvSpPr>
        <p:spPr>
          <a:xfrm>
            <a:off x="390142" y="721838"/>
            <a:ext cx="599160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rPr>
              <a:t>SCION AS</a:t>
            </a:r>
            <a:endParaRPr dirty="0"/>
          </a:p>
        </p:txBody>
      </p:sp>
      <p:sp>
        <p:nvSpPr>
          <p:cNvPr id="705" name="Google Shape;705;p14"/>
          <p:cNvSpPr txBox="1"/>
          <p:nvPr/>
        </p:nvSpPr>
        <p:spPr>
          <a:xfrm>
            <a:off x="662190" y="5621074"/>
            <a:ext cx="15728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Control Services</a:t>
            </a:r>
            <a:endParaRPr/>
          </a:p>
        </p:txBody>
      </p:sp>
      <p:sp>
        <p:nvSpPr>
          <p:cNvPr id="706" name="Google Shape;706;p14"/>
          <p:cNvSpPr txBox="1"/>
          <p:nvPr/>
        </p:nvSpPr>
        <p:spPr>
          <a:xfrm>
            <a:off x="4249400" y="5621074"/>
            <a:ext cx="15728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Internal router</a:t>
            </a:r>
            <a:endParaRPr/>
          </a:p>
        </p:txBody>
      </p:sp>
      <p:sp>
        <p:nvSpPr>
          <p:cNvPr id="707" name="Google Shape;707;p14"/>
          <p:cNvSpPr/>
          <p:nvPr/>
        </p:nvSpPr>
        <p:spPr>
          <a:xfrm>
            <a:off x="676211" y="1336713"/>
            <a:ext cx="3978339" cy="3978339"/>
          </a:xfrm>
          <a:prstGeom prst="ellipse">
            <a:avLst/>
          </a:prstGeom>
          <a:solidFill>
            <a:srgbClr val="C4D0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cxnSp>
        <p:nvCxnSpPr>
          <p:cNvPr id="708" name="Google Shape;708;p14"/>
          <p:cNvCxnSpPr/>
          <p:nvPr/>
        </p:nvCxnSpPr>
        <p:spPr>
          <a:xfrm rot="10800000" flipH="1">
            <a:off x="4150856" y="1389769"/>
            <a:ext cx="286225" cy="375165"/>
          </a:xfrm>
          <a:prstGeom prst="straightConnector1">
            <a:avLst/>
          </a:prstGeom>
          <a:noFill/>
          <a:ln w="3810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09" name="Google Shape;709;p14"/>
          <p:cNvCxnSpPr/>
          <p:nvPr/>
        </p:nvCxnSpPr>
        <p:spPr>
          <a:xfrm>
            <a:off x="4174331" y="4676775"/>
            <a:ext cx="631332" cy="638277"/>
          </a:xfrm>
          <a:prstGeom prst="straightConnector1">
            <a:avLst/>
          </a:prstGeom>
          <a:noFill/>
          <a:ln w="3810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0" name="Google Shape;710;p14"/>
          <p:cNvCxnSpPr/>
          <p:nvPr/>
        </p:nvCxnSpPr>
        <p:spPr>
          <a:xfrm>
            <a:off x="2489956" y="3627120"/>
            <a:ext cx="1579680" cy="956521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1" name="Google Shape;711;p14"/>
          <p:cNvCxnSpPr/>
          <p:nvPr/>
        </p:nvCxnSpPr>
        <p:spPr>
          <a:xfrm>
            <a:off x="1413018" y="2976781"/>
            <a:ext cx="893736" cy="541171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2" name="Google Shape;712;p14"/>
          <p:cNvCxnSpPr/>
          <p:nvPr/>
        </p:nvCxnSpPr>
        <p:spPr>
          <a:xfrm flipH="1">
            <a:off x="3279796" y="1897334"/>
            <a:ext cx="788109" cy="2215224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3" name="Google Shape;713;p14"/>
          <p:cNvCxnSpPr/>
          <p:nvPr/>
        </p:nvCxnSpPr>
        <p:spPr>
          <a:xfrm flipH="1">
            <a:off x="3014016" y="1897334"/>
            <a:ext cx="1051377" cy="526905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4" name="Google Shape;714;p14"/>
          <p:cNvCxnSpPr/>
          <p:nvPr/>
        </p:nvCxnSpPr>
        <p:spPr>
          <a:xfrm flipH="1">
            <a:off x="1450134" y="2397461"/>
            <a:ext cx="1606928" cy="614784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5" name="Google Shape;715;p14"/>
          <p:cNvCxnSpPr>
            <a:endCxn id="716" idx="5"/>
          </p:cNvCxnSpPr>
          <p:nvPr/>
        </p:nvCxnSpPr>
        <p:spPr>
          <a:xfrm rot="10800000">
            <a:off x="1519219" y="1904511"/>
            <a:ext cx="1492200" cy="527700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7" name="Google Shape;717;p14"/>
          <p:cNvCxnSpPr>
            <a:endCxn id="716" idx="4"/>
          </p:cNvCxnSpPr>
          <p:nvPr/>
        </p:nvCxnSpPr>
        <p:spPr>
          <a:xfrm rot="10800000">
            <a:off x="1398731" y="1954419"/>
            <a:ext cx="85200" cy="1005300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8" name="Google Shape;718;p14"/>
          <p:cNvCxnSpPr/>
          <p:nvPr/>
        </p:nvCxnSpPr>
        <p:spPr>
          <a:xfrm flipH="1">
            <a:off x="2138106" y="2416807"/>
            <a:ext cx="905455" cy="1653391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9" name="Google Shape;719;p14"/>
          <p:cNvCxnSpPr/>
          <p:nvPr/>
        </p:nvCxnSpPr>
        <p:spPr>
          <a:xfrm rot="10800000">
            <a:off x="2162964" y="4078460"/>
            <a:ext cx="1115101" cy="18812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20" name="Google Shape;720;p14"/>
          <p:cNvCxnSpPr/>
          <p:nvPr/>
        </p:nvCxnSpPr>
        <p:spPr>
          <a:xfrm flipH="1">
            <a:off x="1943931" y="4089544"/>
            <a:ext cx="1334134" cy="1004312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21" name="Google Shape;721;p14"/>
          <p:cNvCxnSpPr/>
          <p:nvPr/>
        </p:nvCxnSpPr>
        <p:spPr>
          <a:xfrm rot="10800000" flipH="1">
            <a:off x="1951556" y="4059381"/>
            <a:ext cx="186550" cy="1039921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22" name="Google Shape;722;p14"/>
          <p:cNvCxnSpPr/>
          <p:nvPr/>
        </p:nvCxnSpPr>
        <p:spPr>
          <a:xfrm rot="10800000" flipH="1">
            <a:off x="1075636" y="3063560"/>
            <a:ext cx="361194" cy="404799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23" name="Google Shape;723;p14"/>
          <p:cNvSpPr/>
          <p:nvPr/>
        </p:nvSpPr>
        <p:spPr>
          <a:xfrm>
            <a:off x="1385433" y="2887706"/>
            <a:ext cx="238502" cy="238502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cxnSp>
        <p:nvCxnSpPr>
          <p:cNvPr id="724" name="Google Shape;724;p14"/>
          <p:cNvCxnSpPr/>
          <p:nvPr/>
        </p:nvCxnSpPr>
        <p:spPr>
          <a:xfrm>
            <a:off x="3049741" y="2412720"/>
            <a:ext cx="211652" cy="1713351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25" name="Google Shape;725;p14"/>
          <p:cNvSpPr/>
          <p:nvPr/>
        </p:nvSpPr>
        <p:spPr>
          <a:xfrm>
            <a:off x="3150328" y="3984654"/>
            <a:ext cx="238502" cy="238502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726" name="Google Shape;726;p14"/>
          <p:cNvSpPr/>
          <p:nvPr/>
        </p:nvSpPr>
        <p:spPr>
          <a:xfrm>
            <a:off x="2032420" y="3965846"/>
            <a:ext cx="238502" cy="238502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727" name="Google Shape;727;p14"/>
          <p:cNvSpPr/>
          <p:nvPr/>
        </p:nvSpPr>
        <p:spPr>
          <a:xfrm>
            <a:off x="2906976" y="2297171"/>
            <a:ext cx="238502" cy="238502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728" name="Google Shape;728;p14"/>
          <p:cNvSpPr txBox="1"/>
          <p:nvPr/>
        </p:nvSpPr>
        <p:spPr>
          <a:xfrm>
            <a:off x="2698752" y="4620365"/>
            <a:ext cx="59026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AS</a:t>
            </a:r>
            <a:endParaRPr/>
          </a:p>
        </p:txBody>
      </p:sp>
      <p:cxnSp>
        <p:nvCxnSpPr>
          <p:cNvPr id="729" name="Google Shape;729;p14"/>
          <p:cNvCxnSpPr/>
          <p:nvPr/>
        </p:nvCxnSpPr>
        <p:spPr>
          <a:xfrm flipH="1">
            <a:off x="1646815" y="5136698"/>
            <a:ext cx="253439" cy="280875"/>
          </a:xfrm>
          <a:prstGeom prst="straightConnector1">
            <a:avLst/>
          </a:prstGeom>
          <a:noFill/>
          <a:ln w="3810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30" name="Google Shape;730;p14"/>
          <p:cNvSpPr/>
          <p:nvPr/>
        </p:nvSpPr>
        <p:spPr>
          <a:xfrm>
            <a:off x="3980460" y="4479628"/>
            <a:ext cx="340792" cy="3407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731" name="Google Shape;731;p14"/>
          <p:cNvSpPr/>
          <p:nvPr/>
        </p:nvSpPr>
        <p:spPr>
          <a:xfrm>
            <a:off x="1773535" y="4923460"/>
            <a:ext cx="340792" cy="3407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732" name="Google Shape;732;p14"/>
          <p:cNvSpPr/>
          <p:nvPr/>
        </p:nvSpPr>
        <p:spPr>
          <a:xfrm>
            <a:off x="924498" y="3345403"/>
            <a:ext cx="245911" cy="245911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</a:t>
            </a:r>
            <a:endParaRPr dirty="0"/>
          </a:p>
        </p:txBody>
      </p:sp>
      <p:cxnSp>
        <p:nvCxnSpPr>
          <p:cNvPr id="733" name="Google Shape;733;p14"/>
          <p:cNvCxnSpPr/>
          <p:nvPr/>
        </p:nvCxnSpPr>
        <p:spPr>
          <a:xfrm>
            <a:off x="932523" y="1412189"/>
            <a:ext cx="466208" cy="371834"/>
          </a:xfrm>
          <a:prstGeom prst="straightConnector1">
            <a:avLst/>
          </a:prstGeom>
          <a:noFill/>
          <a:ln w="3810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34" name="Google Shape;734;p14"/>
          <p:cNvSpPr/>
          <p:nvPr/>
        </p:nvSpPr>
        <p:spPr>
          <a:xfrm>
            <a:off x="3879739" y="1726938"/>
            <a:ext cx="340792" cy="3407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716" name="Google Shape;716;p14"/>
          <p:cNvSpPr/>
          <p:nvPr/>
        </p:nvSpPr>
        <p:spPr>
          <a:xfrm>
            <a:off x="1228335" y="1613627"/>
            <a:ext cx="340792" cy="3407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735" name="Google Shape;735;p14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  <a:endParaRPr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3C6FCC4-4409-3809-B784-C4429C00A92D}"/>
              </a:ext>
            </a:extLst>
          </p:cNvPr>
          <p:cNvGrpSpPr/>
          <p:nvPr/>
        </p:nvGrpSpPr>
        <p:grpSpPr>
          <a:xfrm>
            <a:off x="5690973" y="3897241"/>
            <a:ext cx="6120608" cy="2393230"/>
            <a:chOff x="5792597" y="2786567"/>
            <a:chExt cx="5515304" cy="2445101"/>
          </a:xfrm>
        </p:grpSpPr>
        <p:sp>
          <p:nvSpPr>
            <p:cNvPr id="2" name="Google Shape;877;p16">
              <a:extLst>
                <a:ext uri="{FF2B5EF4-FFF2-40B4-BE49-F238E27FC236}">
                  <a16:creationId xmlns:a16="http://schemas.microsoft.com/office/drawing/2014/main" id="{0799D48F-B0E1-4EBD-41AA-D04C8679D8DD}"/>
                </a:ext>
              </a:extLst>
            </p:cNvPr>
            <p:cNvSpPr/>
            <p:nvPr/>
          </p:nvSpPr>
          <p:spPr>
            <a:xfrm rot="10800000" flipH="1">
              <a:off x="5792597" y="3239406"/>
              <a:ext cx="5515304" cy="1992262"/>
            </a:xfrm>
            <a:prstGeom prst="round2SameRect">
              <a:avLst>
                <a:gd name="adj1" fmla="val 3878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sp>
          <p:nvSpPr>
            <p:cNvPr id="3" name="Google Shape;881;p16">
              <a:extLst>
                <a:ext uri="{FF2B5EF4-FFF2-40B4-BE49-F238E27FC236}">
                  <a16:creationId xmlns:a16="http://schemas.microsoft.com/office/drawing/2014/main" id="{E4EDA08B-3A8C-5EB3-8444-389F26D0E1CA}"/>
                </a:ext>
              </a:extLst>
            </p:cNvPr>
            <p:cNvSpPr/>
            <p:nvPr/>
          </p:nvSpPr>
          <p:spPr>
            <a:xfrm>
              <a:off x="5792597" y="2786567"/>
              <a:ext cx="5515304" cy="558835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lt1"/>
                  </a:solidFill>
                  <a:latin typeface="Comfortaa Medium"/>
                  <a:ea typeface="Comfortaa Medium"/>
                  <a:cs typeface="Comfortaa Medium"/>
                  <a:sym typeface="Comfortaa"/>
                </a:rPr>
                <a:t>CONTROL SERVICES (PER AS)</a:t>
              </a:r>
              <a:endParaRPr dirty="0">
                <a:latin typeface="Comfortaa Medium"/>
                <a:ea typeface="Comfortaa Medium"/>
                <a:cs typeface="Comfortaa Medium"/>
                <a:sym typeface="Comfortaa"/>
              </a:endParaRPr>
            </a:p>
          </p:txBody>
        </p:sp>
        <p:sp>
          <p:nvSpPr>
            <p:cNvPr id="4" name="Google Shape;882;p16">
              <a:extLst>
                <a:ext uri="{FF2B5EF4-FFF2-40B4-BE49-F238E27FC236}">
                  <a16:creationId xmlns:a16="http://schemas.microsoft.com/office/drawing/2014/main" id="{E5C9909F-AE4F-A897-6763-752A7F722216}"/>
                </a:ext>
              </a:extLst>
            </p:cNvPr>
            <p:cNvSpPr txBox="1"/>
            <p:nvPr/>
          </p:nvSpPr>
          <p:spPr>
            <a:xfrm>
              <a:off x="5890568" y="3430645"/>
              <a:ext cx="5259677" cy="17608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4625" marR="0" lvl="0" indent="-174625" algn="l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Nunito Light"/>
                <a:buChar char="•"/>
              </a:pPr>
              <a:r>
                <a:rPr lang="en-US" sz="1600" b="1" dirty="0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Beacon server</a:t>
              </a:r>
              <a:r>
                <a:rPr lang="en-US" sz="1600" dirty="0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 – propagates and receives PCBs to construct path segments and routing paths</a:t>
              </a:r>
              <a:endParaRPr sz="1600" dirty="0"/>
            </a:p>
            <a:p>
              <a:pPr marL="174625" marR="0" lvl="0" indent="-174625" algn="l" rtl="0">
                <a:spcBef>
                  <a:spcPts val="60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Nunito Light"/>
                <a:buChar char="•"/>
              </a:pPr>
              <a:r>
                <a:rPr lang="en-US" sz="1600" b="1" dirty="0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Path server</a:t>
              </a:r>
              <a:r>
                <a:rPr lang="en-US" sz="1600" dirty="0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 – store mappings of AS to path discovered during beaconing</a:t>
              </a:r>
              <a:endParaRPr sz="1600" dirty="0"/>
            </a:p>
            <a:p>
              <a:pPr marL="174625" marR="0" lvl="0" indent="-174625" algn="l" rtl="0">
                <a:spcBef>
                  <a:spcPts val="60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Nunito Light"/>
                <a:buChar char="•"/>
              </a:pPr>
              <a:r>
                <a:rPr lang="en-US" sz="1600" b="1" dirty="0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Certificate server</a:t>
              </a:r>
              <a:r>
                <a:rPr lang="en-US" sz="1600" dirty="0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 – caches copies of TRCs and AS certificates and key management for inter-AS comms</a:t>
              </a:r>
              <a:endParaRPr sz="16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6C6D4C8-121F-62C3-7BD3-F0A33513725B}"/>
              </a:ext>
            </a:extLst>
          </p:cNvPr>
          <p:cNvGrpSpPr/>
          <p:nvPr/>
        </p:nvGrpSpPr>
        <p:grpSpPr>
          <a:xfrm>
            <a:off x="5676671" y="365125"/>
            <a:ext cx="6125185" cy="3345397"/>
            <a:chOff x="6295697" y="1515292"/>
            <a:chExt cx="5515305" cy="3814354"/>
          </a:xfrm>
        </p:grpSpPr>
        <p:sp>
          <p:nvSpPr>
            <p:cNvPr id="7" name="Google Shape;878;p16">
              <a:extLst>
                <a:ext uri="{FF2B5EF4-FFF2-40B4-BE49-F238E27FC236}">
                  <a16:creationId xmlns:a16="http://schemas.microsoft.com/office/drawing/2014/main" id="{4B5DDDC8-A9A6-246A-6BEA-7824FC61471B}"/>
                </a:ext>
              </a:extLst>
            </p:cNvPr>
            <p:cNvSpPr/>
            <p:nvPr/>
          </p:nvSpPr>
          <p:spPr>
            <a:xfrm rot="10800000" flipH="1">
              <a:off x="6295697" y="1968134"/>
              <a:ext cx="5515305" cy="3361512"/>
            </a:xfrm>
            <a:prstGeom prst="round2SameRect">
              <a:avLst>
                <a:gd name="adj1" fmla="val 3878"/>
                <a:gd name="adj2" fmla="val 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sp>
          <p:nvSpPr>
            <p:cNvPr id="8" name="Google Shape;883;p16">
              <a:extLst>
                <a:ext uri="{FF2B5EF4-FFF2-40B4-BE49-F238E27FC236}">
                  <a16:creationId xmlns:a16="http://schemas.microsoft.com/office/drawing/2014/main" id="{27B8621F-0B24-1095-FCA0-6D65F1854DB4}"/>
                </a:ext>
              </a:extLst>
            </p:cNvPr>
            <p:cNvSpPr/>
            <p:nvPr/>
          </p:nvSpPr>
          <p:spPr>
            <a:xfrm>
              <a:off x="6295698" y="1515292"/>
              <a:ext cx="5515304" cy="558835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lt1"/>
                  </a:solidFill>
                  <a:latin typeface="Comfortaa Medium"/>
                  <a:ea typeface="Comfortaa Medium"/>
                  <a:cs typeface="Comfortaa Medium"/>
                  <a:sym typeface="Comfortaa"/>
                </a:rPr>
                <a:t>SCION ROUTERS</a:t>
              </a:r>
              <a:endParaRPr dirty="0"/>
            </a:p>
          </p:txBody>
        </p:sp>
        <p:sp>
          <p:nvSpPr>
            <p:cNvPr id="9" name="Google Shape;884;p16">
              <a:extLst>
                <a:ext uri="{FF2B5EF4-FFF2-40B4-BE49-F238E27FC236}">
                  <a16:creationId xmlns:a16="http://schemas.microsoft.com/office/drawing/2014/main" id="{7EE2C78F-A75A-AAB4-7672-76FE83377918}"/>
                </a:ext>
              </a:extLst>
            </p:cNvPr>
            <p:cNvSpPr txBox="1"/>
            <p:nvPr/>
          </p:nvSpPr>
          <p:spPr>
            <a:xfrm>
              <a:off x="6394045" y="2173975"/>
              <a:ext cx="5318984" cy="27711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4625" marR="0" lvl="0" indent="-174625" algn="l" rtl="0"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Nunito Light"/>
                <a:buChar char="•"/>
              </a:pPr>
              <a:r>
                <a:rPr lang="en-US" sz="1700" dirty="0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SCION routers are set up at the borders of an AS</a:t>
              </a:r>
            </a:p>
            <a:p>
              <a:pPr marL="174625" marR="0" lvl="0" indent="-174625" algn="l" rtl="0">
                <a:spcBef>
                  <a:spcPts val="120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Nunito Light"/>
                <a:buChar char="•"/>
              </a:pPr>
              <a:r>
                <a:rPr lang="en-US" sz="1700" dirty="0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Border routers peer with other SCION-enabled networks and collect customer traffic</a:t>
              </a:r>
            </a:p>
            <a:p>
              <a:pPr marL="174625" marR="0" lvl="0" indent="-174625" algn="l" rtl="0">
                <a:spcBef>
                  <a:spcPts val="120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Nunito Light"/>
                <a:buChar char="•"/>
              </a:pPr>
              <a:r>
                <a:rPr lang="en-US" sz="1700" dirty="0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Control services discover, map and validate network paths</a:t>
              </a:r>
            </a:p>
            <a:p>
              <a:pPr marL="174625" marR="0" lvl="0" indent="-174625" algn="l" rtl="0">
                <a:spcBef>
                  <a:spcPts val="120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Nunito Light"/>
                <a:buChar char="•"/>
              </a:pPr>
              <a:r>
                <a:rPr lang="en-US" sz="1700" dirty="0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No change to the internal network infrastructure needed</a:t>
              </a:r>
            </a:p>
            <a:p>
              <a:pPr marL="174625" marR="0" lvl="0" indent="-174625" algn="l" rtl="0">
                <a:spcBef>
                  <a:spcPts val="120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Nunito Light"/>
                <a:buChar char="•"/>
              </a:pPr>
              <a:r>
                <a:rPr lang="en-US" sz="1700" dirty="0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Endpoints run a SCION stack</a:t>
              </a:r>
            </a:p>
            <a:p>
              <a:pPr marL="174625" marR="0" lvl="0" indent="-174625" algn="l" rtl="0">
                <a:spcBef>
                  <a:spcPts val="120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Nunito Light"/>
                <a:buChar char="•"/>
              </a:pPr>
              <a:r>
                <a:rPr lang="en-US" sz="1700" dirty="0">
                  <a:solidFill>
                    <a:schemeClr val="dk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Legacy endpoints can use SCION gateways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2ba8031c80d_0_1"/>
          <p:cNvSpPr/>
          <p:nvPr/>
        </p:nvSpPr>
        <p:spPr>
          <a:xfrm>
            <a:off x="7010450" y="1427176"/>
            <a:ext cx="4876800" cy="4703700"/>
          </a:xfrm>
          <a:prstGeom prst="roundRect">
            <a:avLst>
              <a:gd name="adj" fmla="val 4315"/>
            </a:avLst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892" name="Google Shape;892;g2ba8031c80d_0_1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00" cy="35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latin typeface="Comfortaa Medium"/>
                <a:ea typeface="Comfortaa Medium"/>
                <a:cs typeface="Comfortaa Medium"/>
                <a:sym typeface="Comfortaa"/>
              </a:rPr>
              <a:t>SCION BENEFITS: FAST MULTI-PATH DISCOVERY &amp; FAILOVER</a:t>
            </a:r>
            <a:endParaRPr dirty="0">
              <a:latin typeface="Comfortaa Medium"/>
              <a:ea typeface="Comfortaa Medium"/>
              <a:cs typeface="Comfortaa Medium"/>
              <a:sym typeface="Comfortaa"/>
            </a:endParaRPr>
          </a:p>
        </p:txBody>
      </p:sp>
      <p:sp>
        <p:nvSpPr>
          <p:cNvPr id="893" name="Google Shape;893;g2ba8031c80d_0_1"/>
          <p:cNvSpPr txBox="1">
            <a:spLocks noGrp="1"/>
          </p:cNvSpPr>
          <p:nvPr>
            <p:ph type="body" idx="1"/>
          </p:nvPr>
        </p:nvSpPr>
        <p:spPr>
          <a:xfrm>
            <a:off x="390144" y="1427176"/>
            <a:ext cx="6262904" cy="4703700"/>
          </a:xfrm>
          <a:prstGeom prst="rect">
            <a:avLst/>
          </a:prstGeom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Light"/>
              <a:buChar char="•"/>
            </a:pPr>
            <a:r>
              <a:rPr lang="en-US" sz="1800" dirty="0">
                <a:latin typeface="Nunito Sans Light"/>
                <a:ea typeface="Nunito Sans Light"/>
                <a:cs typeface="Nunito Sans Light"/>
                <a:sym typeface="Nunito Sans Light"/>
              </a:rPr>
              <a:t>BGP generally selects routes based on ‘lowest cost’ regardless of whether these are in practice the most optimal or they meet particular requirements.</a:t>
            </a:r>
            <a:endParaRPr sz="1800" dirty="0"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Light"/>
              <a:buChar char="•"/>
            </a:pPr>
            <a:r>
              <a:rPr lang="en-US" sz="1800" dirty="0">
                <a:latin typeface="Nunito Sans Light"/>
                <a:ea typeface="Nunito Sans Light"/>
                <a:cs typeface="Nunito Sans Light"/>
                <a:sym typeface="Nunito Sans Light"/>
              </a:rPr>
              <a:t>With SCION, Leaf </a:t>
            </a:r>
            <a:r>
              <a:rPr lang="en-US" sz="1800" dirty="0" err="1">
                <a:latin typeface="Nunito Sans Light"/>
                <a:ea typeface="Nunito Sans Light"/>
                <a:cs typeface="Nunito Sans Light"/>
                <a:sym typeface="Nunito Sans Light"/>
              </a:rPr>
              <a:t>ASes</a:t>
            </a:r>
            <a:r>
              <a:rPr lang="en-US" sz="1800" dirty="0">
                <a:latin typeface="Nunito Sans Light"/>
                <a:ea typeface="Nunito Sans Light"/>
                <a:cs typeface="Nunito Sans Light"/>
                <a:sym typeface="Nunito Sans Light"/>
              </a:rPr>
              <a:t> only receive and do not forward any beacons. Only core </a:t>
            </a:r>
            <a:r>
              <a:rPr lang="en-US" sz="1800" dirty="0" err="1">
                <a:latin typeface="Nunito Sans Light"/>
                <a:ea typeface="Nunito Sans Light"/>
                <a:cs typeface="Nunito Sans Light"/>
                <a:sym typeface="Nunito Sans Light"/>
              </a:rPr>
              <a:t>ASes</a:t>
            </a:r>
            <a:r>
              <a:rPr lang="en-US" sz="1800" dirty="0">
                <a:latin typeface="Nunito Sans Light"/>
                <a:ea typeface="Nunito Sans Light"/>
                <a:cs typeface="Nunito Sans Light"/>
                <a:sym typeface="Nunito Sans Light"/>
              </a:rPr>
              <a:t> initiate beacons.</a:t>
            </a:r>
            <a:endParaRPr sz="1800" dirty="0"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Light"/>
              <a:buChar char="•"/>
            </a:pPr>
            <a:r>
              <a:rPr lang="en-US" sz="1800" dirty="0">
                <a:latin typeface="Nunito Sans Light"/>
                <a:ea typeface="Nunito Sans Light"/>
                <a:cs typeface="Nunito Sans Light"/>
                <a:sym typeface="Nunito Sans Light"/>
              </a:rPr>
              <a:t>Beaconing does not rely on iterative convergence nor forwarding table updates, allowing rapid path exploration within ISDs.</a:t>
            </a:r>
            <a:endParaRPr sz="1800" dirty="0"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Light"/>
              <a:buChar char="•"/>
            </a:pPr>
            <a:r>
              <a:rPr lang="en-US" sz="1800" dirty="0">
                <a:latin typeface="Nunito Sans Light"/>
                <a:ea typeface="Nunito Sans Light"/>
                <a:cs typeface="Nunito Sans Light"/>
                <a:sym typeface="Nunito Sans Light"/>
              </a:rPr>
              <a:t>The control services discover path segments and assemble these into available paths.</a:t>
            </a:r>
            <a:endParaRPr sz="1800" dirty="0"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Light"/>
              <a:buChar char="•"/>
            </a:pPr>
            <a:r>
              <a:rPr lang="en-US" sz="1800" dirty="0">
                <a:latin typeface="Nunito Sans Light"/>
                <a:ea typeface="Nunito Sans Light"/>
                <a:cs typeface="Nunito Sans Light"/>
                <a:sym typeface="Nunito Sans Light"/>
              </a:rPr>
              <a:t>Tests show path failover to be within 1-2 seconds.</a:t>
            </a:r>
            <a:endParaRPr sz="1800" dirty="0"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unito Light"/>
              <a:buChar char="•"/>
            </a:pPr>
            <a:r>
              <a:rPr lang="en-US" sz="1800" dirty="0">
                <a:latin typeface="Nunito Sans Light"/>
                <a:ea typeface="Nunito Sans Light"/>
                <a:cs typeface="Nunito Sans Light"/>
                <a:sym typeface="Nunito Sans Light"/>
              </a:rPr>
              <a:t>Applications can choose paths based on optimal characteristics or other parameters, and can also use multiple paths simultaneously.</a:t>
            </a:r>
            <a:endParaRPr sz="1800" dirty="0"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894" name="Google Shape;894;g2ba8031c80d_0_1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895" name="Google Shape;895;g2ba8031c80d_0_1"/>
          <p:cNvSpPr txBox="1">
            <a:spLocks noGrp="1"/>
          </p:cNvSpPr>
          <p:nvPr>
            <p:ph type="body" idx="2"/>
          </p:nvPr>
        </p:nvSpPr>
        <p:spPr>
          <a:xfrm>
            <a:off x="390525" y="836613"/>
            <a:ext cx="11411400" cy="36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/>
              <a:t>Advantages over regular Internet</a:t>
            </a:r>
            <a:endParaRPr dirty="0"/>
          </a:p>
        </p:txBody>
      </p:sp>
      <p:pic>
        <p:nvPicPr>
          <p:cNvPr id="896" name="Google Shape;896;g2ba8031c80d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8265" y="1701395"/>
            <a:ext cx="3901171" cy="41552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35;p14">
            <a:extLst>
              <a:ext uri="{FF2B5EF4-FFF2-40B4-BE49-F238E27FC236}">
                <a16:creationId xmlns:a16="http://schemas.microsoft.com/office/drawing/2014/main" id="{9D02B602-FDDD-3232-333E-C8D95AF10A3E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D384CD53-75EF-138E-2BE1-3D970157F1D6}"/>
              </a:ext>
            </a:extLst>
          </p:cNvPr>
          <p:cNvGrpSpPr/>
          <p:nvPr/>
        </p:nvGrpSpPr>
        <p:grpSpPr>
          <a:xfrm>
            <a:off x="5534778" y="1310150"/>
            <a:ext cx="6267074" cy="1628619"/>
            <a:chOff x="5534778" y="1310150"/>
            <a:chExt cx="6267074" cy="1628619"/>
          </a:xfrm>
        </p:grpSpPr>
        <p:sp>
          <p:nvSpPr>
            <p:cNvPr id="15" name="Google Shape;306;p9">
              <a:extLst>
                <a:ext uri="{FF2B5EF4-FFF2-40B4-BE49-F238E27FC236}">
                  <a16:creationId xmlns:a16="http://schemas.microsoft.com/office/drawing/2014/main" id="{8E6DEE1C-519A-AA35-8116-7AF8938AA0EB}"/>
                </a:ext>
              </a:extLst>
            </p:cNvPr>
            <p:cNvSpPr/>
            <p:nvPr/>
          </p:nvSpPr>
          <p:spPr>
            <a:xfrm rot="5400000" flipH="1">
              <a:off x="8268705" y="-594378"/>
              <a:ext cx="1627898" cy="5438396"/>
            </a:xfrm>
            <a:prstGeom prst="round2SameRect">
              <a:avLst>
                <a:gd name="adj1" fmla="val 7604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C88473F-9113-AA0C-5D0D-70F56EA6C425}"/>
                </a:ext>
              </a:extLst>
            </p:cNvPr>
            <p:cNvGrpSpPr/>
            <p:nvPr/>
          </p:nvGrpSpPr>
          <p:grpSpPr>
            <a:xfrm>
              <a:off x="5534778" y="1310150"/>
              <a:ext cx="828675" cy="1627899"/>
              <a:chOff x="6372604" y="1374395"/>
              <a:chExt cx="828675" cy="1599555"/>
            </a:xfrm>
          </p:grpSpPr>
          <p:sp>
            <p:nvSpPr>
              <p:cNvPr id="14" name="Google Shape;305;p9">
                <a:extLst>
                  <a:ext uri="{FF2B5EF4-FFF2-40B4-BE49-F238E27FC236}">
                    <a16:creationId xmlns:a16="http://schemas.microsoft.com/office/drawing/2014/main" id="{C06DD940-7313-7FBC-07EC-4EA258921CEA}"/>
                  </a:ext>
                </a:extLst>
              </p:cNvPr>
              <p:cNvSpPr/>
              <p:nvPr/>
            </p:nvSpPr>
            <p:spPr>
              <a:xfrm rot="16200000">
                <a:off x="5987164" y="1759835"/>
                <a:ext cx="1599555" cy="828675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lt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  <p:sp>
            <p:nvSpPr>
              <p:cNvPr id="17" name="Google Shape;308;p9">
                <a:extLst>
                  <a:ext uri="{FF2B5EF4-FFF2-40B4-BE49-F238E27FC236}">
                    <a16:creationId xmlns:a16="http://schemas.microsoft.com/office/drawing/2014/main" id="{49A0AC88-D583-44E7-01F4-BA0CA9E5B132}"/>
                  </a:ext>
                </a:extLst>
              </p:cNvPr>
              <p:cNvSpPr/>
              <p:nvPr/>
            </p:nvSpPr>
            <p:spPr>
              <a:xfrm>
                <a:off x="6608303" y="1989148"/>
                <a:ext cx="357271" cy="357271"/>
              </a:xfrm>
              <a:custGeom>
                <a:avLst/>
                <a:gdLst/>
                <a:ahLst/>
                <a:cxnLst/>
                <a:rect l="l" t="t" r="r" b="b"/>
                <a:pathLst>
                  <a:path w="830" h="830" extrusionOk="0">
                    <a:moveTo>
                      <a:pt x="774" y="207"/>
                    </a:moveTo>
                    <a:cubicBezTo>
                      <a:pt x="737" y="143"/>
                      <a:pt x="687" y="93"/>
                      <a:pt x="623" y="56"/>
                    </a:cubicBezTo>
                    <a:cubicBezTo>
                      <a:pt x="560" y="19"/>
                      <a:pt x="490" y="0"/>
                      <a:pt x="415" y="0"/>
                    </a:cubicBezTo>
                    <a:cubicBezTo>
                      <a:pt x="340" y="0"/>
                      <a:pt x="270" y="19"/>
                      <a:pt x="207" y="56"/>
                    </a:cubicBezTo>
                    <a:cubicBezTo>
                      <a:pt x="143" y="93"/>
                      <a:pt x="93" y="143"/>
                      <a:pt x="56" y="207"/>
                    </a:cubicBezTo>
                    <a:cubicBezTo>
                      <a:pt x="18" y="270"/>
                      <a:pt x="0" y="340"/>
                      <a:pt x="0" y="415"/>
                    </a:cubicBezTo>
                    <a:cubicBezTo>
                      <a:pt x="0" y="490"/>
                      <a:pt x="18" y="560"/>
                      <a:pt x="56" y="623"/>
                    </a:cubicBezTo>
                    <a:cubicBezTo>
                      <a:pt x="93" y="687"/>
                      <a:pt x="143" y="737"/>
                      <a:pt x="207" y="774"/>
                    </a:cubicBezTo>
                    <a:cubicBezTo>
                      <a:pt x="270" y="811"/>
                      <a:pt x="340" y="830"/>
                      <a:pt x="415" y="830"/>
                    </a:cubicBezTo>
                    <a:cubicBezTo>
                      <a:pt x="490" y="830"/>
                      <a:pt x="560" y="811"/>
                      <a:pt x="623" y="774"/>
                    </a:cubicBezTo>
                    <a:cubicBezTo>
                      <a:pt x="687" y="737"/>
                      <a:pt x="737" y="687"/>
                      <a:pt x="774" y="623"/>
                    </a:cubicBezTo>
                    <a:cubicBezTo>
                      <a:pt x="811" y="560"/>
                      <a:pt x="830" y="490"/>
                      <a:pt x="830" y="415"/>
                    </a:cubicBezTo>
                    <a:cubicBezTo>
                      <a:pt x="830" y="340"/>
                      <a:pt x="811" y="270"/>
                      <a:pt x="774" y="207"/>
                    </a:cubicBezTo>
                    <a:close/>
                    <a:moveTo>
                      <a:pt x="684" y="439"/>
                    </a:moveTo>
                    <a:lnTo>
                      <a:pt x="635" y="489"/>
                    </a:lnTo>
                    <a:lnTo>
                      <a:pt x="440" y="684"/>
                    </a:lnTo>
                    <a:cubicBezTo>
                      <a:pt x="433" y="691"/>
                      <a:pt x="425" y="694"/>
                      <a:pt x="415" y="694"/>
                    </a:cubicBezTo>
                    <a:cubicBezTo>
                      <a:pt x="406" y="694"/>
                      <a:pt x="398" y="691"/>
                      <a:pt x="391" y="684"/>
                    </a:cubicBezTo>
                    <a:lnTo>
                      <a:pt x="342" y="635"/>
                    </a:lnTo>
                    <a:cubicBezTo>
                      <a:pt x="335" y="628"/>
                      <a:pt x="332" y="620"/>
                      <a:pt x="332" y="611"/>
                    </a:cubicBezTo>
                    <a:cubicBezTo>
                      <a:pt x="332" y="601"/>
                      <a:pt x="335" y="593"/>
                      <a:pt x="342" y="586"/>
                    </a:cubicBezTo>
                    <a:lnTo>
                      <a:pt x="444" y="484"/>
                    </a:lnTo>
                    <a:lnTo>
                      <a:pt x="173" y="484"/>
                    </a:lnTo>
                    <a:cubicBezTo>
                      <a:pt x="163" y="484"/>
                      <a:pt x="155" y="481"/>
                      <a:pt x="148" y="474"/>
                    </a:cubicBezTo>
                    <a:cubicBezTo>
                      <a:pt x="142" y="467"/>
                      <a:pt x="138" y="459"/>
                      <a:pt x="138" y="450"/>
                    </a:cubicBezTo>
                    <a:lnTo>
                      <a:pt x="138" y="380"/>
                    </a:lnTo>
                    <a:cubicBezTo>
                      <a:pt x="138" y="371"/>
                      <a:pt x="142" y="363"/>
                      <a:pt x="148" y="356"/>
                    </a:cubicBezTo>
                    <a:cubicBezTo>
                      <a:pt x="155" y="349"/>
                      <a:pt x="163" y="346"/>
                      <a:pt x="173" y="346"/>
                    </a:cubicBezTo>
                    <a:lnTo>
                      <a:pt x="444" y="346"/>
                    </a:lnTo>
                    <a:lnTo>
                      <a:pt x="342" y="244"/>
                    </a:lnTo>
                    <a:cubicBezTo>
                      <a:pt x="335" y="237"/>
                      <a:pt x="332" y="229"/>
                      <a:pt x="332" y="219"/>
                    </a:cubicBezTo>
                    <a:cubicBezTo>
                      <a:pt x="332" y="210"/>
                      <a:pt x="335" y="202"/>
                      <a:pt x="342" y="195"/>
                    </a:cubicBezTo>
                    <a:lnTo>
                      <a:pt x="391" y="146"/>
                    </a:lnTo>
                    <a:cubicBezTo>
                      <a:pt x="398" y="139"/>
                      <a:pt x="406" y="136"/>
                      <a:pt x="415" y="136"/>
                    </a:cubicBezTo>
                    <a:cubicBezTo>
                      <a:pt x="425" y="136"/>
                      <a:pt x="433" y="139"/>
                      <a:pt x="440" y="146"/>
                    </a:cubicBezTo>
                    <a:lnTo>
                      <a:pt x="635" y="342"/>
                    </a:lnTo>
                    <a:lnTo>
                      <a:pt x="684" y="391"/>
                    </a:lnTo>
                    <a:cubicBezTo>
                      <a:pt x="691" y="397"/>
                      <a:pt x="694" y="405"/>
                      <a:pt x="694" y="415"/>
                    </a:cubicBezTo>
                    <a:cubicBezTo>
                      <a:pt x="694" y="425"/>
                      <a:pt x="691" y="433"/>
                      <a:pt x="684" y="43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</p:grpSp>
        <p:sp>
          <p:nvSpPr>
            <p:cNvPr id="16" name="Google Shape;307;p9">
              <a:extLst>
                <a:ext uri="{FF2B5EF4-FFF2-40B4-BE49-F238E27FC236}">
                  <a16:creationId xmlns:a16="http://schemas.microsoft.com/office/drawing/2014/main" id="{74215B3E-CA31-612E-08BD-31AC18040AC9}"/>
                </a:ext>
              </a:extLst>
            </p:cNvPr>
            <p:cNvSpPr txBox="1"/>
            <p:nvPr/>
          </p:nvSpPr>
          <p:spPr>
            <a:xfrm>
              <a:off x="6363448" y="1462388"/>
              <a:ext cx="5366968" cy="1379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indent="-285750">
                <a:lnSpc>
                  <a:spcPct val="110000"/>
                </a:lnSpc>
                <a:spcAft>
                  <a:spcPts val="6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SCION works with the existing Internet, but aims to address some of the shortcomings of BGP for particular users.</a:t>
              </a:r>
            </a:p>
            <a:p>
              <a:pPr marL="285750" indent="-285750">
                <a:lnSpc>
                  <a:spcPct val="110000"/>
                </a:lnSpc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SCION introduces the concept of trusted </a:t>
              </a:r>
              <a:r>
                <a:rPr lang="en-US" dirty="0" err="1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ASes</a:t>
              </a:r>
              <a:r>
                <a:rPr lang="en-US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 and provides greater assurances about inter-domain path security, whilst offering interoperability with the wider Internet as required.</a:t>
              </a:r>
              <a:endParaRPr lang="en-US" dirty="0"/>
            </a:p>
          </p:txBody>
        </p:sp>
      </p:grpSp>
      <p:sp>
        <p:nvSpPr>
          <p:cNvPr id="293" name="Google Shape;293;p9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2800"/>
              <a:buFont typeface="Comfortaa Medium"/>
              <a:buNone/>
            </a:pPr>
            <a:r>
              <a:rPr lang="en-US" dirty="0"/>
              <a:t>FACTS ABOUT SCION</a:t>
            </a:r>
            <a:br>
              <a:rPr lang="en-US" dirty="0"/>
            </a:br>
            <a:endParaRPr dirty="0"/>
          </a:p>
        </p:txBody>
      </p:sp>
      <p:sp>
        <p:nvSpPr>
          <p:cNvPr id="294" name="Google Shape;294;p9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  <a:endParaRPr dirty="0"/>
          </a:p>
        </p:txBody>
      </p:sp>
      <p:sp>
        <p:nvSpPr>
          <p:cNvPr id="295" name="Google Shape;295;p9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296" name="Google Shape;296;p9"/>
          <p:cNvSpPr txBox="1">
            <a:spLocks noGrp="1"/>
          </p:cNvSpPr>
          <p:nvPr>
            <p:ph type="body" idx="2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1800"/>
              <a:buFont typeface="Nunito Sans Light"/>
              <a:buNone/>
            </a:pPr>
            <a:r>
              <a:rPr lang="en-US" dirty="0"/>
              <a:t>Dispelling the Myths</a:t>
            </a:r>
            <a:endParaRPr dirty="0"/>
          </a:p>
        </p:txBody>
      </p:sp>
      <p:sp>
        <p:nvSpPr>
          <p:cNvPr id="304" name="Google Shape;304;p9"/>
          <p:cNvSpPr/>
          <p:nvPr/>
        </p:nvSpPr>
        <p:spPr>
          <a:xfrm>
            <a:off x="616703" y="3612597"/>
            <a:ext cx="357271" cy="357271"/>
          </a:xfrm>
          <a:custGeom>
            <a:avLst/>
            <a:gdLst/>
            <a:ahLst/>
            <a:cxnLst/>
            <a:rect l="l" t="t" r="r" b="b"/>
            <a:pathLst>
              <a:path w="830" h="830" extrusionOk="0">
                <a:moveTo>
                  <a:pt x="774" y="207"/>
                </a:moveTo>
                <a:cubicBezTo>
                  <a:pt x="737" y="143"/>
                  <a:pt x="687" y="93"/>
                  <a:pt x="623" y="56"/>
                </a:cubicBezTo>
                <a:cubicBezTo>
                  <a:pt x="560" y="19"/>
                  <a:pt x="490" y="0"/>
                  <a:pt x="415" y="0"/>
                </a:cubicBezTo>
                <a:cubicBezTo>
                  <a:pt x="340" y="0"/>
                  <a:pt x="270" y="19"/>
                  <a:pt x="207" y="56"/>
                </a:cubicBezTo>
                <a:cubicBezTo>
                  <a:pt x="143" y="93"/>
                  <a:pt x="93" y="143"/>
                  <a:pt x="56" y="207"/>
                </a:cubicBezTo>
                <a:cubicBezTo>
                  <a:pt x="18" y="270"/>
                  <a:pt x="0" y="340"/>
                  <a:pt x="0" y="415"/>
                </a:cubicBezTo>
                <a:cubicBezTo>
                  <a:pt x="0" y="490"/>
                  <a:pt x="18" y="560"/>
                  <a:pt x="56" y="623"/>
                </a:cubicBezTo>
                <a:cubicBezTo>
                  <a:pt x="93" y="687"/>
                  <a:pt x="143" y="737"/>
                  <a:pt x="207" y="774"/>
                </a:cubicBezTo>
                <a:cubicBezTo>
                  <a:pt x="270" y="811"/>
                  <a:pt x="340" y="830"/>
                  <a:pt x="415" y="830"/>
                </a:cubicBezTo>
                <a:cubicBezTo>
                  <a:pt x="490" y="830"/>
                  <a:pt x="560" y="811"/>
                  <a:pt x="623" y="774"/>
                </a:cubicBezTo>
                <a:cubicBezTo>
                  <a:pt x="687" y="737"/>
                  <a:pt x="737" y="687"/>
                  <a:pt x="774" y="623"/>
                </a:cubicBezTo>
                <a:cubicBezTo>
                  <a:pt x="811" y="560"/>
                  <a:pt x="830" y="490"/>
                  <a:pt x="830" y="415"/>
                </a:cubicBezTo>
                <a:cubicBezTo>
                  <a:pt x="830" y="340"/>
                  <a:pt x="811" y="270"/>
                  <a:pt x="774" y="207"/>
                </a:cubicBezTo>
                <a:close/>
                <a:moveTo>
                  <a:pt x="684" y="439"/>
                </a:moveTo>
                <a:lnTo>
                  <a:pt x="635" y="489"/>
                </a:lnTo>
                <a:lnTo>
                  <a:pt x="440" y="684"/>
                </a:lnTo>
                <a:cubicBezTo>
                  <a:pt x="433" y="691"/>
                  <a:pt x="425" y="694"/>
                  <a:pt x="415" y="694"/>
                </a:cubicBezTo>
                <a:cubicBezTo>
                  <a:pt x="406" y="694"/>
                  <a:pt x="398" y="691"/>
                  <a:pt x="391" y="684"/>
                </a:cubicBezTo>
                <a:lnTo>
                  <a:pt x="342" y="635"/>
                </a:lnTo>
                <a:cubicBezTo>
                  <a:pt x="335" y="628"/>
                  <a:pt x="332" y="620"/>
                  <a:pt x="332" y="611"/>
                </a:cubicBezTo>
                <a:cubicBezTo>
                  <a:pt x="332" y="601"/>
                  <a:pt x="335" y="593"/>
                  <a:pt x="342" y="586"/>
                </a:cubicBezTo>
                <a:lnTo>
                  <a:pt x="444" y="484"/>
                </a:lnTo>
                <a:lnTo>
                  <a:pt x="173" y="484"/>
                </a:lnTo>
                <a:cubicBezTo>
                  <a:pt x="163" y="484"/>
                  <a:pt x="155" y="481"/>
                  <a:pt x="148" y="474"/>
                </a:cubicBezTo>
                <a:cubicBezTo>
                  <a:pt x="142" y="467"/>
                  <a:pt x="138" y="459"/>
                  <a:pt x="138" y="450"/>
                </a:cubicBezTo>
                <a:lnTo>
                  <a:pt x="138" y="380"/>
                </a:lnTo>
                <a:cubicBezTo>
                  <a:pt x="138" y="371"/>
                  <a:pt x="142" y="363"/>
                  <a:pt x="148" y="356"/>
                </a:cubicBezTo>
                <a:cubicBezTo>
                  <a:pt x="155" y="349"/>
                  <a:pt x="163" y="346"/>
                  <a:pt x="173" y="346"/>
                </a:cubicBezTo>
                <a:lnTo>
                  <a:pt x="444" y="346"/>
                </a:lnTo>
                <a:lnTo>
                  <a:pt x="342" y="244"/>
                </a:lnTo>
                <a:cubicBezTo>
                  <a:pt x="335" y="237"/>
                  <a:pt x="332" y="229"/>
                  <a:pt x="332" y="219"/>
                </a:cubicBezTo>
                <a:cubicBezTo>
                  <a:pt x="332" y="210"/>
                  <a:pt x="335" y="202"/>
                  <a:pt x="342" y="195"/>
                </a:cubicBezTo>
                <a:lnTo>
                  <a:pt x="391" y="146"/>
                </a:lnTo>
                <a:cubicBezTo>
                  <a:pt x="398" y="139"/>
                  <a:pt x="406" y="136"/>
                  <a:pt x="415" y="136"/>
                </a:cubicBezTo>
                <a:cubicBezTo>
                  <a:pt x="425" y="136"/>
                  <a:pt x="433" y="139"/>
                  <a:pt x="440" y="146"/>
                </a:cubicBezTo>
                <a:lnTo>
                  <a:pt x="635" y="342"/>
                </a:lnTo>
                <a:lnTo>
                  <a:pt x="684" y="391"/>
                </a:lnTo>
                <a:cubicBezTo>
                  <a:pt x="691" y="397"/>
                  <a:pt x="694" y="405"/>
                  <a:pt x="694" y="415"/>
                </a:cubicBezTo>
                <a:cubicBezTo>
                  <a:pt x="694" y="425"/>
                  <a:pt x="691" y="433"/>
                  <a:pt x="684" y="43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10E8DEC-97A0-E528-E468-25354B5E984B}"/>
              </a:ext>
            </a:extLst>
          </p:cNvPr>
          <p:cNvGrpSpPr/>
          <p:nvPr/>
        </p:nvGrpSpPr>
        <p:grpSpPr>
          <a:xfrm>
            <a:off x="390146" y="3126525"/>
            <a:ext cx="4814894" cy="1413941"/>
            <a:chOff x="390146" y="3126525"/>
            <a:chExt cx="4717878" cy="1413941"/>
          </a:xfrm>
        </p:grpSpPr>
        <p:sp>
          <p:nvSpPr>
            <p:cNvPr id="306" name="Google Shape;306;p9"/>
            <p:cNvSpPr/>
            <p:nvPr/>
          </p:nvSpPr>
          <p:spPr>
            <a:xfrm rot="5400000" flipH="1">
              <a:off x="2456451" y="1888892"/>
              <a:ext cx="1413940" cy="3889207"/>
            </a:xfrm>
            <a:prstGeom prst="round2SameRect">
              <a:avLst>
                <a:gd name="adj1" fmla="val 7604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sp>
          <p:nvSpPr>
            <p:cNvPr id="307" name="Google Shape;307;p9"/>
            <p:cNvSpPr txBox="1"/>
            <p:nvPr/>
          </p:nvSpPr>
          <p:spPr>
            <a:xfrm>
              <a:off x="1227210" y="3519625"/>
              <a:ext cx="3796736" cy="5662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u="none" strike="noStrike" cap="none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Is SCION just an experimental technology for researchers?</a:t>
              </a:r>
              <a:endParaRPr lang="en-US" b="1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D498B01-78F8-C4E3-3FA4-1AB7D28FC13D}"/>
                </a:ext>
              </a:extLst>
            </p:cNvPr>
            <p:cNvGrpSpPr/>
            <p:nvPr/>
          </p:nvGrpSpPr>
          <p:grpSpPr>
            <a:xfrm>
              <a:off x="390146" y="3126525"/>
              <a:ext cx="828675" cy="1413940"/>
              <a:chOff x="390146" y="3126525"/>
              <a:chExt cx="828675" cy="1413940"/>
            </a:xfrm>
          </p:grpSpPr>
          <p:sp>
            <p:nvSpPr>
              <p:cNvPr id="305" name="Google Shape;305;p9"/>
              <p:cNvSpPr/>
              <p:nvPr/>
            </p:nvSpPr>
            <p:spPr>
              <a:xfrm rot="-5400000">
                <a:off x="97514" y="3419157"/>
                <a:ext cx="1413940" cy="828675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lt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  <p:sp>
            <p:nvSpPr>
              <p:cNvPr id="308" name="Google Shape;308;p9"/>
              <p:cNvSpPr/>
              <p:nvPr/>
            </p:nvSpPr>
            <p:spPr>
              <a:xfrm>
                <a:off x="625847" y="3621450"/>
                <a:ext cx="357271" cy="357271"/>
              </a:xfrm>
              <a:custGeom>
                <a:avLst/>
                <a:gdLst/>
                <a:ahLst/>
                <a:cxnLst/>
                <a:rect l="l" t="t" r="r" b="b"/>
                <a:pathLst>
                  <a:path w="830" h="830" extrusionOk="0">
                    <a:moveTo>
                      <a:pt x="774" y="207"/>
                    </a:moveTo>
                    <a:cubicBezTo>
                      <a:pt x="737" y="143"/>
                      <a:pt x="687" y="93"/>
                      <a:pt x="623" y="56"/>
                    </a:cubicBezTo>
                    <a:cubicBezTo>
                      <a:pt x="560" y="19"/>
                      <a:pt x="490" y="0"/>
                      <a:pt x="415" y="0"/>
                    </a:cubicBezTo>
                    <a:cubicBezTo>
                      <a:pt x="340" y="0"/>
                      <a:pt x="270" y="19"/>
                      <a:pt x="207" y="56"/>
                    </a:cubicBezTo>
                    <a:cubicBezTo>
                      <a:pt x="143" y="93"/>
                      <a:pt x="93" y="143"/>
                      <a:pt x="56" y="207"/>
                    </a:cubicBezTo>
                    <a:cubicBezTo>
                      <a:pt x="18" y="270"/>
                      <a:pt x="0" y="340"/>
                      <a:pt x="0" y="415"/>
                    </a:cubicBezTo>
                    <a:cubicBezTo>
                      <a:pt x="0" y="490"/>
                      <a:pt x="18" y="560"/>
                      <a:pt x="56" y="623"/>
                    </a:cubicBezTo>
                    <a:cubicBezTo>
                      <a:pt x="93" y="687"/>
                      <a:pt x="143" y="737"/>
                      <a:pt x="207" y="774"/>
                    </a:cubicBezTo>
                    <a:cubicBezTo>
                      <a:pt x="270" y="811"/>
                      <a:pt x="340" y="830"/>
                      <a:pt x="415" y="830"/>
                    </a:cubicBezTo>
                    <a:cubicBezTo>
                      <a:pt x="490" y="830"/>
                      <a:pt x="560" y="811"/>
                      <a:pt x="623" y="774"/>
                    </a:cubicBezTo>
                    <a:cubicBezTo>
                      <a:pt x="687" y="737"/>
                      <a:pt x="737" y="687"/>
                      <a:pt x="774" y="623"/>
                    </a:cubicBezTo>
                    <a:cubicBezTo>
                      <a:pt x="811" y="560"/>
                      <a:pt x="830" y="490"/>
                      <a:pt x="830" y="415"/>
                    </a:cubicBezTo>
                    <a:cubicBezTo>
                      <a:pt x="830" y="340"/>
                      <a:pt x="811" y="270"/>
                      <a:pt x="774" y="207"/>
                    </a:cubicBezTo>
                    <a:close/>
                    <a:moveTo>
                      <a:pt x="684" y="439"/>
                    </a:moveTo>
                    <a:lnTo>
                      <a:pt x="635" y="489"/>
                    </a:lnTo>
                    <a:lnTo>
                      <a:pt x="440" y="684"/>
                    </a:lnTo>
                    <a:cubicBezTo>
                      <a:pt x="433" y="691"/>
                      <a:pt x="425" y="694"/>
                      <a:pt x="415" y="694"/>
                    </a:cubicBezTo>
                    <a:cubicBezTo>
                      <a:pt x="406" y="694"/>
                      <a:pt x="398" y="691"/>
                      <a:pt x="391" y="684"/>
                    </a:cubicBezTo>
                    <a:lnTo>
                      <a:pt x="342" y="635"/>
                    </a:lnTo>
                    <a:cubicBezTo>
                      <a:pt x="335" y="628"/>
                      <a:pt x="332" y="620"/>
                      <a:pt x="332" y="611"/>
                    </a:cubicBezTo>
                    <a:cubicBezTo>
                      <a:pt x="332" y="601"/>
                      <a:pt x="335" y="593"/>
                      <a:pt x="342" y="586"/>
                    </a:cubicBezTo>
                    <a:lnTo>
                      <a:pt x="444" y="484"/>
                    </a:lnTo>
                    <a:lnTo>
                      <a:pt x="173" y="484"/>
                    </a:lnTo>
                    <a:cubicBezTo>
                      <a:pt x="163" y="484"/>
                      <a:pt x="155" y="481"/>
                      <a:pt x="148" y="474"/>
                    </a:cubicBezTo>
                    <a:cubicBezTo>
                      <a:pt x="142" y="467"/>
                      <a:pt x="138" y="459"/>
                      <a:pt x="138" y="450"/>
                    </a:cubicBezTo>
                    <a:lnTo>
                      <a:pt x="138" y="380"/>
                    </a:lnTo>
                    <a:cubicBezTo>
                      <a:pt x="138" y="371"/>
                      <a:pt x="142" y="363"/>
                      <a:pt x="148" y="356"/>
                    </a:cubicBezTo>
                    <a:cubicBezTo>
                      <a:pt x="155" y="349"/>
                      <a:pt x="163" y="346"/>
                      <a:pt x="173" y="346"/>
                    </a:cubicBezTo>
                    <a:lnTo>
                      <a:pt x="444" y="346"/>
                    </a:lnTo>
                    <a:lnTo>
                      <a:pt x="342" y="244"/>
                    </a:lnTo>
                    <a:cubicBezTo>
                      <a:pt x="335" y="237"/>
                      <a:pt x="332" y="229"/>
                      <a:pt x="332" y="219"/>
                    </a:cubicBezTo>
                    <a:cubicBezTo>
                      <a:pt x="332" y="210"/>
                      <a:pt x="335" y="202"/>
                      <a:pt x="342" y="195"/>
                    </a:cubicBezTo>
                    <a:lnTo>
                      <a:pt x="391" y="146"/>
                    </a:lnTo>
                    <a:cubicBezTo>
                      <a:pt x="398" y="139"/>
                      <a:pt x="406" y="136"/>
                      <a:pt x="415" y="136"/>
                    </a:cubicBezTo>
                    <a:cubicBezTo>
                      <a:pt x="425" y="136"/>
                      <a:pt x="433" y="139"/>
                      <a:pt x="440" y="146"/>
                    </a:cubicBezTo>
                    <a:lnTo>
                      <a:pt x="635" y="342"/>
                    </a:lnTo>
                    <a:lnTo>
                      <a:pt x="684" y="391"/>
                    </a:lnTo>
                    <a:cubicBezTo>
                      <a:pt x="691" y="397"/>
                      <a:pt x="694" y="405"/>
                      <a:pt x="694" y="415"/>
                    </a:cubicBezTo>
                    <a:cubicBezTo>
                      <a:pt x="694" y="425"/>
                      <a:pt x="691" y="433"/>
                      <a:pt x="684" y="43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C3D7959-DA71-B29E-980E-65F8C5BB2CB5}"/>
              </a:ext>
            </a:extLst>
          </p:cNvPr>
          <p:cNvGrpSpPr/>
          <p:nvPr/>
        </p:nvGrpSpPr>
        <p:grpSpPr>
          <a:xfrm>
            <a:off x="5534774" y="3122502"/>
            <a:ext cx="6267079" cy="1463179"/>
            <a:chOff x="5534774" y="3122502"/>
            <a:chExt cx="6267079" cy="146317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9307711-DCBD-F339-36A7-E3C50ACA71D8}"/>
                </a:ext>
              </a:extLst>
            </p:cNvPr>
            <p:cNvGrpSpPr/>
            <p:nvPr/>
          </p:nvGrpSpPr>
          <p:grpSpPr>
            <a:xfrm>
              <a:off x="5534774" y="3122502"/>
              <a:ext cx="828675" cy="1413942"/>
              <a:chOff x="6372599" y="3131054"/>
              <a:chExt cx="828675" cy="1413942"/>
            </a:xfrm>
          </p:grpSpPr>
          <p:sp>
            <p:nvSpPr>
              <p:cNvPr id="317" name="Google Shape;317;p9"/>
              <p:cNvSpPr/>
              <p:nvPr/>
            </p:nvSpPr>
            <p:spPr>
              <a:xfrm rot="-5400000">
                <a:off x="6079966" y="3423687"/>
                <a:ext cx="1413942" cy="828675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  <p:sp>
            <p:nvSpPr>
              <p:cNvPr id="21" name="Google Shape;320;p9">
                <a:extLst>
                  <a:ext uri="{FF2B5EF4-FFF2-40B4-BE49-F238E27FC236}">
                    <a16:creationId xmlns:a16="http://schemas.microsoft.com/office/drawing/2014/main" id="{E7DE30E9-442D-FF66-D946-51E85FDC9FB4}"/>
                  </a:ext>
                </a:extLst>
              </p:cNvPr>
              <p:cNvSpPr/>
              <p:nvPr/>
            </p:nvSpPr>
            <p:spPr>
              <a:xfrm>
                <a:off x="6617452" y="3654858"/>
                <a:ext cx="357271" cy="357271"/>
              </a:xfrm>
              <a:custGeom>
                <a:avLst/>
                <a:gdLst/>
                <a:ahLst/>
                <a:cxnLst/>
                <a:rect l="l" t="t" r="r" b="b"/>
                <a:pathLst>
                  <a:path w="830" h="830" extrusionOk="0">
                    <a:moveTo>
                      <a:pt x="774" y="207"/>
                    </a:moveTo>
                    <a:cubicBezTo>
                      <a:pt x="737" y="143"/>
                      <a:pt x="687" y="93"/>
                      <a:pt x="623" y="56"/>
                    </a:cubicBezTo>
                    <a:cubicBezTo>
                      <a:pt x="560" y="19"/>
                      <a:pt x="490" y="0"/>
                      <a:pt x="415" y="0"/>
                    </a:cubicBezTo>
                    <a:cubicBezTo>
                      <a:pt x="340" y="0"/>
                      <a:pt x="270" y="19"/>
                      <a:pt x="207" y="56"/>
                    </a:cubicBezTo>
                    <a:cubicBezTo>
                      <a:pt x="143" y="93"/>
                      <a:pt x="93" y="143"/>
                      <a:pt x="56" y="207"/>
                    </a:cubicBezTo>
                    <a:cubicBezTo>
                      <a:pt x="18" y="270"/>
                      <a:pt x="0" y="340"/>
                      <a:pt x="0" y="415"/>
                    </a:cubicBezTo>
                    <a:cubicBezTo>
                      <a:pt x="0" y="490"/>
                      <a:pt x="18" y="560"/>
                      <a:pt x="56" y="623"/>
                    </a:cubicBezTo>
                    <a:cubicBezTo>
                      <a:pt x="93" y="687"/>
                      <a:pt x="143" y="737"/>
                      <a:pt x="207" y="774"/>
                    </a:cubicBezTo>
                    <a:cubicBezTo>
                      <a:pt x="270" y="811"/>
                      <a:pt x="340" y="830"/>
                      <a:pt x="415" y="830"/>
                    </a:cubicBezTo>
                    <a:cubicBezTo>
                      <a:pt x="490" y="830"/>
                      <a:pt x="560" y="811"/>
                      <a:pt x="623" y="774"/>
                    </a:cubicBezTo>
                    <a:cubicBezTo>
                      <a:pt x="687" y="737"/>
                      <a:pt x="737" y="687"/>
                      <a:pt x="774" y="623"/>
                    </a:cubicBezTo>
                    <a:cubicBezTo>
                      <a:pt x="811" y="560"/>
                      <a:pt x="830" y="490"/>
                      <a:pt x="830" y="415"/>
                    </a:cubicBezTo>
                    <a:cubicBezTo>
                      <a:pt x="830" y="340"/>
                      <a:pt x="811" y="270"/>
                      <a:pt x="774" y="207"/>
                    </a:cubicBezTo>
                    <a:close/>
                    <a:moveTo>
                      <a:pt x="684" y="439"/>
                    </a:moveTo>
                    <a:lnTo>
                      <a:pt x="635" y="489"/>
                    </a:lnTo>
                    <a:lnTo>
                      <a:pt x="440" y="684"/>
                    </a:lnTo>
                    <a:cubicBezTo>
                      <a:pt x="433" y="691"/>
                      <a:pt x="425" y="694"/>
                      <a:pt x="415" y="694"/>
                    </a:cubicBezTo>
                    <a:cubicBezTo>
                      <a:pt x="406" y="694"/>
                      <a:pt x="398" y="691"/>
                      <a:pt x="391" y="684"/>
                    </a:cubicBezTo>
                    <a:lnTo>
                      <a:pt x="342" y="635"/>
                    </a:lnTo>
                    <a:cubicBezTo>
                      <a:pt x="335" y="628"/>
                      <a:pt x="332" y="620"/>
                      <a:pt x="332" y="611"/>
                    </a:cubicBezTo>
                    <a:cubicBezTo>
                      <a:pt x="332" y="601"/>
                      <a:pt x="335" y="593"/>
                      <a:pt x="342" y="586"/>
                    </a:cubicBezTo>
                    <a:lnTo>
                      <a:pt x="444" y="484"/>
                    </a:lnTo>
                    <a:lnTo>
                      <a:pt x="173" y="484"/>
                    </a:lnTo>
                    <a:cubicBezTo>
                      <a:pt x="163" y="484"/>
                      <a:pt x="155" y="481"/>
                      <a:pt x="148" y="474"/>
                    </a:cubicBezTo>
                    <a:cubicBezTo>
                      <a:pt x="142" y="467"/>
                      <a:pt x="138" y="459"/>
                      <a:pt x="138" y="450"/>
                    </a:cubicBezTo>
                    <a:lnTo>
                      <a:pt x="138" y="380"/>
                    </a:lnTo>
                    <a:cubicBezTo>
                      <a:pt x="138" y="371"/>
                      <a:pt x="142" y="363"/>
                      <a:pt x="148" y="356"/>
                    </a:cubicBezTo>
                    <a:cubicBezTo>
                      <a:pt x="155" y="349"/>
                      <a:pt x="163" y="346"/>
                      <a:pt x="173" y="346"/>
                    </a:cubicBezTo>
                    <a:lnTo>
                      <a:pt x="444" y="346"/>
                    </a:lnTo>
                    <a:lnTo>
                      <a:pt x="342" y="244"/>
                    </a:lnTo>
                    <a:cubicBezTo>
                      <a:pt x="335" y="237"/>
                      <a:pt x="332" y="229"/>
                      <a:pt x="332" y="219"/>
                    </a:cubicBezTo>
                    <a:cubicBezTo>
                      <a:pt x="332" y="210"/>
                      <a:pt x="335" y="202"/>
                      <a:pt x="342" y="195"/>
                    </a:cubicBezTo>
                    <a:lnTo>
                      <a:pt x="391" y="146"/>
                    </a:lnTo>
                    <a:cubicBezTo>
                      <a:pt x="398" y="139"/>
                      <a:pt x="406" y="136"/>
                      <a:pt x="415" y="136"/>
                    </a:cubicBezTo>
                    <a:cubicBezTo>
                      <a:pt x="425" y="136"/>
                      <a:pt x="433" y="139"/>
                      <a:pt x="440" y="146"/>
                    </a:cubicBezTo>
                    <a:lnTo>
                      <a:pt x="635" y="342"/>
                    </a:lnTo>
                    <a:lnTo>
                      <a:pt x="684" y="391"/>
                    </a:lnTo>
                    <a:cubicBezTo>
                      <a:pt x="691" y="397"/>
                      <a:pt x="694" y="405"/>
                      <a:pt x="694" y="415"/>
                    </a:cubicBezTo>
                    <a:cubicBezTo>
                      <a:pt x="694" y="425"/>
                      <a:pt x="691" y="433"/>
                      <a:pt x="684" y="43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45D378D-2314-C3DA-26AA-9AC951FDACD0}"/>
                </a:ext>
              </a:extLst>
            </p:cNvPr>
            <p:cNvGrpSpPr/>
            <p:nvPr/>
          </p:nvGrpSpPr>
          <p:grpSpPr>
            <a:xfrm>
              <a:off x="6372592" y="3126527"/>
              <a:ext cx="5429261" cy="1459154"/>
              <a:chOff x="6372592" y="3126527"/>
              <a:chExt cx="5429261" cy="1459154"/>
            </a:xfrm>
          </p:grpSpPr>
          <p:sp>
            <p:nvSpPr>
              <p:cNvPr id="314" name="Google Shape;314;p9"/>
              <p:cNvSpPr/>
              <p:nvPr/>
            </p:nvSpPr>
            <p:spPr>
              <a:xfrm rot="5400000" flipH="1">
                <a:off x="8380255" y="1118871"/>
                <a:ext cx="1413942" cy="5429254"/>
              </a:xfrm>
              <a:prstGeom prst="round2SameRect">
                <a:avLst>
                  <a:gd name="adj1" fmla="val 7604"/>
                  <a:gd name="adj2" fmla="val 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lt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  <p:sp>
            <p:nvSpPr>
              <p:cNvPr id="315" name="Google Shape;315;p9"/>
              <p:cNvSpPr txBox="1"/>
              <p:nvPr/>
            </p:nvSpPr>
            <p:spPr>
              <a:xfrm>
                <a:off x="6372592" y="3154560"/>
                <a:ext cx="5357823" cy="14311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285750" marR="0" lvl="0" indent="-285750" algn="l" rtl="0">
                  <a:lnSpc>
                    <a:spcPct val="11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</a:pPr>
                <a:r>
                  <a:rPr lang="en-US" sz="1400" u="none" strike="noStrike" cap="none" dirty="0">
                    <a:solidFill>
                      <a:srgbClr val="262626"/>
                    </a:solidFill>
                    <a:latin typeface="Nunito Sans Light"/>
                    <a:ea typeface="Nunito Sans Light"/>
                    <a:cs typeface="Nunito Sans Light"/>
                    <a:sym typeface="Nunito Sans Light"/>
                  </a:rPr>
                  <a:t>SCION is already deployed and actively used in production networks including SSFN, SSHN &amp; SCIERA (which is used by research and education networks).</a:t>
                </a:r>
              </a:p>
              <a:p>
                <a:pPr marL="285750" marR="0" lvl="0" indent="-285750" algn="l" rtl="0">
                  <a:lnSpc>
                    <a:spcPct val="11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</a:pPr>
                <a:r>
                  <a:rPr lang="en-US" sz="1400" u="none" strike="noStrike" cap="none" dirty="0">
                    <a:solidFill>
                      <a:srgbClr val="262626"/>
                    </a:solidFill>
                    <a:latin typeface="Nunito Sans Light"/>
                    <a:ea typeface="Nunito Sans Light"/>
                    <a:cs typeface="Nunito Sans Light"/>
                    <a:sym typeface="Nunito Sans Light"/>
                  </a:rPr>
                  <a:t>SCION has commercial and open source implementations.</a:t>
                </a:r>
              </a:p>
              <a:p>
                <a:pPr marL="285750" marR="0" lvl="0" indent="-285750" algn="l" rtl="0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accent2"/>
                  </a:buClr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Nunito Sans Normal Light" pitchFamily="2" charset="77"/>
                  </a:rPr>
                  <a:t>The SCION specification is being documented at the IETF.</a:t>
                </a:r>
                <a:endParaRPr dirty="0">
                  <a:latin typeface="Nunito Sans Normal Light" pitchFamily="2" charset="77"/>
                </a:endParaRP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EC2B231-F1E3-FA2D-B944-BE13596B24AA}"/>
              </a:ext>
            </a:extLst>
          </p:cNvPr>
          <p:cNvGrpSpPr/>
          <p:nvPr/>
        </p:nvGrpSpPr>
        <p:grpSpPr>
          <a:xfrm>
            <a:off x="5543924" y="4686706"/>
            <a:ext cx="6257928" cy="1417454"/>
            <a:chOff x="5543924" y="4686706"/>
            <a:chExt cx="6257928" cy="1417454"/>
          </a:xfrm>
        </p:grpSpPr>
        <p:sp>
          <p:nvSpPr>
            <p:cNvPr id="318" name="Google Shape;318;p9"/>
            <p:cNvSpPr/>
            <p:nvPr/>
          </p:nvSpPr>
          <p:spPr>
            <a:xfrm rot="5400000" flipH="1">
              <a:off x="8375679" y="2677987"/>
              <a:ext cx="1413942" cy="5438404"/>
            </a:xfrm>
            <a:prstGeom prst="round2SameRect">
              <a:avLst>
                <a:gd name="adj1" fmla="val 7604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FD8A1C0-6FD6-8358-529A-AF1867EA64A2}"/>
                </a:ext>
              </a:extLst>
            </p:cNvPr>
            <p:cNvGrpSpPr/>
            <p:nvPr/>
          </p:nvGrpSpPr>
          <p:grpSpPr>
            <a:xfrm>
              <a:off x="5543924" y="4686706"/>
              <a:ext cx="828675" cy="1413942"/>
              <a:chOff x="6363456" y="4690217"/>
              <a:chExt cx="828675" cy="1413942"/>
            </a:xfrm>
          </p:grpSpPr>
          <p:sp>
            <p:nvSpPr>
              <p:cNvPr id="313" name="Google Shape;313;p9"/>
              <p:cNvSpPr/>
              <p:nvPr/>
            </p:nvSpPr>
            <p:spPr>
              <a:xfrm rot="-5400000">
                <a:off x="6070823" y="4982850"/>
                <a:ext cx="1413942" cy="828675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  <p:sp>
            <p:nvSpPr>
              <p:cNvPr id="320" name="Google Shape;320;p9"/>
              <p:cNvSpPr/>
              <p:nvPr/>
            </p:nvSpPr>
            <p:spPr>
              <a:xfrm>
                <a:off x="6608301" y="5187379"/>
                <a:ext cx="357271" cy="357271"/>
              </a:xfrm>
              <a:custGeom>
                <a:avLst/>
                <a:gdLst/>
                <a:ahLst/>
                <a:cxnLst/>
                <a:rect l="l" t="t" r="r" b="b"/>
                <a:pathLst>
                  <a:path w="830" h="830" extrusionOk="0">
                    <a:moveTo>
                      <a:pt x="774" y="207"/>
                    </a:moveTo>
                    <a:cubicBezTo>
                      <a:pt x="737" y="143"/>
                      <a:pt x="687" y="93"/>
                      <a:pt x="623" y="56"/>
                    </a:cubicBezTo>
                    <a:cubicBezTo>
                      <a:pt x="560" y="19"/>
                      <a:pt x="490" y="0"/>
                      <a:pt x="415" y="0"/>
                    </a:cubicBezTo>
                    <a:cubicBezTo>
                      <a:pt x="340" y="0"/>
                      <a:pt x="270" y="19"/>
                      <a:pt x="207" y="56"/>
                    </a:cubicBezTo>
                    <a:cubicBezTo>
                      <a:pt x="143" y="93"/>
                      <a:pt x="93" y="143"/>
                      <a:pt x="56" y="207"/>
                    </a:cubicBezTo>
                    <a:cubicBezTo>
                      <a:pt x="18" y="270"/>
                      <a:pt x="0" y="340"/>
                      <a:pt x="0" y="415"/>
                    </a:cubicBezTo>
                    <a:cubicBezTo>
                      <a:pt x="0" y="490"/>
                      <a:pt x="18" y="560"/>
                      <a:pt x="56" y="623"/>
                    </a:cubicBezTo>
                    <a:cubicBezTo>
                      <a:pt x="93" y="687"/>
                      <a:pt x="143" y="737"/>
                      <a:pt x="207" y="774"/>
                    </a:cubicBezTo>
                    <a:cubicBezTo>
                      <a:pt x="270" y="811"/>
                      <a:pt x="340" y="830"/>
                      <a:pt x="415" y="830"/>
                    </a:cubicBezTo>
                    <a:cubicBezTo>
                      <a:pt x="490" y="830"/>
                      <a:pt x="560" y="811"/>
                      <a:pt x="623" y="774"/>
                    </a:cubicBezTo>
                    <a:cubicBezTo>
                      <a:pt x="687" y="737"/>
                      <a:pt x="737" y="687"/>
                      <a:pt x="774" y="623"/>
                    </a:cubicBezTo>
                    <a:cubicBezTo>
                      <a:pt x="811" y="560"/>
                      <a:pt x="830" y="490"/>
                      <a:pt x="830" y="415"/>
                    </a:cubicBezTo>
                    <a:cubicBezTo>
                      <a:pt x="830" y="340"/>
                      <a:pt x="811" y="270"/>
                      <a:pt x="774" y="207"/>
                    </a:cubicBezTo>
                    <a:close/>
                    <a:moveTo>
                      <a:pt x="684" y="439"/>
                    </a:moveTo>
                    <a:lnTo>
                      <a:pt x="635" y="489"/>
                    </a:lnTo>
                    <a:lnTo>
                      <a:pt x="440" y="684"/>
                    </a:lnTo>
                    <a:cubicBezTo>
                      <a:pt x="433" y="691"/>
                      <a:pt x="425" y="694"/>
                      <a:pt x="415" y="694"/>
                    </a:cubicBezTo>
                    <a:cubicBezTo>
                      <a:pt x="406" y="694"/>
                      <a:pt x="398" y="691"/>
                      <a:pt x="391" y="684"/>
                    </a:cubicBezTo>
                    <a:lnTo>
                      <a:pt x="342" y="635"/>
                    </a:lnTo>
                    <a:cubicBezTo>
                      <a:pt x="335" y="628"/>
                      <a:pt x="332" y="620"/>
                      <a:pt x="332" y="611"/>
                    </a:cubicBezTo>
                    <a:cubicBezTo>
                      <a:pt x="332" y="601"/>
                      <a:pt x="335" y="593"/>
                      <a:pt x="342" y="586"/>
                    </a:cubicBezTo>
                    <a:lnTo>
                      <a:pt x="444" y="484"/>
                    </a:lnTo>
                    <a:lnTo>
                      <a:pt x="173" y="484"/>
                    </a:lnTo>
                    <a:cubicBezTo>
                      <a:pt x="163" y="484"/>
                      <a:pt x="155" y="481"/>
                      <a:pt x="148" y="474"/>
                    </a:cubicBezTo>
                    <a:cubicBezTo>
                      <a:pt x="142" y="467"/>
                      <a:pt x="138" y="459"/>
                      <a:pt x="138" y="450"/>
                    </a:cubicBezTo>
                    <a:lnTo>
                      <a:pt x="138" y="380"/>
                    </a:lnTo>
                    <a:cubicBezTo>
                      <a:pt x="138" y="371"/>
                      <a:pt x="142" y="363"/>
                      <a:pt x="148" y="356"/>
                    </a:cubicBezTo>
                    <a:cubicBezTo>
                      <a:pt x="155" y="349"/>
                      <a:pt x="163" y="346"/>
                      <a:pt x="173" y="346"/>
                    </a:cubicBezTo>
                    <a:lnTo>
                      <a:pt x="444" y="346"/>
                    </a:lnTo>
                    <a:lnTo>
                      <a:pt x="342" y="244"/>
                    </a:lnTo>
                    <a:cubicBezTo>
                      <a:pt x="335" y="237"/>
                      <a:pt x="332" y="229"/>
                      <a:pt x="332" y="219"/>
                    </a:cubicBezTo>
                    <a:cubicBezTo>
                      <a:pt x="332" y="210"/>
                      <a:pt x="335" y="202"/>
                      <a:pt x="342" y="195"/>
                    </a:cubicBezTo>
                    <a:lnTo>
                      <a:pt x="391" y="146"/>
                    </a:lnTo>
                    <a:cubicBezTo>
                      <a:pt x="398" y="139"/>
                      <a:pt x="406" y="136"/>
                      <a:pt x="415" y="136"/>
                    </a:cubicBezTo>
                    <a:cubicBezTo>
                      <a:pt x="425" y="136"/>
                      <a:pt x="433" y="139"/>
                      <a:pt x="440" y="146"/>
                    </a:cubicBezTo>
                    <a:lnTo>
                      <a:pt x="635" y="342"/>
                    </a:lnTo>
                    <a:lnTo>
                      <a:pt x="684" y="391"/>
                    </a:lnTo>
                    <a:cubicBezTo>
                      <a:pt x="691" y="397"/>
                      <a:pt x="694" y="405"/>
                      <a:pt x="694" y="415"/>
                    </a:cubicBezTo>
                    <a:cubicBezTo>
                      <a:pt x="694" y="425"/>
                      <a:pt x="691" y="433"/>
                      <a:pt x="684" y="43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</p:grpSp>
        <p:sp>
          <p:nvSpPr>
            <p:cNvPr id="319" name="Google Shape;319;p9"/>
            <p:cNvSpPr txBox="1"/>
            <p:nvPr/>
          </p:nvSpPr>
          <p:spPr>
            <a:xfrm>
              <a:off x="6390885" y="4837871"/>
              <a:ext cx="5339530" cy="1117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l" rtl="0">
                <a:lnSpc>
                  <a:spcPct val="1100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400" u="none" strike="noStrike" cap="none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SCION is actively being evaluated </a:t>
              </a:r>
              <a:r>
                <a:rPr lang="en-US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by the </a:t>
              </a:r>
              <a:r>
                <a:rPr lang="en-US" sz="1400" u="none" strike="noStrike" cap="none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financial, healthcare, power utility, government, </a:t>
              </a:r>
              <a:r>
                <a:rPr lang="en-US" sz="1400" u="none" strike="noStrike" cap="none" dirty="0" err="1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defence</a:t>
              </a:r>
              <a:r>
                <a:rPr lang="en-US" sz="1400" u="none" strike="noStrike" cap="none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, aviation and rail sectors, and is also being considered for time distribution networks.</a:t>
              </a:r>
            </a:p>
            <a:p>
              <a:pPr marL="285750" marR="0" lvl="0" indent="-28575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</a:pPr>
              <a:r>
                <a:rPr lang="en-US" sz="1400" u="none" strike="noStrike" cap="none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Several </a:t>
              </a:r>
              <a:r>
                <a:rPr lang="en-US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ISPs and IXPs are considering deployment.</a:t>
              </a:r>
              <a:endParaRPr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007B923-6F04-2DE5-44FB-198583585A25}"/>
              </a:ext>
            </a:extLst>
          </p:cNvPr>
          <p:cNvGrpSpPr/>
          <p:nvPr/>
        </p:nvGrpSpPr>
        <p:grpSpPr>
          <a:xfrm>
            <a:off x="398532" y="1311268"/>
            <a:ext cx="4806507" cy="1662684"/>
            <a:chOff x="398532" y="1311268"/>
            <a:chExt cx="4806507" cy="166268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33260FA-1A57-A1A9-65BE-0C57B551EE80}"/>
                </a:ext>
              </a:extLst>
            </p:cNvPr>
            <p:cNvGrpSpPr/>
            <p:nvPr/>
          </p:nvGrpSpPr>
          <p:grpSpPr>
            <a:xfrm>
              <a:off x="398532" y="1311268"/>
              <a:ext cx="4806507" cy="1662684"/>
              <a:chOff x="398533" y="1311268"/>
              <a:chExt cx="4709494" cy="1662684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6178C05-161A-74F1-9971-522BBE5474FA}"/>
                  </a:ext>
                </a:extLst>
              </p:cNvPr>
              <p:cNvGrpSpPr/>
              <p:nvPr/>
            </p:nvGrpSpPr>
            <p:grpSpPr>
              <a:xfrm>
                <a:off x="398533" y="1311268"/>
                <a:ext cx="828675" cy="1662684"/>
                <a:chOff x="398533" y="1311268"/>
                <a:chExt cx="828675" cy="1662684"/>
              </a:xfrm>
            </p:grpSpPr>
            <p:sp>
              <p:nvSpPr>
                <p:cNvPr id="8" name="Google Shape;305;p9">
                  <a:extLst>
                    <a:ext uri="{FF2B5EF4-FFF2-40B4-BE49-F238E27FC236}">
                      <a16:creationId xmlns:a16="http://schemas.microsoft.com/office/drawing/2014/main" id="{C75098C8-F57A-E14A-DC7A-CE4E19A6491E}"/>
                    </a:ext>
                  </a:extLst>
                </p:cNvPr>
                <p:cNvSpPr/>
                <p:nvPr/>
              </p:nvSpPr>
              <p:spPr>
                <a:xfrm rot="-5400000">
                  <a:off x="-18471" y="1728272"/>
                  <a:ext cx="1662684" cy="828675"/>
                </a:xfrm>
                <a:prstGeom prst="round2SameRect">
                  <a:avLst>
                    <a:gd name="adj1" fmla="val 16667"/>
                    <a:gd name="adj2" fmla="val 0"/>
                  </a:avLst>
                </a:pr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chemeClr val="lt1"/>
                    </a:solidFill>
                    <a:latin typeface="Nunito Light"/>
                    <a:ea typeface="Nunito Light"/>
                    <a:cs typeface="Nunito Light"/>
                    <a:sym typeface="Nunito Light"/>
                  </a:endParaRPr>
                </a:p>
              </p:txBody>
            </p:sp>
            <p:sp>
              <p:nvSpPr>
                <p:cNvPr id="7" name="Google Shape;304;p9">
                  <a:extLst>
                    <a:ext uri="{FF2B5EF4-FFF2-40B4-BE49-F238E27FC236}">
                      <a16:creationId xmlns:a16="http://schemas.microsoft.com/office/drawing/2014/main" id="{A3989922-387A-4D9C-8B10-2EF4B614DBB1}"/>
                    </a:ext>
                  </a:extLst>
                </p:cNvPr>
                <p:cNvSpPr/>
                <p:nvPr/>
              </p:nvSpPr>
              <p:spPr>
                <a:xfrm>
                  <a:off x="616703" y="1953607"/>
                  <a:ext cx="357271" cy="3572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0" h="830" extrusionOk="0">
                      <a:moveTo>
                        <a:pt x="774" y="207"/>
                      </a:moveTo>
                      <a:cubicBezTo>
                        <a:pt x="737" y="143"/>
                        <a:pt x="687" y="93"/>
                        <a:pt x="623" y="56"/>
                      </a:cubicBezTo>
                      <a:cubicBezTo>
                        <a:pt x="560" y="19"/>
                        <a:pt x="490" y="0"/>
                        <a:pt x="415" y="0"/>
                      </a:cubicBezTo>
                      <a:cubicBezTo>
                        <a:pt x="340" y="0"/>
                        <a:pt x="270" y="19"/>
                        <a:pt x="207" y="56"/>
                      </a:cubicBezTo>
                      <a:cubicBezTo>
                        <a:pt x="143" y="93"/>
                        <a:pt x="93" y="143"/>
                        <a:pt x="56" y="207"/>
                      </a:cubicBezTo>
                      <a:cubicBezTo>
                        <a:pt x="18" y="270"/>
                        <a:pt x="0" y="340"/>
                        <a:pt x="0" y="415"/>
                      </a:cubicBezTo>
                      <a:cubicBezTo>
                        <a:pt x="0" y="490"/>
                        <a:pt x="18" y="560"/>
                        <a:pt x="56" y="623"/>
                      </a:cubicBezTo>
                      <a:cubicBezTo>
                        <a:pt x="93" y="687"/>
                        <a:pt x="143" y="737"/>
                        <a:pt x="207" y="774"/>
                      </a:cubicBezTo>
                      <a:cubicBezTo>
                        <a:pt x="270" y="811"/>
                        <a:pt x="340" y="830"/>
                        <a:pt x="415" y="830"/>
                      </a:cubicBezTo>
                      <a:cubicBezTo>
                        <a:pt x="490" y="830"/>
                        <a:pt x="560" y="811"/>
                        <a:pt x="623" y="774"/>
                      </a:cubicBezTo>
                      <a:cubicBezTo>
                        <a:pt x="687" y="737"/>
                        <a:pt x="737" y="687"/>
                        <a:pt x="774" y="623"/>
                      </a:cubicBezTo>
                      <a:cubicBezTo>
                        <a:pt x="811" y="560"/>
                        <a:pt x="830" y="490"/>
                        <a:pt x="830" y="415"/>
                      </a:cubicBezTo>
                      <a:cubicBezTo>
                        <a:pt x="830" y="340"/>
                        <a:pt x="811" y="270"/>
                        <a:pt x="774" y="207"/>
                      </a:cubicBezTo>
                      <a:close/>
                      <a:moveTo>
                        <a:pt x="684" y="439"/>
                      </a:moveTo>
                      <a:lnTo>
                        <a:pt x="635" y="489"/>
                      </a:lnTo>
                      <a:lnTo>
                        <a:pt x="440" y="684"/>
                      </a:lnTo>
                      <a:cubicBezTo>
                        <a:pt x="433" y="691"/>
                        <a:pt x="425" y="694"/>
                        <a:pt x="415" y="694"/>
                      </a:cubicBezTo>
                      <a:cubicBezTo>
                        <a:pt x="406" y="694"/>
                        <a:pt x="398" y="691"/>
                        <a:pt x="391" y="684"/>
                      </a:cubicBezTo>
                      <a:lnTo>
                        <a:pt x="342" y="635"/>
                      </a:lnTo>
                      <a:cubicBezTo>
                        <a:pt x="335" y="628"/>
                        <a:pt x="332" y="620"/>
                        <a:pt x="332" y="611"/>
                      </a:cubicBezTo>
                      <a:cubicBezTo>
                        <a:pt x="332" y="601"/>
                        <a:pt x="335" y="593"/>
                        <a:pt x="342" y="586"/>
                      </a:cubicBezTo>
                      <a:lnTo>
                        <a:pt x="444" y="484"/>
                      </a:lnTo>
                      <a:lnTo>
                        <a:pt x="173" y="484"/>
                      </a:lnTo>
                      <a:cubicBezTo>
                        <a:pt x="163" y="484"/>
                        <a:pt x="155" y="481"/>
                        <a:pt x="148" y="474"/>
                      </a:cubicBezTo>
                      <a:cubicBezTo>
                        <a:pt x="142" y="467"/>
                        <a:pt x="138" y="459"/>
                        <a:pt x="138" y="450"/>
                      </a:cubicBezTo>
                      <a:lnTo>
                        <a:pt x="138" y="380"/>
                      </a:lnTo>
                      <a:cubicBezTo>
                        <a:pt x="138" y="371"/>
                        <a:pt x="142" y="363"/>
                        <a:pt x="148" y="356"/>
                      </a:cubicBezTo>
                      <a:cubicBezTo>
                        <a:pt x="155" y="349"/>
                        <a:pt x="163" y="346"/>
                        <a:pt x="173" y="346"/>
                      </a:cubicBezTo>
                      <a:lnTo>
                        <a:pt x="444" y="346"/>
                      </a:lnTo>
                      <a:lnTo>
                        <a:pt x="342" y="244"/>
                      </a:lnTo>
                      <a:cubicBezTo>
                        <a:pt x="335" y="237"/>
                        <a:pt x="332" y="229"/>
                        <a:pt x="332" y="219"/>
                      </a:cubicBezTo>
                      <a:cubicBezTo>
                        <a:pt x="332" y="210"/>
                        <a:pt x="335" y="202"/>
                        <a:pt x="342" y="195"/>
                      </a:cubicBezTo>
                      <a:lnTo>
                        <a:pt x="391" y="146"/>
                      </a:lnTo>
                      <a:cubicBezTo>
                        <a:pt x="398" y="139"/>
                        <a:pt x="406" y="136"/>
                        <a:pt x="415" y="136"/>
                      </a:cubicBezTo>
                      <a:cubicBezTo>
                        <a:pt x="425" y="136"/>
                        <a:pt x="433" y="139"/>
                        <a:pt x="440" y="146"/>
                      </a:cubicBezTo>
                      <a:lnTo>
                        <a:pt x="635" y="342"/>
                      </a:lnTo>
                      <a:lnTo>
                        <a:pt x="684" y="391"/>
                      </a:lnTo>
                      <a:cubicBezTo>
                        <a:pt x="691" y="397"/>
                        <a:pt x="694" y="405"/>
                        <a:pt x="694" y="415"/>
                      </a:cubicBezTo>
                      <a:cubicBezTo>
                        <a:pt x="694" y="425"/>
                        <a:pt x="691" y="433"/>
                        <a:pt x="684" y="439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Nunito Light"/>
                    <a:ea typeface="Nunito Light"/>
                    <a:cs typeface="Nunito Light"/>
                    <a:sym typeface="Nunito Light"/>
                  </a:endParaRPr>
                </a:p>
              </p:txBody>
            </p:sp>
          </p:grpSp>
          <p:sp>
            <p:nvSpPr>
              <p:cNvPr id="9" name="Google Shape;306;p9">
                <a:extLst>
                  <a:ext uri="{FF2B5EF4-FFF2-40B4-BE49-F238E27FC236}">
                    <a16:creationId xmlns:a16="http://schemas.microsoft.com/office/drawing/2014/main" id="{E0B2D271-60CF-13E1-27F7-33AEFBFC94C2}"/>
                  </a:ext>
                </a:extLst>
              </p:cNvPr>
              <p:cNvSpPr/>
              <p:nvPr/>
            </p:nvSpPr>
            <p:spPr>
              <a:xfrm rot="5400000" flipH="1">
                <a:off x="2332083" y="198006"/>
                <a:ext cx="1662682" cy="3889207"/>
              </a:xfrm>
              <a:prstGeom prst="round2SameRect">
                <a:avLst>
                  <a:gd name="adj1" fmla="val 7604"/>
                  <a:gd name="adj2" fmla="val 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</p:grpSp>
        <p:sp>
          <p:nvSpPr>
            <p:cNvPr id="10" name="Google Shape;307;p9">
              <a:extLst>
                <a:ext uri="{FF2B5EF4-FFF2-40B4-BE49-F238E27FC236}">
                  <a16:creationId xmlns:a16="http://schemas.microsoft.com/office/drawing/2014/main" id="{9F2267FA-1D04-ABB9-3FFD-163F883A567B}"/>
                </a:ext>
              </a:extLst>
            </p:cNvPr>
            <p:cNvSpPr txBox="1"/>
            <p:nvPr/>
          </p:nvSpPr>
          <p:spPr>
            <a:xfrm>
              <a:off x="1218816" y="2008285"/>
              <a:ext cx="3805129" cy="3292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rgbClr val="262626"/>
                  </a:solidFill>
                  <a:latin typeface="Nunito Sans Light"/>
                  <a:sym typeface="Nunito Sans Light"/>
                </a:rPr>
                <a:t>Is SCION trying to replace the Internet?</a:t>
              </a:r>
            </a:p>
          </p:txBody>
        </p:sp>
      </p:grpSp>
      <p:sp>
        <p:nvSpPr>
          <p:cNvPr id="11" name="Google Shape;308;p9">
            <a:extLst>
              <a:ext uri="{FF2B5EF4-FFF2-40B4-BE49-F238E27FC236}">
                <a16:creationId xmlns:a16="http://schemas.microsoft.com/office/drawing/2014/main" id="{162AD5AC-4153-7DA3-24D1-CF2D413C7370}"/>
              </a:ext>
            </a:extLst>
          </p:cNvPr>
          <p:cNvSpPr/>
          <p:nvPr/>
        </p:nvSpPr>
        <p:spPr>
          <a:xfrm>
            <a:off x="625847" y="1962460"/>
            <a:ext cx="357271" cy="357271"/>
          </a:xfrm>
          <a:custGeom>
            <a:avLst/>
            <a:gdLst/>
            <a:ahLst/>
            <a:cxnLst/>
            <a:rect l="l" t="t" r="r" b="b"/>
            <a:pathLst>
              <a:path w="830" h="830" extrusionOk="0">
                <a:moveTo>
                  <a:pt x="774" y="207"/>
                </a:moveTo>
                <a:cubicBezTo>
                  <a:pt x="737" y="143"/>
                  <a:pt x="687" y="93"/>
                  <a:pt x="623" y="56"/>
                </a:cubicBezTo>
                <a:cubicBezTo>
                  <a:pt x="560" y="19"/>
                  <a:pt x="490" y="0"/>
                  <a:pt x="415" y="0"/>
                </a:cubicBezTo>
                <a:cubicBezTo>
                  <a:pt x="340" y="0"/>
                  <a:pt x="270" y="19"/>
                  <a:pt x="207" y="56"/>
                </a:cubicBezTo>
                <a:cubicBezTo>
                  <a:pt x="143" y="93"/>
                  <a:pt x="93" y="143"/>
                  <a:pt x="56" y="207"/>
                </a:cubicBezTo>
                <a:cubicBezTo>
                  <a:pt x="18" y="270"/>
                  <a:pt x="0" y="340"/>
                  <a:pt x="0" y="415"/>
                </a:cubicBezTo>
                <a:cubicBezTo>
                  <a:pt x="0" y="490"/>
                  <a:pt x="18" y="560"/>
                  <a:pt x="56" y="623"/>
                </a:cubicBezTo>
                <a:cubicBezTo>
                  <a:pt x="93" y="687"/>
                  <a:pt x="143" y="737"/>
                  <a:pt x="207" y="774"/>
                </a:cubicBezTo>
                <a:cubicBezTo>
                  <a:pt x="270" y="811"/>
                  <a:pt x="340" y="830"/>
                  <a:pt x="415" y="830"/>
                </a:cubicBezTo>
                <a:cubicBezTo>
                  <a:pt x="490" y="830"/>
                  <a:pt x="560" y="811"/>
                  <a:pt x="623" y="774"/>
                </a:cubicBezTo>
                <a:cubicBezTo>
                  <a:pt x="687" y="737"/>
                  <a:pt x="737" y="687"/>
                  <a:pt x="774" y="623"/>
                </a:cubicBezTo>
                <a:cubicBezTo>
                  <a:pt x="811" y="560"/>
                  <a:pt x="830" y="490"/>
                  <a:pt x="830" y="415"/>
                </a:cubicBezTo>
                <a:cubicBezTo>
                  <a:pt x="830" y="340"/>
                  <a:pt x="811" y="270"/>
                  <a:pt x="774" y="207"/>
                </a:cubicBezTo>
                <a:close/>
                <a:moveTo>
                  <a:pt x="684" y="439"/>
                </a:moveTo>
                <a:lnTo>
                  <a:pt x="635" y="489"/>
                </a:lnTo>
                <a:lnTo>
                  <a:pt x="440" y="684"/>
                </a:lnTo>
                <a:cubicBezTo>
                  <a:pt x="433" y="691"/>
                  <a:pt x="425" y="694"/>
                  <a:pt x="415" y="694"/>
                </a:cubicBezTo>
                <a:cubicBezTo>
                  <a:pt x="406" y="694"/>
                  <a:pt x="398" y="691"/>
                  <a:pt x="391" y="684"/>
                </a:cubicBezTo>
                <a:lnTo>
                  <a:pt x="342" y="635"/>
                </a:lnTo>
                <a:cubicBezTo>
                  <a:pt x="335" y="628"/>
                  <a:pt x="332" y="620"/>
                  <a:pt x="332" y="611"/>
                </a:cubicBezTo>
                <a:cubicBezTo>
                  <a:pt x="332" y="601"/>
                  <a:pt x="335" y="593"/>
                  <a:pt x="342" y="586"/>
                </a:cubicBezTo>
                <a:lnTo>
                  <a:pt x="444" y="484"/>
                </a:lnTo>
                <a:lnTo>
                  <a:pt x="173" y="484"/>
                </a:lnTo>
                <a:cubicBezTo>
                  <a:pt x="163" y="484"/>
                  <a:pt x="155" y="481"/>
                  <a:pt x="148" y="474"/>
                </a:cubicBezTo>
                <a:cubicBezTo>
                  <a:pt x="142" y="467"/>
                  <a:pt x="138" y="459"/>
                  <a:pt x="138" y="450"/>
                </a:cubicBezTo>
                <a:lnTo>
                  <a:pt x="138" y="380"/>
                </a:lnTo>
                <a:cubicBezTo>
                  <a:pt x="138" y="371"/>
                  <a:pt x="142" y="363"/>
                  <a:pt x="148" y="356"/>
                </a:cubicBezTo>
                <a:cubicBezTo>
                  <a:pt x="155" y="349"/>
                  <a:pt x="163" y="346"/>
                  <a:pt x="173" y="346"/>
                </a:cubicBezTo>
                <a:lnTo>
                  <a:pt x="444" y="346"/>
                </a:lnTo>
                <a:lnTo>
                  <a:pt x="342" y="244"/>
                </a:lnTo>
                <a:cubicBezTo>
                  <a:pt x="335" y="237"/>
                  <a:pt x="332" y="229"/>
                  <a:pt x="332" y="219"/>
                </a:cubicBezTo>
                <a:cubicBezTo>
                  <a:pt x="332" y="210"/>
                  <a:pt x="335" y="202"/>
                  <a:pt x="342" y="195"/>
                </a:cubicBezTo>
                <a:lnTo>
                  <a:pt x="391" y="146"/>
                </a:lnTo>
                <a:cubicBezTo>
                  <a:pt x="398" y="139"/>
                  <a:pt x="406" y="136"/>
                  <a:pt x="415" y="136"/>
                </a:cubicBezTo>
                <a:cubicBezTo>
                  <a:pt x="425" y="136"/>
                  <a:pt x="433" y="139"/>
                  <a:pt x="440" y="146"/>
                </a:cubicBezTo>
                <a:lnTo>
                  <a:pt x="635" y="342"/>
                </a:lnTo>
                <a:lnTo>
                  <a:pt x="684" y="391"/>
                </a:lnTo>
                <a:cubicBezTo>
                  <a:pt x="691" y="397"/>
                  <a:pt x="694" y="405"/>
                  <a:pt x="694" y="415"/>
                </a:cubicBezTo>
                <a:cubicBezTo>
                  <a:pt x="694" y="425"/>
                  <a:pt x="691" y="433"/>
                  <a:pt x="684" y="43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C586A2A-BDA5-15F9-62BE-602F199A285B}"/>
              </a:ext>
            </a:extLst>
          </p:cNvPr>
          <p:cNvGrpSpPr/>
          <p:nvPr/>
        </p:nvGrpSpPr>
        <p:grpSpPr>
          <a:xfrm>
            <a:off x="398533" y="4695435"/>
            <a:ext cx="4798257" cy="1416615"/>
            <a:chOff x="398533" y="4695435"/>
            <a:chExt cx="4798257" cy="1416615"/>
          </a:xfrm>
        </p:grpSpPr>
        <p:sp>
          <p:nvSpPr>
            <p:cNvPr id="4" name="Google Shape;306;p9">
              <a:extLst>
                <a:ext uri="{FF2B5EF4-FFF2-40B4-BE49-F238E27FC236}">
                  <a16:creationId xmlns:a16="http://schemas.microsoft.com/office/drawing/2014/main" id="{A9062176-4F64-A48E-9FAF-6BEDD1AEEE24}"/>
                </a:ext>
              </a:extLst>
            </p:cNvPr>
            <p:cNvSpPr/>
            <p:nvPr/>
          </p:nvSpPr>
          <p:spPr>
            <a:xfrm rot="5400000" flipH="1">
              <a:off x="2509174" y="3413868"/>
              <a:ext cx="1406049" cy="3969183"/>
            </a:xfrm>
            <a:prstGeom prst="round2SameRect">
              <a:avLst>
                <a:gd name="adj1" fmla="val 7604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sp>
          <p:nvSpPr>
            <p:cNvPr id="5" name="Google Shape;307;p9">
              <a:extLst>
                <a:ext uri="{FF2B5EF4-FFF2-40B4-BE49-F238E27FC236}">
                  <a16:creationId xmlns:a16="http://schemas.microsoft.com/office/drawing/2014/main" id="{BC135924-8A3C-DD70-9E85-94965290FFF6}"/>
                </a:ext>
              </a:extLst>
            </p:cNvPr>
            <p:cNvSpPr txBox="1"/>
            <p:nvPr/>
          </p:nvSpPr>
          <p:spPr>
            <a:xfrm>
              <a:off x="1268121" y="5208122"/>
              <a:ext cx="3851112" cy="3292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u="none" strike="noStrike" cap="none" dirty="0">
                  <a:solidFill>
                    <a:srgbClr val="262626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What are the main use cases for SCION?</a:t>
              </a:r>
              <a:endParaRPr lang="en-US" b="1" dirty="0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CB7C9F9-2909-8AD1-472D-92D17B46C2B0}"/>
                </a:ext>
              </a:extLst>
            </p:cNvPr>
            <p:cNvGrpSpPr/>
            <p:nvPr/>
          </p:nvGrpSpPr>
          <p:grpSpPr>
            <a:xfrm>
              <a:off x="398533" y="4698110"/>
              <a:ext cx="828675" cy="1413940"/>
              <a:chOff x="398533" y="4698110"/>
              <a:chExt cx="828675" cy="1413940"/>
            </a:xfrm>
          </p:grpSpPr>
          <p:sp>
            <p:nvSpPr>
              <p:cNvPr id="19" name="Google Shape;305;p9">
                <a:extLst>
                  <a:ext uri="{FF2B5EF4-FFF2-40B4-BE49-F238E27FC236}">
                    <a16:creationId xmlns:a16="http://schemas.microsoft.com/office/drawing/2014/main" id="{9A8B4C21-5DC3-0AEF-50AC-DFE50BCA3E77}"/>
                  </a:ext>
                </a:extLst>
              </p:cNvPr>
              <p:cNvSpPr/>
              <p:nvPr/>
            </p:nvSpPr>
            <p:spPr>
              <a:xfrm rot="16200000">
                <a:off x="105901" y="4990742"/>
                <a:ext cx="1413940" cy="828675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lt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  <p:sp>
            <p:nvSpPr>
              <p:cNvPr id="6" name="Google Shape;308;p9">
                <a:extLst>
                  <a:ext uri="{FF2B5EF4-FFF2-40B4-BE49-F238E27FC236}">
                    <a16:creationId xmlns:a16="http://schemas.microsoft.com/office/drawing/2014/main" id="{199F10C2-A54B-FFC8-91BB-E4B936E6CFB5}"/>
                  </a:ext>
                </a:extLst>
              </p:cNvPr>
              <p:cNvSpPr/>
              <p:nvPr/>
            </p:nvSpPr>
            <p:spPr>
              <a:xfrm>
                <a:off x="648227" y="5189462"/>
                <a:ext cx="357271" cy="357271"/>
              </a:xfrm>
              <a:custGeom>
                <a:avLst/>
                <a:gdLst/>
                <a:ahLst/>
                <a:cxnLst/>
                <a:rect l="l" t="t" r="r" b="b"/>
                <a:pathLst>
                  <a:path w="830" h="830" extrusionOk="0">
                    <a:moveTo>
                      <a:pt x="774" y="207"/>
                    </a:moveTo>
                    <a:cubicBezTo>
                      <a:pt x="737" y="143"/>
                      <a:pt x="687" y="93"/>
                      <a:pt x="623" y="56"/>
                    </a:cubicBezTo>
                    <a:cubicBezTo>
                      <a:pt x="560" y="19"/>
                      <a:pt x="490" y="0"/>
                      <a:pt x="415" y="0"/>
                    </a:cubicBezTo>
                    <a:cubicBezTo>
                      <a:pt x="340" y="0"/>
                      <a:pt x="270" y="19"/>
                      <a:pt x="207" y="56"/>
                    </a:cubicBezTo>
                    <a:cubicBezTo>
                      <a:pt x="143" y="93"/>
                      <a:pt x="93" y="143"/>
                      <a:pt x="56" y="207"/>
                    </a:cubicBezTo>
                    <a:cubicBezTo>
                      <a:pt x="18" y="270"/>
                      <a:pt x="0" y="340"/>
                      <a:pt x="0" y="415"/>
                    </a:cubicBezTo>
                    <a:cubicBezTo>
                      <a:pt x="0" y="490"/>
                      <a:pt x="18" y="560"/>
                      <a:pt x="56" y="623"/>
                    </a:cubicBezTo>
                    <a:cubicBezTo>
                      <a:pt x="93" y="687"/>
                      <a:pt x="143" y="737"/>
                      <a:pt x="207" y="774"/>
                    </a:cubicBezTo>
                    <a:cubicBezTo>
                      <a:pt x="270" y="811"/>
                      <a:pt x="340" y="830"/>
                      <a:pt x="415" y="830"/>
                    </a:cubicBezTo>
                    <a:cubicBezTo>
                      <a:pt x="490" y="830"/>
                      <a:pt x="560" y="811"/>
                      <a:pt x="623" y="774"/>
                    </a:cubicBezTo>
                    <a:cubicBezTo>
                      <a:pt x="687" y="737"/>
                      <a:pt x="737" y="687"/>
                      <a:pt x="774" y="623"/>
                    </a:cubicBezTo>
                    <a:cubicBezTo>
                      <a:pt x="811" y="560"/>
                      <a:pt x="830" y="490"/>
                      <a:pt x="830" y="415"/>
                    </a:cubicBezTo>
                    <a:cubicBezTo>
                      <a:pt x="830" y="340"/>
                      <a:pt x="811" y="270"/>
                      <a:pt x="774" y="207"/>
                    </a:cubicBezTo>
                    <a:close/>
                    <a:moveTo>
                      <a:pt x="684" y="439"/>
                    </a:moveTo>
                    <a:lnTo>
                      <a:pt x="635" y="489"/>
                    </a:lnTo>
                    <a:lnTo>
                      <a:pt x="440" y="684"/>
                    </a:lnTo>
                    <a:cubicBezTo>
                      <a:pt x="433" y="691"/>
                      <a:pt x="425" y="694"/>
                      <a:pt x="415" y="694"/>
                    </a:cubicBezTo>
                    <a:cubicBezTo>
                      <a:pt x="406" y="694"/>
                      <a:pt x="398" y="691"/>
                      <a:pt x="391" y="684"/>
                    </a:cubicBezTo>
                    <a:lnTo>
                      <a:pt x="342" y="635"/>
                    </a:lnTo>
                    <a:cubicBezTo>
                      <a:pt x="335" y="628"/>
                      <a:pt x="332" y="620"/>
                      <a:pt x="332" y="611"/>
                    </a:cubicBezTo>
                    <a:cubicBezTo>
                      <a:pt x="332" y="601"/>
                      <a:pt x="335" y="593"/>
                      <a:pt x="342" y="586"/>
                    </a:cubicBezTo>
                    <a:lnTo>
                      <a:pt x="444" y="484"/>
                    </a:lnTo>
                    <a:lnTo>
                      <a:pt x="173" y="484"/>
                    </a:lnTo>
                    <a:cubicBezTo>
                      <a:pt x="163" y="484"/>
                      <a:pt x="155" y="481"/>
                      <a:pt x="148" y="474"/>
                    </a:cubicBezTo>
                    <a:cubicBezTo>
                      <a:pt x="142" y="467"/>
                      <a:pt x="138" y="459"/>
                      <a:pt x="138" y="450"/>
                    </a:cubicBezTo>
                    <a:lnTo>
                      <a:pt x="138" y="380"/>
                    </a:lnTo>
                    <a:cubicBezTo>
                      <a:pt x="138" y="371"/>
                      <a:pt x="142" y="363"/>
                      <a:pt x="148" y="356"/>
                    </a:cubicBezTo>
                    <a:cubicBezTo>
                      <a:pt x="155" y="349"/>
                      <a:pt x="163" y="346"/>
                      <a:pt x="173" y="346"/>
                    </a:cubicBezTo>
                    <a:lnTo>
                      <a:pt x="444" y="346"/>
                    </a:lnTo>
                    <a:lnTo>
                      <a:pt x="342" y="244"/>
                    </a:lnTo>
                    <a:cubicBezTo>
                      <a:pt x="335" y="237"/>
                      <a:pt x="332" y="229"/>
                      <a:pt x="332" y="219"/>
                    </a:cubicBezTo>
                    <a:cubicBezTo>
                      <a:pt x="332" y="210"/>
                      <a:pt x="335" y="202"/>
                      <a:pt x="342" y="195"/>
                    </a:cubicBezTo>
                    <a:lnTo>
                      <a:pt x="391" y="146"/>
                    </a:lnTo>
                    <a:cubicBezTo>
                      <a:pt x="398" y="139"/>
                      <a:pt x="406" y="136"/>
                      <a:pt x="415" y="136"/>
                    </a:cubicBezTo>
                    <a:cubicBezTo>
                      <a:pt x="425" y="136"/>
                      <a:pt x="433" y="139"/>
                      <a:pt x="440" y="146"/>
                    </a:cubicBezTo>
                    <a:lnTo>
                      <a:pt x="635" y="342"/>
                    </a:lnTo>
                    <a:lnTo>
                      <a:pt x="684" y="391"/>
                    </a:lnTo>
                    <a:cubicBezTo>
                      <a:pt x="691" y="397"/>
                      <a:pt x="694" y="405"/>
                      <a:pt x="694" y="415"/>
                    </a:cubicBezTo>
                    <a:cubicBezTo>
                      <a:pt x="694" y="425"/>
                      <a:pt x="691" y="433"/>
                      <a:pt x="684" y="439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Nunito Light"/>
                  <a:ea typeface="Nunito Light"/>
                  <a:cs typeface="Nunito Light"/>
                  <a:sym typeface="Nunito Light"/>
                </a:endParaRPr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9"/>
          <p:cNvSpPr/>
          <p:nvPr/>
        </p:nvSpPr>
        <p:spPr>
          <a:xfrm>
            <a:off x="7097917" y="0"/>
            <a:ext cx="5094083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946" name="Google Shape;946;p19"/>
          <p:cNvSpPr txBox="1">
            <a:spLocks noGrp="1"/>
          </p:cNvSpPr>
          <p:nvPr>
            <p:ph type="title"/>
          </p:nvPr>
        </p:nvSpPr>
        <p:spPr>
          <a:xfrm>
            <a:off x="390525" y="998530"/>
            <a:ext cx="6229731" cy="81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mfortaa"/>
              <a:buNone/>
            </a:pPr>
            <a:r>
              <a:rPr lang="en-US" dirty="0">
                <a:latin typeface="Comfortaa Medium"/>
                <a:ea typeface="Comfortaa Medium"/>
                <a:cs typeface="Comfortaa Medium"/>
                <a:sym typeface="Comfortaa"/>
              </a:rPr>
              <a:t>REAL-WORLD DEPLOYMENT: </a:t>
            </a:r>
            <a:br>
              <a:rPr lang="en-US" dirty="0">
                <a:latin typeface="Comfortaa Medium"/>
                <a:ea typeface="Comfortaa Medium"/>
                <a:cs typeface="Comfortaa Medium"/>
                <a:sym typeface="Comfortaa"/>
              </a:rPr>
            </a:br>
            <a:r>
              <a:rPr lang="en-US" dirty="0">
                <a:latin typeface="Comfortaa Medium"/>
                <a:ea typeface="Comfortaa Medium"/>
                <a:cs typeface="Comfortaa Medium"/>
                <a:sym typeface="Comfortaa"/>
              </a:rPr>
              <a:t>THE SECURE SWISS FINANCE NETWORK</a:t>
            </a:r>
            <a:endParaRPr dirty="0">
              <a:latin typeface="Comfortaa Medium"/>
              <a:ea typeface="Comfortaa Medium"/>
              <a:cs typeface="Comfortaa Medium"/>
              <a:sym typeface="Comfortaa"/>
            </a:endParaRPr>
          </a:p>
        </p:txBody>
      </p:sp>
      <p:sp>
        <p:nvSpPr>
          <p:cNvPr id="947" name="Google Shape;947;p19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262626"/>
                </a:solidFill>
              </a:rPr>
              <a:t>14</a:t>
            </a:fld>
            <a:endParaRPr>
              <a:solidFill>
                <a:srgbClr val="262626"/>
              </a:solidFill>
            </a:endParaRPr>
          </a:p>
        </p:txBody>
      </p:sp>
      <p:pic>
        <p:nvPicPr>
          <p:cNvPr id="948" name="Google Shape;948;p19"/>
          <p:cNvPicPr preferRelativeResize="0"/>
          <p:nvPr/>
        </p:nvPicPr>
        <p:blipFill rotWithShape="1">
          <a:blip r:embed="rId3">
            <a:alphaModFix/>
          </a:blip>
          <a:srcRect r="38234"/>
          <a:stretch/>
        </p:blipFill>
        <p:spPr>
          <a:xfrm>
            <a:off x="7304368" y="1176950"/>
            <a:ext cx="4497107" cy="2949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41971" y="2015032"/>
            <a:ext cx="685800" cy="180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89697" y="2429460"/>
            <a:ext cx="772939" cy="148147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19"/>
          <p:cNvSpPr txBox="1"/>
          <p:nvPr/>
        </p:nvSpPr>
        <p:spPr>
          <a:xfrm>
            <a:off x="7304368" y="4619427"/>
            <a:ext cx="4338873" cy="1600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3"/>
                </a:solidFill>
                <a:latin typeface="Comfortaa Medium"/>
                <a:ea typeface="Comfortaa Medium"/>
                <a:cs typeface="Comfortaa Medium"/>
                <a:sym typeface="Comfortaa"/>
              </a:rPr>
              <a:t>SOME FACTS: </a:t>
            </a:r>
            <a:endParaRPr dirty="0"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</a:pPr>
            <a:r>
              <a:rPr lang="en-US" sz="1600" b="1" dirty="0">
                <a:solidFill>
                  <a:schemeClr val="accent3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300+ </a:t>
            </a:r>
            <a:r>
              <a:rPr lang="en-US" sz="1600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finance institutions</a:t>
            </a:r>
            <a:endParaRPr sz="1600" dirty="0"/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Network handling </a:t>
            </a:r>
            <a:r>
              <a:rPr lang="en-US" sz="1600" b="1" dirty="0">
                <a:solidFill>
                  <a:schemeClr val="accent3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~200 Billion CHF/day</a:t>
            </a:r>
            <a:endParaRPr sz="1600" dirty="0"/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</a:pPr>
            <a:r>
              <a:rPr lang="en-US" sz="1600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Migration to SCION-based SSFN ongoing until </a:t>
            </a:r>
            <a:r>
              <a:rPr lang="en-US" sz="1600" b="1" dirty="0">
                <a:solidFill>
                  <a:schemeClr val="accent3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September 2024 </a:t>
            </a:r>
            <a:endParaRPr sz="1600" dirty="0"/>
          </a:p>
        </p:txBody>
      </p:sp>
      <p:sp>
        <p:nvSpPr>
          <p:cNvPr id="952" name="Google Shape;952;p19"/>
          <p:cNvSpPr txBox="1"/>
          <p:nvPr/>
        </p:nvSpPr>
        <p:spPr>
          <a:xfrm>
            <a:off x="312214" y="2357486"/>
            <a:ext cx="5945711" cy="2739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Swiss inter-banking network, handling money transfers between banks and other critical real-time financial services, operated by SIX, the Swiss Financial Infrastructure operator.</a:t>
            </a:r>
            <a:endParaRPr sz="1600" dirty="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400" dirty="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Reasons for using SCION:</a:t>
            </a:r>
            <a:endParaRPr sz="1600"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Enforceable governance thanks to SCION’s trust concept</a:t>
            </a:r>
            <a:endParaRPr sz="1600"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Performance-based routing &amp; fast failover</a:t>
            </a:r>
            <a:endParaRPr sz="1600"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Geofencing</a:t>
            </a:r>
            <a:endParaRPr sz="1600"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Multi-ISP</a:t>
            </a:r>
            <a:endParaRPr sz="1600" dirty="0"/>
          </a:p>
        </p:txBody>
      </p:sp>
      <p:sp>
        <p:nvSpPr>
          <p:cNvPr id="953" name="Google Shape;953;p19">
            <a:hlinkClick r:id="rId6"/>
          </p:cNvPr>
          <p:cNvSpPr/>
          <p:nvPr/>
        </p:nvSpPr>
        <p:spPr>
          <a:xfrm>
            <a:off x="312214" y="5274512"/>
            <a:ext cx="6229730" cy="4572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GB" dirty="0" err="1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www.six-group.com</a:t>
            </a:r>
            <a:r>
              <a:rPr lang="en-GB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GB" dirty="0" err="1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GB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/products-services/banking-services/</a:t>
            </a:r>
            <a:r>
              <a:rPr lang="en-GB" dirty="0" err="1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ssfn.html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54" name="Google Shape;954;p19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2ba8377bcde_1_0"/>
          <p:cNvSpPr/>
          <p:nvPr/>
        </p:nvSpPr>
        <p:spPr>
          <a:xfrm rot="10800000" flipH="1">
            <a:off x="380913" y="1480862"/>
            <a:ext cx="5483772" cy="4670761"/>
          </a:xfrm>
          <a:prstGeom prst="round2SameRect">
            <a:avLst>
              <a:gd name="adj1" fmla="val 3878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961" name="Google Shape;961;g2ba8377bcde_1_0"/>
          <p:cNvSpPr/>
          <p:nvPr/>
        </p:nvSpPr>
        <p:spPr>
          <a:xfrm rot="10800000" flipH="1">
            <a:off x="6180083" y="1458072"/>
            <a:ext cx="5630998" cy="4693552"/>
          </a:xfrm>
          <a:prstGeom prst="round2SameRect">
            <a:avLst>
              <a:gd name="adj1" fmla="val 3878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962" name="Google Shape;962;g2ba8377bcde_1_0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mfortaa"/>
              <a:buNone/>
            </a:pPr>
            <a:r>
              <a:rPr lang="en-US" sz="2500" dirty="0">
                <a:latin typeface="Comfortaa Medium"/>
                <a:ea typeface="Comfortaa Medium"/>
                <a:cs typeface="Comfortaa Medium"/>
                <a:sym typeface="Comfortaa"/>
              </a:rPr>
              <a:t>SSFN DEPLOYMENT EXPERIENCES</a:t>
            </a:r>
            <a:endParaRPr dirty="0">
              <a:latin typeface="Comfortaa Medium"/>
              <a:ea typeface="Comfortaa Medium"/>
              <a:cs typeface="Comfortaa Medium"/>
              <a:sym typeface="Comfortaa"/>
            </a:endParaRPr>
          </a:p>
        </p:txBody>
      </p:sp>
      <p:sp>
        <p:nvSpPr>
          <p:cNvPr id="963" name="Google Shape;963;g2ba8377bcde_1_0"/>
          <p:cNvSpPr/>
          <p:nvPr/>
        </p:nvSpPr>
        <p:spPr>
          <a:xfrm>
            <a:off x="380913" y="906923"/>
            <a:ext cx="5483772" cy="5589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buSzPts val="1100"/>
              <a:buNone/>
            </a:pPr>
            <a:r>
              <a:rPr lang="en-US" dirty="0">
                <a:solidFill>
                  <a:schemeClr val="accent2"/>
                </a:solidFill>
                <a:latin typeface="Comfortaa Medium"/>
                <a:ea typeface="Comfortaa Medium"/>
                <a:cs typeface="Comfortaa Medium"/>
                <a:sym typeface="Comfortaa"/>
              </a:rPr>
              <a:t>WHY WAS SCION ADOPTED?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endParaRPr dirty="0">
              <a:solidFill>
                <a:schemeClr val="accent2"/>
              </a:solidFill>
              <a:latin typeface="Comfortaa Medium"/>
              <a:ea typeface="Comfortaa Medium"/>
              <a:cs typeface="Comfortaa Medium"/>
              <a:sym typeface="Comfortaa"/>
            </a:endParaRPr>
          </a:p>
        </p:txBody>
      </p:sp>
      <p:sp>
        <p:nvSpPr>
          <p:cNvPr id="964" name="Google Shape;964;g2ba8377bcde_1_0"/>
          <p:cNvSpPr txBox="1"/>
          <p:nvPr/>
        </p:nvSpPr>
        <p:spPr>
          <a:xfrm>
            <a:off x="530691" y="1650921"/>
            <a:ext cx="5094600" cy="2821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4625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SIX clients previously used Finance </a:t>
            </a:r>
            <a:r>
              <a:rPr lang="en-US" sz="1600" dirty="0" err="1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IPNet</a:t>
            </a: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 or point-to-point connections. Finance </a:t>
            </a:r>
            <a:r>
              <a:rPr lang="en-US" sz="1600" dirty="0" err="1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IPNet</a:t>
            </a: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 was reaching end-of-life.</a:t>
            </a:r>
            <a:endParaRPr sz="1600" dirty="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4625" marR="0" lvl="0" indent="-16827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Nunito Light"/>
              <a:buChar char="•"/>
            </a:pPr>
            <a:r>
              <a:rPr lang="en-US" sz="1600" dirty="0" err="1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IPNet</a:t>
            </a: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 did not limit connections to the rest of the Internet (e.g. no route controls) and offered limited protection against cyber risks.</a:t>
            </a:r>
            <a:endParaRPr sz="1600" dirty="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4625" marR="0" lvl="0" indent="-16827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Point-to-point connections lacked flexibility and had single points of failure. </a:t>
            </a:r>
            <a:endParaRPr sz="1600" dirty="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4625" marR="0" lvl="0" indent="-168275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3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Lacked strong governance and geofencing.</a:t>
            </a:r>
            <a:endParaRPr sz="1600" dirty="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965" name="Google Shape;965;g2ba8377bcde_1_0"/>
          <p:cNvSpPr/>
          <p:nvPr/>
        </p:nvSpPr>
        <p:spPr>
          <a:xfrm>
            <a:off x="6180083" y="906923"/>
            <a:ext cx="5631004" cy="55890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"/>
              </a:rPr>
              <a:t>LESSONS LEARNED</a:t>
            </a:r>
            <a:endParaRPr dirty="0"/>
          </a:p>
        </p:txBody>
      </p:sp>
      <p:sp>
        <p:nvSpPr>
          <p:cNvPr id="966" name="Google Shape;966;g2ba8377bcde_1_0"/>
          <p:cNvSpPr txBox="1"/>
          <p:nvPr/>
        </p:nvSpPr>
        <p:spPr>
          <a:xfrm>
            <a:off x="6329855" y="1540826"/>
            <a:ext cx="5331454" cy="4693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4625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 Light"/>
              <a:buChar char="•"/>
            </a:pP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Establishment of an ISD requires the creation of admission criteria, process documentation, and legal agreements.</a:t>
            </a:r>
            <a:endParaRPr dirty="0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4625" marR="0" lvl="0" indent="-16827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 Light"/>
              <a:buChar char="•"/>
            </a:pP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Initial establishment of ISDs requires key-signing ceremony involving voting </a:t>
            </a:r>
            <a:r>
              <a:rPr lang="en-US" dirty="0" err="1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ASes</a:t>
            </a: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.</a:t>
            </a:r>
            <a:endParaRPr dirty="0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4625" marR="0" lvl="0" indent="-16827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 Light"/>
              <a:buChar char="•"/>
            </a:pP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Manual checks are needed when onboarding candidate </a:t>
            </a:r>
            <a:r>
              <a:rPr lang="en-US" dirty="0" err="1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ASes</a:t>
            </a: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 to ensure they meet admission criteria. </a:t>
            </a:r>
            <a:endParaRPr dirty="0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4625" marR="0" lvl="0" indent="-16827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 Light"/>
              <a:buChar char="•"/>
            </a:pP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Building the PKI and management integration of the services was challenging (although SSFN offers managed service).</a:t>
            </a:r>
          </a:p>
          <a:p>
            <a:pPr marL="174625" marR="0" lvl="0" indent="-16827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 Light"/>
              <a:buChar char="•"/>
            </a:pP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Certificate revocation not possible, although they expire within 72 hours. </a:t>
            </a:r>
            <a:endParaRPr dirty="0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4625" marR="0" lvl="0" indent="-16827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 Light"/>
              <a:buChar char="•"/>
            </a:pP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SCION products are still relatively new and not all features are implemented yet. </a:t>
            </a:r>
          </a:p>
          <a:p>
            <a:pPr marL="174625" marR="0" lvl="0" indent="-16827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 Light"/>
              <a:buChar char="•"/>
            </a:pP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Inter-ISD path control is currently limited. </a:t>
            </a:r>
            <a:endParaRPr dirty="0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4625" marR="0" lvl="0" indent="-16827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 Light"/>
              <a:buChar char="•"/>
            </a:pP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The community and sources of expertise are currently limited.</a:t>
            </a:r>
            <a:endParaRPr dirty="0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4625" marR="0" lvl="0" indent="-168275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300"/>
              <a:buFont typeface="Nunito Light"/>
              <a:buChar char="•"/>
            </a:pP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Practical experience has been that path failover and fallback occurs within a few seconds. </a:t>
            </a:r>
            <a:endParaRPr dirty="0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967" name="Google Shape;967;g2ba8377bcde_1_0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20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mfortaa Medium"/>
              <a:buNone/>
            </a:pPr>
            <a:r>
              <a:rPr lang="en-US"/>
              <a:t>DEPLOYMENT BEYOND FINANCE</a:t>
            </a:r>
            <a:endParaRPr>
              <a:latin typeface="Comfortaa Medium"/>
              <a:ea typeface="Comfortaa Medium"/>
              <a:cs typeface="Comfortaa Medium"/>
              <a:sym typeface="Comfortaa"/>
            </a:endParaRPr>
          </a:p>
        </p:txBody>
      </p:sp>
      <p:sp>
        <p:nvSpPr>
          <p:cNvPr id="974" name="Google Shape;974;p20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975" name="Google Shape;975;p20"/>
          <p:cNvSpPr/>
          <p:nvPr/>
        </p:nvSpPr>
        <p:spPr>
          <a:xfrm>
            <a:off x="380999" y="1254491"/>
            <a:ext cx="3591089" cy="539387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"/>
              </a:rPr>
              <a:t>HEALTHCARE</a:t>
            </a:r>
            <a:endParaRPr/>
          </a:p>
        </p:txBody>
      </p:sp>
      <p:sp>
        <p:nvSpPr>
          <p:cNvPr id="976" name="Google Shape;976;p20"/>
          <p:cNvSpPr/>
          <p:nvPr/>
        </p:nvSpPr>
        <p:spPr>
          <a:xfrm rot="10800000" flipH="1">
            <a:off x="380999" y="1793874"/>
            <a:ext cx="3591089" cy="3946891"/>
          </a:xfrm>
          <a:prstGeom prst="round2SameRect">
            <a:avLst>
              <a:gd name="adj1" fmla="val 3878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977" name="Google Shape;977;p20"/>
          <p:cNvSpPr/>
          <p:nvPr/>
        </p:nvSpPr>
        <p:spPr>
          <a:xfrm>
            <a:off x="4291310" y="1254491"/>
            <a:ext cx="3591089" cy="539387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"/>
              </a:rPr>
              <a:t>EDUCATION</a:t>
            </a:r>
            <a:endParaRPr/>
          </a:p>
        </p:txBody>
      </p:sp>
      <p:sp>
        <p:nvSpPr>
          <p:cNvPr id="978" name="Google Shape;978;p20"/>
          <p:cNvSpPr/>
          <p:nvPr/>
        </p:nvSpPr>
        <p:spPr>
          <a:xfrm rot="10800000" flipH="1">
            <a:off x="4291310" y="1793875"/>
            <a:ext cx="3591089" cy="3946890"/>
          </a:xfrm>
          <a:prstGeom prst="round2SameRect">
            <a:avLst>
              <a:gd name="adj1" fmla="val 3878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979" name="Google Shape;979;p20"/>
          <p:cNvSpPr/>
          <p:nvPr/>
        </p:nvSpPr>
        <p:spPr>
          <a:xfrm>
            <a:off x="8201621" y="1254491"/>
            <a:ext cx="3591089" cy="539387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omfortaa Medium"/>
                <a:ea typeface="Comfortaa Medium"/>
                <a:cs typeface="Comfortaa Medium"/>
                <a:sym typeface="Comfortaa"/>
              </a:rPr>
              <a:t>POWER</a:t>
            </a:r>
            <a:endParaRPr/>
          </a:p>
        </p:txBody>
      </p:sp>
      <p:sp>
        <p:nvSpPr>
          <p:cNvPr id="980" name="Google Shape;980;p20"/>
          <p:cNvSpPr/>
          <p:nvPr/>
        </p:nvSpPr>
        <p:spPr>
          <a:xfrm rot="10800000" flipH="1">
            <a:off x="8201621" y="1793875"/>
            <a:ext cx="3591089" cy="3946890"/>
          </a:xfrm>
          <a:prstGeom prst="round2SameRect">
            <a:avLst>
              <a:gd name="adj1" fmla="val 3878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981" name="Google Shape;981;p20"/>
          <p:cNvSpPr txBox="1"/>
          <p:nvPr/>
        </p:nvSpPr>
        <p:spPr>
          <a:xfrm>
            <a:off x="476250" y="1958831"/>
            <a:ext cx="349583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The </a:t>
            </a:r>
            <a:r>
              <a:rPr lang="en-US" u="sng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HIN Trust Circle </a:t>
            </a: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adopts SCION to interconnect hundreds of hospitals and thousands of doctors.</a:t>
            </a:r>
            <a:endParaRPr dirty="0"/>
          </a:p>
        </p:txBody>
      </p:sp>
      <p:sp>
        <p:nvSpPr>
          <p:cNvPr id="982" name="Google Shape;982;p20"/>
          <p:cNvSpPr txBox="1"/>
          <p:nvPr/>
        </p:nvSpPr>
        <p:spPr>
          <a:xfrm>
            <a:off x="4386561" y="1958831"/>
            <a:ext cx="3495838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The </a:t>
            </a:r>
            <a:r>
              <a:rPr lang="en-US" u="sng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SCION Education, Research &amp; Academic Network </a:t>
            </a: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connects campuses with path-aware high performance SCION connectivity.</a:t>
            </a:r>
            <a:endParaRPr dirty="0"/>
          </a:p>
        </p:txBody>
      </p:sp>
      <p:sp>
        <p:nvSpPr>
          <p:cNvPr id="983" name="Google Shape;983;p20"/>
          <p:cNvSpPr txBox="1"/>
          <p:nvPr/>
        </p:nvSpPr>
        <p:spPr>
          <a:xfrm>
            <a:off x="8296872" y="1958831"/>
            <a:ext cx="349583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The Association of Swiss Electricity Companies is exploring SCION to connect electricity market players.</a:t>
            </a:r>
            <a:endParaRPr dirty="0"/>
          </a:p>
        </p:txBody>
      </p:sp>
      <p:grpSp>
        <p:nvGrpSpPr>
          <p:cNvPr id="984" name="Google Shape;984;p20"/>
          <p:cNvGrpSpPr/>
          <p:nvPr/>
        </p:nvGrpSpPr>
        <p:grpSpPr>
          <a:xfrm>
            <a:off x="541137" y="2930491"/>
            <a:ext cx="3234536" cy="2604405"/>
            <a:chOff x="2782623" y="2208294"/>
            <a:chExt cx="4334435" cy="4048590"/>
          </a:xfrm>
        </p:grpSpPr>
        <p:pic>
          <p:nvPicPr>
            <p:cNvPr id="985" name="Google Shape;985;p2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247143" y="3046805"/>
              <a:ext cx="3456303" cy="226042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86" name="Google Shape;986;p20"/>
            <p:cNvGrpSpPr/>
            <p:nvPr/>
          </p:nvGrpSpPr>
          <p:grpSpPr>
            <a:xfrm>
              <a:off x="3989603" y="3312946"/>
              <a:ext cx="1879803" cy="1614674"/>
              <a:chOff x="7952889" y="4114692"/>
              <a:chExt cx="2145348" cy="1803293"/>
            </a:xfrm>
          </p:grpSpPr>
          <p:sp>
            <p:nvSpPr>
              <p:cNvPr id="987" name="Google Shape;987;p20"/>
              <p:cNvSpPr/>
              <p:nvPr/>
            </p:nvSpPr>
            <p:spPr>
              <a:xfrm>
                <a:off x="7952889" y="4114692"/>
                <a:ext cx="2145348" cy="1803293"/>
              </a:xfrm>
              <a:prstGeom prst="ellipse">
                <a:avLst/>
              </a:prstGeom>
              <a:solidFill>
                <a:srgbClr val="FFFFFF"/>
              </a:solidFill>
              <a:ln w="5080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Nunito Light"/>
                  <a:buNone/>
                </a:pPr>
                <a:endParaRPr sz="3600" u="none" strike="noStrike" cap="none">
                  <a:solidFill>
                    <a:srgbClr val="000000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endParaRPr>
              </a:p>
            </p:txBody>
          </p:sp>
          <p:pic>
            <p:nvPicPr>
              <p:cNvPr id="988" name="Google Shape;988;p20" descr="Download Swisscom Logo in SVG Vector or PNG File Format - Logo.wine"/>
              <p:cNvPicPr preferRelativeResize="0"/>
              <p:nvPr/>
            </p:nvPicPr>
            <p:blipFill rotWithShape="1">
              <a:blip r:embed="rId6">
                <a:alphaModFix/>
              </a:blip>
              <a:srcRect l="25093" t="16181" r="26719" b="15889"/>
              <a:stretch/>
            </p:blipFill>
            <p:spPr>
              <a:xfrm>
                <a:off x="8797670" y="4441388"/>
                <a:ext cx="455785" cy="42834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89" name="Google Shape;989;p20" descr="INFODIGITAL - Sunrise UPC stellt neue Geschäftsleitung vor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8683039" y="5203242"/>
                <a:ext cx="685045" cy="29660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90" name="Google Shape;990;p20" descr="Une image contenant objet, horloge, mètre&#10;&#10;Description générée automatiquement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8036163" y="4947146"/>
                <a:ext cx="685045" cy="175067"/>
              </a:xfrm>
              <a:prstGeom prst="rect">
                <a:avLst/>
              </a:prstGeom>
              <a:solidFill>
                <a:srgbClr val="FFFFFF"/>
              </a:solidFill>
              <a:ln w="2857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pic>
            <p:nvPicPr>
              <p:cNvPr id="991" name="Google Shape;991;p20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9198215" y="4832618"/>
                <a:ext cx="899238" cy="1714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92" name="Google Shape;992;p20"/>
            <p:cNvGrpSpPr/>
            <p:nvPr/>
          </p:nvGrpSpPr>
          <p:grpSpPr>
            <a:xfrm>
              <a:off x="3030880" y="2470823"/>
              <a:ext cx="3846371" cy="3447811"/>
              <a:chOff x="2933771" y="2059198"/>
              <a:chExt cx="4948007" cy="4435296"/>
            </a:xfrm>
          </p:grpSpPr>
          <p:sp>
            <p:nvSpPr>
              <p:cNvPr id="993" name="Google Shape;993;p20"/>
              <p:cNvSpPr/>
              <p:nvPr/>
            </p:nvSpPr>
            <p:spPr>
              <a:xfrm>
                <a:off x="4828349" y="2059198"/>
                <a:ext cx="900000" cy="900000"/>
              </a:xfrm>
              <a:custGeom>
                <a:avLst/>
                <a:gdLst/>
                <a:ahLst/>
                <a:cxnLst/>
                <a:rect l="l" t="t" r="r" b="b"/>
                <a:pathLst>
                  <a:path w="1006740" h="1006740" extrusionOk="0">
                    <a:moveTo>
                      <a:pt x="0" y="503370"/>
                    </a:moveTo>
                    <a:cubicBezTo>
                      <a:pt x="0" y="225366"/>
                      <a:pt x="225366" y="0"/>
                      <a:pt x="503370" y="0"/>
                    </a:cubicBezTo>
                    <a:cubicBezTo>
                      <a:pt x="781374" y="0"/>
                      <a:pt x="1006740" y="225366"/>
                      <a:pt x="1006740" y="503370"/>
                    </a:cubicBezTo>
                    <a:cubicBezTo>
                      <a:pt x="1006740" y="781374"/>
                      <a:pt x="781374" y="1006740"/>
                      <a:pt x="503370" y="1006740"/>
                    </a:cubicBezTo>
                    <a:cubicBezTo>
                      <a:pt x="225366" y="1006740"/>
                      <a:pt x="0" y="781374"/>
                      <a:pt x="0" y="5033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204575" tIns="204575" rIns="204575" bIns="2045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500"/>
                  <a:buFont typeface="Nunito Light"/>
                  <a:buNone/>
                </a:pPr>
                <a:endParaRPr sz="450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endParaRPr>
              </a:p>
            </p:txBody>
          </p:sp>
          <p:sp>
            <p:nvSpPr>
              <p:cNvPr id="994" name="Google Shape;994;p20"/>
              <p:cNvSpPr/>
              <p:nvPr/>
            </p:nvSpPr>
            <p:spPr>
              <a:xfrm>
                <a:off x="6981778" y="3416739"/>
                <a:ext cx="900000" cy="900000"/>
              </a:xfrm>
              <a:custGeom>
                <a:avLst/>
                <a:gdLst/>
                <a:ahLst/>
                <a:cxnLst/>
                <a:rect l="l" t="t" r="r" b="b"/>
                <a:pathLst>
                  <a:path w="1006740" h="1006740" extrusionOk="0">
                    <a:moveTo>
                      <a:pt x="0" y="503370"/>
                    </a:moveTo>
                    <a:cubicBezTo>
                      <a:pt x="0" y="225366"/>
                      <a:pt x="225366" y="0"/>
                      <a:pt x="503370" y="0"/>
                    </a:cubicBezTo>
                    <a:cubicBezTo>
                      <a:pt x="781374" y="0"/>
                      <a:pt x="1006740" y="225366"/>
                      <a:pt x="1006740" y="503370"/>
                    </a:cubicBezTo>
                    <a:cubicBezTo>
                      <a:pt x="1006740" y="781374"/>
                      <a:pt x="781374" y="1006740"/>
                      <a:pt x="503370" y="1006740"/>
                    </a:cubicBezTo>
                    <a:cubicBezTo>
                      <a:pt x="225366" y="1006740"/>
                      <a:pt x="0" y="781374"/>
                      <a:pt x="0" y="5033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204575" tIns="204575" rIns="204575" bIns="2045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500"/>
                  <a:buFont typeface="Nunito Light"/>
                  <a:buNone/>
                </a:pPr>
                <a:endParaRPr sz="450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endParaRPr>
              </a:p>
            </p:txBody>
          </p:sp>
          <p:sp>
            <p:nvSpPr>
              <p:cNvPr id="995" name="Google Shape;995;p20"/>
              <p:cNvSpPr/>
              <p:nvPr/>
            </p:nvSpPr>
            <p:spPr>
              <a:xfrm>
                <a:off x="4872757" y="5594494"/>
                <a:ext cx="900000" cy="900000"/>
              </a:xfrm>
              <a:custGeom>
                <a:avLst/>
                <a:gdLst/>
                <a:ahLst/>
                <a:cxnLst/>
                <a:rect l="l" t="t" r="r" b="b"/>
                <a:pathLst>
                  <a:path w="1006740" h="1006740" extrusionOk="0">
                    <a:moveTo>
                      <a:pt x="0" y="503370"/>
                    </a:moveTo>
                    <a:cubicBezTo>
                      <a:pt x="0" y="225366"/>
                      <a:pt x="225366" y="0"/>
                      <a:pt x="503370" y="0"/>
                    </a:cubicBezTo>
                    <a:cubicBezTo>
                      <a:pt x="781374" y="0"/>
                      <a:pt x="1006740" y="225366"/>
                      <a:pt x="1006740" y="503370"/>
                    </a:cubicBezTo>
                    <a:cubicBezTo>
                      <a:pt x="1006740" y="781374"/>
                      <a:pt x="781374" y="1006740"/>
                      <a:pt x="503370" y="1006740"/>
                    </a:cubicBezTo>
                    <a:cubicBezTo>
                      <a:pt x="225366" y="1006740"/>
                      <a:pt x="0" y="781374"/>
                      <a:pt x="0" y="5033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204575" tIns="204575" rIns="204575" bIns="2045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500"/>
                  <a:buFont typeface="Nunito Light"/>
                  <a:buNone/>
                </a:pPr>
                <a:endParaRPr sz="450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endParaRPr>
              </a:p>
            </p:txBody>
          </p:sp>
          <p:pic>
            <p:nvPicPr>
              <p:cNvPr id="996" name="Google Shape;996;p20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5024107" y="2251230"/>
                <a:ext cx="515738" cy="51573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97" name="Google Shape;997;p20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7101309" y="3595202"/>
                <a:ext cx="543075" cy="5430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98" name="Google Shape;998;p20"/>
              <p:cNvSpPr/>
              <p:nvPr/>
            </p:nvSpPr>
            <p:spPr>
              <a:xfrm>
                <a:off x="6212678" y="2277966"/>
                <a:ext cx="900000" cy="900000"/>
              </a:xfrm>
              <a:custGeom>
                <a:avLst/>
                <a:gdLst/>
                <a:ahLst/>
                <a:cxnLst/>
                <a:rect l="l" t="t" r="r" b="b"/>
                <a:pathLst>
                  <a:path w="1006740" h="1006740" extrusionOk="0">
                    <a:moveTo>
                      <a:pt x="0" y="503370"/>
                    </a:moveTo>
                    <a:cubicBezTo>
                      <a:pt x="0" y="225366"/>
                      <a:pt x="225366" y="0"/>
                      <a:pt x="503370" y="0"/>
                    </a:cubicBezTo>
                    <a:cubicBezTo>
                      <a:pt x="781374" y="0"/>
                      <a:pt x="1006740" y="225366"/>
                      <a:pt x="1006740" y="503370"/>
                    </a:cubicBezTo>
                    <a:cubicBezTo>
                      <a:pt x="1006740" y="781374"/>
                      <a:pt x="781374" y="1006740"/>
                      <a:pt x="503370" y="1006740"/>
                    </a:cubicBezTo>
                    <a:cubicBezTo>
                      <a:pt x="225366" y="1006740"/>
                      <a:pt x="0" y="781374"/>
                      <a:pt x="0" y="5033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204575" tIns="204575" rIns="204575" bIns="2045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500"/>
                  <a:buFont typeface="Nunito Light"/>
                  <a:buNone/>
                </a:pPr>
                <a:endParaRPr sz="450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endParaRPr>
              </a:p>
            </p:txBody>
          </p:sp>
          <p:pic>
            <p:nvPicPr>
              <p:cNvPr id="999" name="Google Shape;999;p20"/>
              <p:cNvPicPr preferRelativeResize="0"/>
              <p:nvPr/>
            </p:nvPicPr>
            <p:blipFill rotWithShape="1">
              <a:blip r:embed="rId12">
                <a:alphaModFix/>
              </a:blip>
              <a:srcRect/>
              <a:stretch/>
            </p:blipFill>
            <p:spPr>
              <a:xfrm>
                <a:off x="6355652" y="2450797"/>
                <a:ext cx="554339" cy="5543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00" name="Google Shape;1000;p20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5048503" y="5770150"/>
                <a:ext cx="646232" cy="548688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001" name="Google Shape;1001;p20"/>
              <p:cNvGrpSpPr/>
              <p:nvPr/>
            </p:nvGrpSpPr>
            <p:grpSpPr>
              <a:xfrm>
                <a:off x="3244779" y="4697697"/>
                <a:ext cx="900000" cy="900000"/>
                <a:chOff x="4191041" y="5265304"/>
                <a:chExt cx="900000" cy="900000"/>
              </a:xfrm>
            </p:grpSpPr>
            <p:sp>
              <p:nvSpPr>
                <p:cNvPr id="1002" name="Google Shape;1002;p20"/>
                <p:cNvSpPr/>
                <p:nvPr/>
              </p:nvSpPr>
              <p:spPr>
                <a:xfrm>
                  <a:off x="4191041" y="5265304"/>
                  <a:ext cx="900000" cy="90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740" h="1006740" extrusionOk="0">
                      <a:moveTo>
                        <a:pt x="0" y="503370"/>
                      </a:moveTo>
                      <a:cubicBezTo>
                        <a:pt x="0" y="225366"/>
                        <a:pt x="225366" y="0"/>
                        <a:pt x="503370" y="0"/>
                      </a:cubicBezTo>
                      <a:cubicBezTo>
                        <a:pt x="781374" y="0"/>
                        <a:pt x="1006740" y="225366"/>
                        <a:pt x="1006740" y="503370"/>
                      </a:cubicBezTo>
                      <a:cubicBezTo>
                        <a:pt x="1006740" y="781374"/>
                        <a:pt x="781374" y="1006740"/>
                        <a:pt x="503370" y="1006740"/>
                      </a:cubicBezTo>
                      <a:cubicBezTo>
                        <a:pt x="225366" y="1006740"/>
                        <a:pt x="0" y="781374"/>
                        <a:pt x="0" y="50337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204575" tIns="204575" rIns="204575" bIns="2045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4500"/>
                    <a:buFont typeface="Nunito Light"/>
                    <a:buNone/>
                  </a:pPr>
                  <a:endParaRPr sz="4500">
                    <a:solidFill>
                      <a:schemeClr val="lt1"/>
                    </a:solidFill>
                    <a:latin typeface="Nunito Sans Light"/>
                    <a:ea typeface="Nunito Sans Light"/>
                    <a:cs typeface="Nunito Sans Light"/>
                    <a:sym typeface="Nunito Sans Light"/>
                  </a:endParaRPr>
                </a:p>
              </p:txBody>
            </p:sp>
            <p:pic>
              <p:nvPicPr>
                <p:cNvPr id="1003" name="Google Shape;1003;p20"/>
                <p:cNvPicPr preferRelativeResize="0"/>
                <p:nvPr/>
              </p:nvPicPr>
              <p:blipFill rotWithShape="1">
                <a:blip r:embed="rId14">
                  <a:alphaModFix/>
                </a:blip>
                <a:srcRect/>
                <a:stretch/>
              </p:blipFill>
              <p:spPr>
                <a:xfrm>
                  <a:off x="4385299" y="5462526"/>
                  <a:ext cx="505556" cy="505556"/>
                </a:xfrm>
                <a:prstGeom prst="rect">
                  <a:avLst/>
                </a:prstGeom>
                <a:noFill/>
                <a:ln w="12700" cap="rnd" cmpd="sng">
                  <a:solidFill>
                    <a:srgbClr val="BFBFBF"/>
                  </a:solidFill>
                  <a:prstDash val="dot"/>
                  <a:round/>
                  <a:headEnd type="none" w="sm" len="sm"/>
                  <a:tailEnd type="none" w="sm" len="sm"/>
                </a:ln>
              </p:spPr>
            </p:pic>
          </p:grpSp>
          <p:grpSp>
            <p:nvGrpSpPr>
              <p:cNvPr id="1004" name="Google Shape;1004;p20"/>
              <p:cNvGrpSpPr/>
              <p:nvPr/>
            </p:nvGrpSpPr>
            <p:grpSpPr>
              <a:xfrm>
                <a:off x="2933771" y="3416739"/>
                <a:ext cx="900000" cy="900000"/>
                <a:chOff x="3717632" y="3586361"/>
                <a:chExt cx="900000" cy="900000"/>
              </a:xfrm>
            </p:grpSpPr>
            <p:sp>
              <p:nvSpPr>
                <p:cNvPr id="1005" name="Google Shape;1005;p20"/>
                <p:cNvSpPr/>
                <p:nvPr/>
              </p:nvSpPr>
              <p:spPr>
                <a:xfrm>
                  <a:off x="3717632" y="3586361"/>
                  <a:ext cx="900000" cy="90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740" h="1006740" extrusionOk="0">
                      <a:moveTo>
                        <a:pt x="0" y="503370"/>
                      </a:moveTo>
                      <a:cubicBezTo>
                        <a:pt x="0" y="225366"/>
                        <a:pt x="225366" y="0"/>
                        <a:pt x="503370" y="0"/>
                      </a:cubicBezTo>
                      <a:cubicBezTo>
                        <a:pt x="781374" y="0"/>
                        <a:pt x="1006740" y="225366"/>
                        <a:pt x="1006740" y="503370"/>
                      </a:cubicBezTo>
                      <a:cubicBezTo>
                        <a:pt x="1006740" y="781374"/>
                        <a:pt x="781374" y="1006740"/>
                        <a:pt x="503370" y="1006740"/>
                      </a:cubicBezTo>
                      <a:cubicBezTo>
                        <a:pt x="225366" y="1006740"/>
                        <a:pt x="0" y="781374"/>
                        <a:pt x="0" y="50337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204575" tIns="204575" rIns="204575" bIns="2045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4500"/>
                    <a:buFont typeface="Nunito Light"/>
                    <a:buNone/>
                  </a:pPr>
                  <a:endParaRPr sz="4500">
                    <a:solidFill>
                      <a:schemeClr val="lt1"/>
                    </a:solidFill>
                    <a:latin typeface="Nunito Sans Light"/>
                    <a:ea typeface="Nunito Sans Light"/>
                    <a:cs typeface="Nunito Sans Light"/>
                    <a:sym typeface="Nunito Sans Light"/>
                  </a:endParaRPr>
                </a:p>
              </p:txBody>
            </p:sp>
            <p:pic>
              <p:nvPicPr>
                <p:cNvPr id="1006" name="Google Shape;1006;p20"/>
                <p:cNvPicPr preferRelativeResize="0"/>
                <p:nvPr/>
              </p:nvPicPr>
              <p:blipFill rotWithShape="1">
                <a:blip r:embed="rId15">
                  <a:alphaModFix/>
                </a:blip>
                <a:srcRect/>
                <a:stretch/>
              </p:blipFill>
              <p:spPr>
                <a:xfrm>
                  <a:off x="3878136" y="3746866"/>
                  <a:ext cx="578991" cy="57899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1007" name="Google Shape;1007;p20"/>
              <p:cNvSpPr/>
              <p:nvPr/>
            </p:nvSpPr>
            <p:spPr>
              <a:xfrm>
                <a:off x="3518203" y="2277966"/>
                <a:ext cx="900000" cy="900000"/>
              </a:xfrm>
              <a:custGeom>
                <a:avLst/>
                <a:gdLst/>
                <a:ahLst/>
                <a:cxnLst/>
                <a:rect l="l" t="t" r="r" b="b"/>
                <a:pathLst>
                  <a:path w="1006740" h="1006740" extrusionOk="0">
                    <a:moveTo>
                      <a:pt x="0" y="503370"/>
                    </a:moveTo>
                    <a:cubicBezTo>
                      <a:pt x="0" y="225366"/>
                      <a:pt x="225366" y="0"/>
                      <a:pt x="503370" y="0"/>
                    </a:cubicBezTo>
                    <a:cubicBezTo>
                      <a:pt x="781374" y="0"/>
                      <a:pt x="1006740" y="225366"/>
                      <a:pt x="1006740" y="503370"/>
                    </a:cubicBezTo>
                    <a:cubicBezTo>
                      <a:pt x="1006740" y="781374"/>
                      <a:pt x="781374" y="1006740"/>
                      <a:pt x="503370" y="1006740"/>
                    </a:cubicBezTo>
                    <a:cubicBezTo>
                      <a:pt x="225366" y="1006740"/>
                      <a:pt x="0" y="781374"/>
                      <a:pt x="0" y="5033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204575" tIns="204575" rIns="204575" bIns="2045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500"/>
                  <a:buFont typeface="Nunito Light"/>
                  <a:buNone/>
                </a:pPr>
                <a:endParaRPr sz="450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endParaRPr>
              </a:p>
            </p:txBody>
          </p:sp>
          <p:pic>
            <p:nvPicPr>
              <p:cNvPr id="1008" name="Google Shape;1008;p20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3721491" y="2455451"/>
                <a:ext cx="545031" cy="54503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09" name="Google Shape;1009;p20"/>
              <p:cNvSpPr/>
              <p:nvPr/>
            </p:nvSpPr>
            <p:spPr>
              <a:xfrm>
                <a:off x="6622848" y="4697697"/>
                <a:ext cx="900000" cy="900000"/>
              </a:xfrm>
              <a:custGeom>
                <a:avLst/>
                <a:gdLst/>
                <a:ahLst/>
                <a:cxnLst/>
                <a:rect l="l" t="t" r="r" b="b"/>
                <a:pathLst>
                  <a:path w="1006740" h="1006740" extrusionOk="0">
                    <a:moveTo>
                      <a:pt x="0" y="503370"/>
                    </a:moveTo>
                    <a:cubicBezTo>
                      <a:pt x="0" y="225366"/>
                      <a:pt x="225366" y="0"/>
                      <a:pt x="503370" y="0"/>
                    </a:cubicBezTo>
                    <a:cubicBezTo>
                      <a:pt x="781374" y="0"/>
                      <a:pt x="1006740" y="225366"/>
                      <a:pt x="1006740" y="503370"/>
                    </a:cubicBezTo>
                    <a:cubicBezTo>
                      <a:pt x="1006740" y="781374"/>
                      <a:pt x="781374" y="1006740"/>
                      <a:pt x="503370" y="1006740"/>
                    </a:cubicBezTo>
                    <a:cubicBezTo>
                      <a:pt x="225366" y="1006740"/>
                      <a:pt x="0" y="781374"/>
                      <a:pt x="0" y="5033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204575" tIns="204575" rIns="204575" bIns="2045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4500"/>
                  <a:buFont typeface="Nunito Light"/>
                  <a:buNone/>
                </a:pPr>
                <a:endParaRPr sz="450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endParaRPr>
              </a:p>
            </p:txBody>
          </p:sp>
          <p:pic>
            <p:nvPicPr>
              <p:cNvPr id="1010" name="Google Shape;1010;p20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6846974" y="4863780"/>
                <a:ext cx="476394" cy="47639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11" name="Google Shape;1011;p20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3409829" y="4570246"/>
              <a:ext cx="570662" cy="182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2" name="Google Shape;1012;p20"/>
            <p:cNvSpPr txBox="1"/>
            <p:nvPr/>
          </p:nvSpPr>
          <p:spPr>
            <a:xfrm>
              <a:off x="2782623" y="3170453"/>
              <a:ext cx="958482" cy="430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accen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Doctors</a:t>
              </a:r>
              <a:endParaRPr sz="1200">
                <a:solidFill>
                  <a:schemeClr val="accent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1013" name="Google Shape;1013;p20"/>
            <p:cNvSpPr txBox="1"/>
            <p:nvPr/>
          </p:nvSpPr>
          <p:spPr>
            <a:xfrm>
              <a:off x="2994498" y="5148264"/>
              <a:ext cx="1224849" cy="430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accen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Insurances</a:t>
              </a:r>
              <a:endParaRPr/>
            </a:p>
          </p:txBody>
        </p:sp>
        <p:sp>
          <p:nvSpPr>
            <p:cNvPr id="1014" name="Google Shape;1014;p20"/>
            <p:cNvSpPr txBox="1"/>
            <p:nvPr/>
          </p:nvSpPr>
          <p:spPr>
            <a:xfrm>
              <a:off x="6207981" y="3119488"/>
              <a:ext cx="909077" cy="4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accen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Rescue</a:t>
              </a:r>
              <a:endParaRPr/>
            </a:p>
          </p:txBody>
        </p:sp>
        <p:sp>
          <p:nvSpPr>
            <p:cNvPr id="1015" name="Google Shape;1015;p20"/>
            <p:cNvSpPr txBox="1"/>
            <p:nvPr/>
          </p:nvSpPr>
          <p:spPr>
            <a:xfrm>
              <a:off x="4358103" y="5826284"/>
              <a:ext cx="990705" cy="4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accen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Patients</a:t>
              </a:r>
              <a:endParaRPr/>
            </a:p>
          </p:txBody>
        </p:sp>
        <p:sp>
          <p:nvSpPr>
            <p:cNvPr id="1016" name="Google Shape;1016;p20"/>
            <p:cNvSpPr txBox="1"/>
            <p:nvPr/>
          </p:nvSpPr>
          <p:spPr>
            <a:xfrm>
              <a:off x="3056881" y="2208294"/>
              <a:ext cx="1300031" cy="4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accen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Pharmacies</a:t>
              </a:r>
              <a:endParaRPr sz="1200">
                <a:solidFill>
                  <a:schemeClr val="accent1"/>
                </a:solidFill>
                <a:latin typeface="Nunito Sans Light"/>
                <a:ea typeface="Nunito Sans Light"/>
                <a:cs typeface="Nunito Sans Light"/>
                <a:sym typeface="Nunito Sans Light"/>
              </a:endParaRPr>
            </a:p>
          </p:txBody>
        </p:sp>
        <p:sp>
          <p:nvSpPr>
            <p:cNvPr id="1017" name="Google Shape;1017;p20"/>
            <p:cNvSpPr txBox="1"/>
            <p:nvPr/>
          </p:nvSpPr>
          <p:spPr>
            <a:xfrm>
              <a:off x="5689124" y="2234685"/>
              <a:ext cx="681379" cy="4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accen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Labs</a:t>
              </a:r>
              <a:endParaRPr/>
            </a:p>
          </p:txBody>
        </p:sp>
        <p:sp>
          <p:nvSpPr>
            <p:cNvPr id="1018" name="Google Shape;1018;p20"/>
            <p:cNvSpPr txBox="1"/>
            <p:nvPr/>
          </p:nvSpPr>
          <p:spPr>
            <a:xfrm>
              <a:off x="5466210" y="5148263"/>
              <a:ext cx="1583581" cy="43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accen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Administration</a:t>
              </a:r>
              <a:endParaRPr/>
            </a:p>
          </p:txBody>
        </p:sp>
      </p:grpSp>
      <p:pic>
        <p:nvPicPr>
          <p:cNvPr id="1019" name="Google Shape;1019;p20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2160613" y="4188498"/>
            <a:ext cx="542865" cy="128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20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564745" y="3677286"/>
            <a:ext cx="859260" cy="195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0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6749799" y="3139929"/>
            <a:ext cx="825972" cy="205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20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5643003" y="3698570"/>
            <a:ext cx="899077" cy="138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20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6713602" y="3606591"/>
            <a:ext cx="945479" cy="279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20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4485656" y="3094477"/>
            <a:ext cx="938752" cy="388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20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6736671" y="4077351"/>
            <a:ext cx="852226" cy="376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20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4477199" y="4016316"/>
            <a:ext cx="1058224" cy="463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20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5729711" y="4041483"/>
            <a:ext cx="766894" cy="41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20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5663620" y="3146688"/>
            <a:ext cx="899077" cy="282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20" descr="A screenshot of a social media post&#10;&#10;Description automatically generated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8390917" y="2950078"/>
            <a:ext cx="3307748" cy="1862241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p20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</a:p>
        </p:txBody>
      </p:sp>
      <p:sp>
        <p:nvSpPr>
          <p:cNvPr id="1031" name="Google Shape;1031;p20"/>
          <p:cNvSpPr txBox="1"/>
          <p:nvPr/>
        </p:nvSpPr>
        <p:spPr>
          <a:xfrm>
            <a:off x="1677364" y="2778401"/>
            <a:ext cx="83067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accen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Hospitals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19"/>
          <p:cNvSpPr txBox="1">
            <a:spLocks noGrp="1"/>
          </p:cNvSpPr>
          <p:nvPr>
            <p:ph type="title"/>
          </p:nvPr>
        </p:nvSpPr>
        <p:spPr>
          <a:xfrm>
            <a:off x="390525" y="998530"/>
            <a:ext cx="6229731" cy="81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mfortaa"/>
              <a:buNone/>
            </a:pPr>
            <a:r>
              <a:rPr lang="en-US" dirty="0">
                <a:latin typeface="Comfortaa Medium"/>
                <a:ea typeface="Comfortaa Medium"/>
                <a:cs typeface="Comfortaa Medium"/>
                <a:sym typeface="Comfortaa"/>
              </a:rPr>
              <a:t>IXP DEPLOYMENT: </a:t>
            </a:r>
            <a:br>
              <a:rPr lang="en-US" dirty="0">
                <a:latin typeface="Comfortaa Medium"/>
                <a:ea typeface="Comfortaa Medium"/>
                <a:cs typeface="Comfortaa Medium"/>
                <a:sym typeface="Comfortaa"/>
              </a:rPr>
            </a:br>
            <a:r>
              <a:rPr lang="en-US" dirty="0" err="1">
                <a:latin typeface="Comfortaa Medium"/>
                <a:ea typeface="Comfortaa Medium"/>
                <a:cs typeface="Comfortaa Medium"/>
                <a:sym typeface="Comfortaa"/>
              </a:rPr>
              <a:t>SwissIX</a:t>
            </a:r>
            <a:endParaRPr dirty="0">
              <a:latin typeface="Comfortaa Medium"/>
              <a:ea typeface="Comfortaa Medium"/>
              <a:cs typeface="Comfortaa Medium"/>
              <a:sym typeface="Comfortaa"/>
            </a:endParaRPr>
          </a:p>
        </p:txBody>
      </p:sp>
      <p:sp>
        <p:nvSpPr>
          <p:cNvPr id="947" name="Google Shape;947;p19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262626"/>
                </a:solidFill>
              </a:rPr>
              <a:t>17</a:t>
            </a:fld>
            <a:endParaRPr>
              <a:solidFill>
                <a:srgbClr val="262626"/>
              </a:solidFill>
            </a:endParaRPr>
          </a:p>
        </p:txBody>
      </p:sp>
      <p:sp>
        <p:nvSpPr>
          <p:cNvPr id="952" name="Google Shape;952;p19"/>
          <p:cNvSpPr txBox="1"/>
          <p:nvPr/>
        </p:nvSpPr>
        <p:spPr>
          <a:xfrm>
            <a:off x="312212" y="2127476"/>
            <a:ext cx="6120117" cy="3436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 err="1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SwissIX</a:t>
            </a: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 is first IXP to offer native SCION interconnection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Why should IXPs support SCION?</a:t>
            </a:r>
          </a:p>
          <a:p>
            <a:pPr marL="171450" marR="0" lvl="0" indent="-171450" algn="l" rtl="0"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SSFN has already deployed SCION and other European financial networks are considering deployment</a:t>
            </a:r>
          </a:p>
          <a:p>
            <a:pPr marL="171450" marR="0" lvl="0" indent="-171450" algn="l" rtl="0"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Many legacy critical infrastructures are due for replacement in coming years</a:t>
            </a:r>
          </a:p>
          <a:p>
            <a:pPr marL="171450" marR="0" lvl="0" indent="-171450" algn="l" rtl="0"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Trusted domains and path security is important in many sectors</a:t>
            </a:r>
          </a:p>
          <a:p>
            <a:pPr marL="171450" marR="0" lvl="0" indent="-171450" algn="l" rtl="0"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National critical infrastructures require secure inter-operation</a:t>
            </a:r>
          </a:p>
          <a:p>
            <a:pPr marL="171450" marR="0" lvl="0" indent="-171450" algn="l" rtl="0"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IXPs are key components in the critical infrastructure landscape</a:t>
            </a:r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Supporting SCION will encourage deployment</a:t>
            </a:r>
          </a:p>
        </p:txBody>
      </p:sp>
      <p:sp>
        <p:nvSpPr>
          <p:cNvPr id="953" name="Google Shape;953;p19">
            <a:hlinkClick r:id="rId3"/>
          </p:cNvPr>
          <p:cNvSpPr/>
          <p:nvPr/>
        </p:nvSpPr>
        <p:spPr>
          <a:xfrm>
            <a:off x="312212" y="5731712"/>
            <a:ext cx="6120117" cy="4572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</a:rPr>
              <a:t>https://</a:t>
            </a:r>
            <a:r>
              <a:rPr lang="en-GB" dirty="0" err="1">
                <a:solidFill>
                  <a:schemeClr val="bg1"/>
                </a:solidFill>
              </a:rPr>
              <a:t>www.swissix.ch</a:t>
            </a:r>
            <a:r>
              <a:rPr lang="en-GB" dirty="0">
                <a:solidFill>
                  <a:schemeClr val="bg1"/>
                </a:solidFill>
              </a:rPr>
              <a:t>/services/scion-peering-mesh/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54" name="Google Shape;954;p19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E021D6-7EB3-34CF-4B17-B311D3F7F0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9202" y="0"/>
            <a:ext cx="5482798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ED95BB-BB57-7320-44BD-A198C97298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3001" y="4912562"/>
            <a:ext cx="477520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4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21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mfortaa"/>
              <a:buNone/>
            </a:pPr>
            <a:r>
              <a:rPr lang="en-US">
                <a:latin typeface="Comfortaa Medium"/>
                <a:ea typeface="Comfortaa Medium"/>
                <a:cs typeface="Comfortaa Medium"/>
                <a:sym typeface="Comfortaa"/>
              </a:rPr>
              <a:t>COMMERCIAL &amp; OPEN-SOURCE IMPLEMENTATIONS</a:t>
            </a:r>
            <a:endParaRPr/>
          </a:p>
        </p:txBody>
      </p:sp>
      <p:sp>
        <p:nvSpPr>
          <p:cNvPr id="1037" name="Google Shape;1037;p21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</a:p>
        </p:txBody>
      </p:sp>
      <p:sp>
        <p:nvSpPr>
          <p:cNvPr id="1038" name="Google Shape;1038;p21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sp>
        <p:nvSpPr>
          <p:cNvPr id="1039" name="Google Shape;1039;p21"/>
          <p:cNvSpPr txBox="1">
            <a:spLocks noGrp="1"/>
          </p:cNvSpPr>
          <p:nvPr>
            <p:ph type="body" idx="2"/>
          </p:nvPr>
        </p:nvSpPr>
        <p:spPr>
          <a:xfrm>
            <a:off x="390525" y="836613"/>
            <a:ext cx="1141133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 Sans Light"/>
              <a:buNone/>
            </a:pPr>
            <a:r>
              <a:rPr lang="en-US">
                <a:solidFill>
                  <a:schemeClr val="lt1"/>
                </a:solidFill>
              </a:rPr>
              <a:t>If you’re interested in deploying SCION, there are currently two options: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 Sans Light"/>
              <a:buNone/>
            </a:pPr>
            <a:endParaRPr/>
          </a:p>
        </p:txBody>
      </p:sp>
      <p:sp>
        <p:nvSpPr>
          <p:cNvPr id="1040" name="Google Shape;1040;p21"/>
          <p:cNvSpPr/>
          <p:nvPr/>
        </p:nvSpPr>
        <p:spPr>
          <a:xfrm>
            <a:off x="-7563" y="2870564"/>
            <a:ext cx="12199563" cy="7577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1041" name="Google Shape;1041;p21"/>
          <p:cNvSpPr/>
          <p:nvPr/>
        </p:nvSpPr>
        <p:spPr>
          <a:xfrm>
            <a:off x="1566882" y="2178276"/>
            <a:ext cx="3602702" cy="2142309"/>
          </a:xfrm>
          <a:prstGeom prst="roundRect">
            <a:avLst>
              <a:gd name="adj" fmla="val 7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1042" name="Google Shape;1042;p21"/>
          <p:cNvSpPr/>
          <p:nvPr/>
        </p:nvSpPr>
        <p:spPr>
          <a:xfrm>
            <a:off x="7022416" y="2178276"/>
            <a:ext cx="3602702" cy="2142309"/>
          </a:xfrm>
          <a:prstGeom prst="roundRect">
            <a:avLst>
              <a:gd name="adj" fmla="val 7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pic>
        <p:nvPicPr>
          <p:cNvPr id="1043" name="Google Shape;104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8697" y="2622413"/>
            <a:ext cx="2879072" cy="785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21" descr="A screenshot of a websit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78803" y="2396343"/>
            <a:ext cx="2474686" cy="1237343"/>
          </a:xfrm>
          <a:prstGeom prst="rect">
            <a:avLst/>
          </a:prstGeom>
          <a:noFill/>
          <a:ln>
            <a:noFill/>
          </a:ln>
        </p:spPr>
      </p:pic>
      <p:sp>
        <p:nvSpPr>
          <p:cNvPr id="1045" name="Google Shape;1045;p21"/>
          <p:cNvSpPr txBox="1"/>
          <p:nvPr/>
        </p:nvSpPr>
        <p:spPr>
          <a:xfrm>
            <a:off x="1560785" y="3868404"/>
            <a:ext cx="360879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sng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Commercial</a:t>
            </a:r>
            <a:endParaRPr sz="1400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1046" name="Google Shape;1046;p21"/>
          <p:cNvSpPr txBox="1"/>
          <p:nvPr/>
        </p:nvSpPr>
        <p:spPr>
          <a:xfrm>
            <a:off x="7022416" y="3868404"/>
            <a:ext cx="360879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sng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Source</a:t>
            </a:r>
            <a:endParaRPr sz="1400">
              <a:solidFill>
                <a:schemeClr val="dk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1047" name="Google Shape;1047;p21"/>
          <p:cNvSpPr txBox="1"/>
          <p:nvPr/>
        </p:nvSpPr>
        <p:spPr>
          <a:xfrm>
            <a:off x="338763" y="4555303"/>
            <a:ext cx="11514475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Other implementations under development: </a:t>
            </a:r>
            <a:r>
              <a:rPr lang="en-US" sz="18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9"/>
                  </a:ext>
                </a:extLst>
              </a:rPr>
              <a:t>P4, Rust, </a:t>
            </a:r>
            <a:r>
              <a:rPr lang="en-US" sz="1800" dirty="0" err="1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9"/>
                  </a:ext>
                </a:extLst>
              </a:rPr>
              <a:t>OpenWRT</a:t>
            </a:r>
            <a:endParaRPr sz="1800" dirty="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 SCION Association formed by deployers and early adopters to support open source development, standardization, and community involvement.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22"/>
          <p:cNvSpPr/>
          <p:nvPr/>
        </p:nvSpPr>
        <p:spPr>
          <a:xfrm>
            <a:off x="7097917" y="0"/>
            <a:ext cx="5094083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Light"/>
              <a:ea typeface="Nunito Light"/>
              <a:cs typeface="Nunito Light"/>
              <a:sym typeface="Nunito Light"/>
            </a:endParaRPr>
          </a:p>
        </p:txBody>
      </p:sp>
      <p:sp>
        <p:nvSpPr>
          <p:cNvPr id="1053" name="Google Shape;1053;p22"/>
          <p:cNvSpPr txBox="1">
            <a:spLocks noGrp="1"/>
          </p:cNvSpPr>
          <p:nvPr>
            <p:ph type="title"/>
          </p:nvPr>
        </p:nvSpPr>
        <p:spPr>
          <a:xfrm>
            <a:off x="445427" y="460164"/>
            <a:ext cx="6229731" cy="811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mfortaa"/>
              <a:buNone/>
            </a:pPr>
            <a:r>
              <a:rPr lang="en-US" dirty="0">
                <a:latin typeface="Comfortaa Medium"/>
                <a:ea typeface="Comfortaa Medium"/>
                <a:cs typeface="Comfortaa Medium"/>
                <a:sym typeface="Comfortaa"/>
              </a:rPr>
              <a:t>INTERNET ENGINEERING</a:t>
            </a:r>
            <a:br>
              <a:rPr lang="en-US" dirty="0">
                <a:latin typeface="Comfortaa Medium"/>
                <a:ea typeface="Comfortaa Medium"/>
                <a:cs typeface="Comfortaa Medium"/>
                <a:sym typeface="Comfortaa"/>
              </a:rPr>
            </a:br>
            <a:r>
              <a:rPr lang="en-US" dirty="0">
                <a:latin typeface="Comfortaa Medium"/>
                <a:ea typeface="Comfortaa Medium"/>
                <a:cs typeface="Comfortaa Medium"/>
                <a:sym typeface="Comfortaa"/>
              </a:rPr>
              <a:t>TASK FORCE</a:t>
            </a:r>
            <a:endParaRPr dirty="0">
              <a:latin typeface="Comfortaa Medium"/>
              <a:ea typeface="Comfortaa Medium"/>
              <a:cs typeface="Comfortaa Medium"/>
              <a:sym typeface="Comfortaa"/>
            </a:endParaRPr>
          </a:p>
        </p:txBody>
      </p:sp>
      <p:sp>
        <p:nvSpPr>
          <p:cNvPr id="1054" name="Google Shape;1054;p22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262626"/>
                </a:solidFill>
              </a:rPr>
              <a:t>19</a:t>
            </a:fld>
            <a:endParaRPr>
              <a:solidFill>
                <a:srgbClr val="262626"/>
              </a:solidFill>
            </a:endParaRPr>
          </a:p>
        </p:txBody>
      </p:sp>
      <p:sp>
        <p:nvSpPr>
          <p:cNvPr id="1055" name="Google Shape;1055;p22"/>
          <p:cNvSpPr txBox="1"/>
          <p:nvPr/>
        </p:nvSpPr>
        <p:spPr>
          <a:xfrm>
            <a:off x="312214" y="1614160"/>
            <a:ext cx="6508136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Open specifications are important for interoperability and to encourage other implementations</a:t>
            </a:r>
            <a:endParaRPr sz="1600"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SCION components and functionality currently being documented through PANRG (an IRTF Working Group)</a:t>
            </a:r>
            <a:endParaRPr sz="1600"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Discussions with other IETF Working Groups</a:t>
            </a:r>
            <a:endParaRPr sz="1600"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Independent Submission Stream</a:t>
            </a:r>
            <a:endParaRPr sz="1600"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Hackathon @ IETF 118: Control Plane RPC over HTTP/3</a:t>
            </a:r>
            <a:endParaRPr sz="1600" dirty="0"/>
          </a:p>
        </p:txBody>
      </p:sp>
      <p:pic>
        <p:nvPicPr>
          <p:cNvPr id="1056" name="Google Shape;1056;p22" descr="A letter from a computer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b="39665"/>
          <a:stretch/>
        </p:blipFill>
        <p:spPr>
          <a:xfrm>
            <a:off x="7459866" y="578121"/>
            <a:ext cx="4732133" cy="2850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22" descr="A group of people in a large room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t="26366"/>
          <a:stretch/>
        </p:blipFill>
        <p:spPr>
          <a:xfrm>
            <a:off x="7528597" y="3718659"/>
            <a:ext cx="4273259" cy="2359924"/>
          </a:xfrm>
          <a:prstGeom prst="roundRect">
            <a:avLst>
              <a:gd name="adj" fmla="val 6334"/>
            </a:avLst>
          </a:prstGeom>
          <a:noFill/>
          <a:ln>
            <a:noFill/>
          </a:ln>
        </p:spPr>
      </p:pic>
      <p:sp>
        <p:nvSpPr>
          <p:cNvPr id="1058" name="Google Shape;1058;p22"/>
          <p:cNvSpPr/>
          <p:nvPr/>
        </p:nvSpPr>
        <p:spPr>
          <a:xfrm>
            <a:off x="390150" y="3874400"/>
            <a:ext cx="6430200" cy="2174400"/>
          </a:xfrm>
          <a:prstGeom prst="roundRect">
            <a:avLst>
              <a:gd name="adj" fmla="val 4134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1059" name="Google Shape;1059;p22"/>
          <p:cNvSpPr txBox="1"/>
          <p:nvPr/>
        </p:nvSpPr>
        <p:spPr>
          <a:xfrm>
            <a:off x="410587" y="3983875"/>
            <a:ext cx="6299400" cy="176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Current Internet Drafts:</a:t>
            </a:r>
            <a:endParaRPr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4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SCION PKI</a:t>
            </a:r>
            <a:r>
              <a:rPr lang="en-US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		</a:t>
            </a:r>
            <a:r>
              <a:rPr lang="en-US" sz="1400" u="sng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draft-dekater-scion-pki</a:t>
            </a:r>
            <a:endParaRPr sz="1400" dirty="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4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SCION Control Plane</a:t>
            </a:r>
            <a:r>
              <a:rPr lang="en-US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		</a:t>
            </a:r>
            <a:r>
              <a:rPr lang="en-US" sz="1400" u="sng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draft-dekater-scion-controlplane</a:t>
            </a:r>
            <a:endParaRPr sz="1400" dirty="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4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SCION Data Plane</a:t>
            </a:r>
            <a:r>
              <a:rPr lang="en-US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		</a:t>
            </a:r>
            <a:r>
              <a:rPr lang="en-US" sz="1400" u="sng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draft-dekater-scion-dataplane</a:t>
            </a:r>
            <a:endParaRPr lang="en-US" sz="1400" u="sng" dirty="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SCION Deployment Issues	In development…</a:t>
            </a:r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400" dirty="0">
                <a:solidFill>
                  <a:schemeClr val="lt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SCION Research Questions	In development…</a:t>
            </a:r>
            <a:endParaRPr sz="1400" dirty="0">
              <a:solidFill>
                <a:schemeClr val="lt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1060" name="Google Shape;1060;p22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23"/>
          <p:cNvSpPr txBox="1">
            <a:spLocks noGrp="1"/>
          </p:cNvSpPr>
          <p:nvPr>
            <p:ph type="title"/>
          </p:nvPr>
        </p:nvSpPr>
        <p:spPr>
          <a:xfrm>
            <a:off x="390144" y="365125"/>
            <a:ext cx="11411712" cy="35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2800"/>
              <a:buFont typeface="Comfortaa"/>
              <a:buNone/>
            </a:pPr>
            <a:r>
              <a:rPr lang="en-US" dirty="0">
                <a:latin typeface="Comfortaa Medium"/>
                <a:ea typeface="Comfortaa Medium"/>
                <a:cs typeface="Comfortaa Medium"/>
                <a:sym typeface="Comfortaa"/>
              </a:rPr>
              <a:t>THE SCION ASSOCIATION</a:t>
            </a:r>
            <a:endParaRPr dirty="0"/>
          </a:p>
        </p:txBody>
      </p:sp>
      <p:sp>
        <p:nvSpPr>
          <p:cNvPr id="1066" name="Google Shape;1066;p23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0343CCC-469E-2A19-57FB-746DA81E3BD5}"/>
              </a:ext>
            </a:extLst>
          </p:cNvPr>
          <p:cNvGrpSpPr/>
          <p:nvPr/>
        </p:nvGrpSpPr>
        <p:grpSpPr>
          <a:xfrm>
            <a:off x="1821500" y="3345847"/>
            <a:ext cx="2694241" cy="2916248"/>
            <a:chOff x="1828800" y="3402874"/>
            <a:chExt cx="2694241" cy="2743200"/>
          </a:xfrm>
        </p:grpSpPr>
        <p:sp>
          <p:nvSpPr>
            <p:cNvPr id="1067" name="Google Shape;1067;p23"/>
            <p:cNvSpPr/>
            <p:nvPr/>
          </p:nvSpPr>
          <p:spPr>
            <a:xfrm>
              <a:off x="1844041" y="3402874"/>
              <a:ext cx="2679000" cy="2743200"/>
            </a:xfrm>
            <a:prstGeom prst="roundRect">
              <a:avLst>
                <a:gd name="adj" fmla="val 3315"/>
              </a:avLst>
            </a:prstGeom>
            <a:solidFill>
              <a:srgbClr val="1826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pic>
          <p:nvPicPr>
            <p:cNvPr id="1070" name="Google Shape;1070;p23"/>
            <p:cNvPicPr preferRelativeResize="0"/>
            <p:nvPr/>
          </p:nvPicPr>
          <p:blipFill rotWithShape="1">
            <a:blip r:embed="rId3">
              <a:alphaModFix/>
            </a:blip>
            <a:srcRect l="-15038" t="-12853" r="-14933" b="-17315"/>
            <a:stretch/>
          </p:blipFill>
          <p:spPr>
            <a:xfrm>
              <a:off x="2784028" y="3639461"/>
              <a:ext cx="804600" cy="800100"/>
            </a:xfrm>
            <a:prstGeom prst="ellipse">
              <a:avLst/>
            </a:prstGeom>
            <a:gradFill>
              <a:gsLst>
                <a:gs pos="0">
                  <a:srgbClr val="A68FC3"/>
                </a:gs>
                <a:gs pos="52000">
                  <a:srgbClr val="0070BD"/>
                </a:gs>
                <a:gs pos="95000">
                  <a:srgbClr val="2EAAE1"/>
                </a:gs>
                <a:gs pos="100000">
                  <a:srgbClr val="2EAAE1"/>
                </a:gs>
              </a:gsLst>
              <a:lin ang="13500000" scaled="0"/>
            </a:gradFill>
            <a:ln>
              <a:noFill/>
            </a:ln>
          </p:spPr>
        </p:pic>
        <p:sp>
          <p:nvSpPr>
            <p:cNvPr id="1071" name="Google Shape;1071;p23"/>
            <p:cNvSpPr txBox="1"/>
            <p:nvPr/>
          </p:nvSpPr>
          <p:spPr>
            <a:xfrm>
              <a:off x="1828800" y="4539176"/>
              <a:ext cx="2679000" cy="15778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dirty="0">
                  <a:solidFill>
                    <a:schemeClr val="accent3"/>
                  </a:solidFill>
                  <a:latin typeface="Comfortaa Medium"/>
                  <a:ea typeface="Comfortaa Medium"/>
                  <a:cs typeface="Comfortaa Medium"/>
                  <a:sym typeface="Comfortaa"/>
                </a:rPr>
                <a:t>COMMUNITY</a:t>
              </a:r>
              <a:endParaRPr dirty="0"/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400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R</a:t>
              </a:r>
              <a:r>
                <a:rPr lang="en-US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aising </a:t>
              </a:r>
              <a:r>
                <a:rPr lang="en-US" sz="1400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awareness of SCION, promoting </a:t>
              </a:r>
              <a:r>
                <a:rPr lang="en-US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the benefits and </a:t>
              </a:r>
              <a:r>
                <a:rPr lang="en-US" sz="1400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encouraging adoption, developing its community, and providing marketing support to implementors and deployers</a:t>
              </a:r>
              <a:endParaRPr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F7D8DA2-9538-D1BD-D9A3-D2C9DCE11E3A}"/>
              </a:ext>
            </a:extLst>
          </p:cNvPr>
          <p:cNvGrpSpPr/>
          <p:nvPr/>
        </p:nvGrpSpPr>
        <p:grpSpPr>
          <a:xfrm>
            <a:off x="4750698" y="3345847"/>
            <a:ext cx="2679000" cy="2916248"/>
            <a:chOff x="4757998" y="3402874"/>
            <a:chExt cx="2679000" cy="2743200"/>
          </a:xfrm>
        </p:grpSpPr>
        <p:sp>
          <p:nvSpPr>
            <p:cNvPr id="1068" name="Google Shape;1068;p23"/>
            <p:cNvSpPr/>
            <p:nvPr/>
          </p:nvSpPr>
          <p:spPr>
            <a:xfrm>
              <a:off x="4757998" y="3402874"/>
              <a:ext cx="2679000" cy="2743200"/>
            </a:xfrm>
            <a:prstGeom prst="roundRect">
              <a:avLst>
                <a:gd name="adj" fmla="val 3315"/>
              </a:avLst>
            </a:prstGeom>
            <a:solidFill>
              <a:srgbClr val="1826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sp>
          <p:nvSpPr>
            <p:cNvPr id="1072" name="Google Shape;1072;p23"/>
            <p:cNvSpPr txBox="1"/>
            <p:nvPr/>
          </p:nvSpPr>
          <p:spPr>
            <a:xfrm>
              <a:off x="4864647" y="4539176"/>
              <a:ext cx="2435400" cy="13751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dirty="0">
                  <a:solidFill>
                    <a:schemeClr val="accent3"/>
                  </a:solidFill>
                  <a:latin typeface="Comfortaa Medium"/>
                  <a:ea typeface="Comfortaa Medium"/>
                  <a:cs typeface="Comfortaa Medium"/>
                  <a:sym typeface="Comfortaa"/>
                </a:rPr>
                <a:t>STANDARDIZATION</a:t>
              </a:r>
              <a:endParaRPr dirty="0"/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400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Developing the specifications to implement SCION, with the goal of making it </a:t>
              </a:r>
              <a:r>
                <a:rPr lang="en-US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an interoperable </a:t>
              </a:r>
              <a:r>
                <a:rPr lang="en-US" sz="1400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Internet standard</a:t>
              </a:r>
              <a:endParaRPr dirty="0"/>
            </a:p>
          </p:txBody>
        </p:sp>
        <p:pic>
          <p:nvPicPr>
            <p:cNvPr id="1074" name="Google Shape;1074;p23"/>
            <p:cNvPicPr preferRelativeResize="0"/>
            <p:nvPr/>
          </p:nvPicPr>
          <p:blipFill rotWithShape="1">
            <a:blip r:embed="rId4">
              <a:alphaModFix/>
            </a:blip>
            <a:srcRect l="-19847" t="-18251" r="-19330" b="-20926"/>
            <a:stretch/>
          </p:blipFill>
          <p:spPr>
            <a:xfrm>
              <a:off x="5695154" y="3637241"/>
              <a:ext cx="804600" cy="804600"/>
            </a:xfrm>
            <a:prstGeom prst="ellipse">
              <a:avLst/>
            </a:prstGeom>
            <a:gradFill>
              <a:gsLst>
                <a:gs pos="0">
                  <a:srgbClr val="A68FC3"/>
                </a:gs>
                <a:gs pos="52000">
                  <a:srgbClr val="0070BD"/>
                </a:gs>
                <a:gs pos="95000">
                  <a:srgbClr val="2EAAE1"/>
                </a:gs>
                <a:gs pos="100000">
                  <a:srgbClr val="2EAAE1"/>
                </a:gs>
              </a:gsLst>
              <a:lin ang="13500000" scaled="0"/>
            </a:gradFill>
            <a:ln>
              <a:noFill/>
            </a:ln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3424E67-9A70-E43B-8965-D964E1B0AFD7}"/>
              </a:ext>
            </a:extLst>
          </p:cNvPr>
          <p:cNvGrpSpPr/>
          <p:nvPr/>
        </p:nvGrpSpPr>
        <p:grpSpPr>
          <a:xfrm>
            <a:off x="7664655" y="3340365"/>
            <a:ext cx="2679000" cy="2916247"/>
            <a:chOff x="7671954" y="3402874"/>
            <a:chExt cx="2679000" cy="2743200"/>
          </a:xfrm>
        </p:grpSpPr>
        <p:sp>
          <p:nvSpPr>
            <p:cNvPr id="1069" name="Google Shape;1069;p23"/>
            <p:cNvSpPr/>
            <p:nvPr/>
          </p:nvSpPr>
          <p:spPr>
            <a:xfrm>
              <a:off x="7671954" y="3402874"/>
              <a:ext cx="2679000" cy="2743200"/>
            </a:xfrm>
            <a:prstGeom prst="roundRect">
              <a:avLst>
                <a:gd name="adj" fmla="val 3315"/>
              </a:avLst>
            </a:prstGeom>
            <a:solidFill>
              <a:srgbClr val="1826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Nunito Light"/>
                <a:ea typeface="Nunito Light"/>
                <a:cs typeface="Nunito Light"/>
                <a:sym typeface="Nunito Light"/>
              </a:endParaRPr>
            </a:p>
          </p:txBody>
        </p:sp>
        <p:sp>
          <p:nvSpPr>
            <p:cNvPr id="1073" name="Google Shape;1073;p23"/>
            <p:cNvSpPr txBox="1"/>
            <p:nvPr/>
          </p:nvSpPr>
          <p:spPr>
            <a:xfrm>
              <a:off x="7793726" y="4539176"/>
              <a:ext cx="2435400" cy="13751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dirty="0">
                  <a:solidFill>
                    <a:schemeClr val="accent3"/>
                  </a:solidFill>
                  <a:latin typeface="Comfortaa Medium"/>
                  <a:ea typeface="Comfortaa Medium"/>
                  <a:cs typeface="Comfortaa Medium"/>
                  <a:sym typeface="Comfortaa"/>
                </a:rPr>
                <a:t>OPEN SOURCE</a:t>
              </a:r>
              <a:endParaRPr dirty="0"/>
            </a:p>
            <a:p>
              <a:pPr marL="0" marR="0" lvl="0" indent="0" algn="ctr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Maintaining and c</a:t>
              </a:r>
              <a:r>
                <a:rPr lang="en-US" sz="1400" dirty="0">
                  <a:solidFill>
                    <a:schemeClr val="lt1"/>
                  </a:solidFill>
                  <a:latin typeface="Nunito Sans Light"/>
                  <a:ea typeface="Nunito Sans Light"/>
                  <a:cs typeface="Nunito Sans Light"/>
                  <a:sym typeface="Nunito Sans Light"/>
                </a:rPr>
                <a:t>oordinating the SCION implementation for research, development, and experimental deployments</a:t>
              </a:r>
              <a:endParaRPr dirty="0"/>
            </a:p>
          </p:txBody>
        </p:sp>
        <p:pic>
          <p:nvPicPr>
            <p:cNvPr id="1075" name="Google Shape;1075;p23"/>
            <p:cNvPicPr preferRelativeResize="0"/>
            <p:nvPr/>
          </p:nvPicPr>
          <p:blipFill rotWithShape="1">
            <a:blip r:embed="rId5">
              <a:alphaModFix/>
            </a:blip>
            <a:srcRect l="-22255" t="-18006" r="-16422" b="-20671"/>
            <a:stretch/>
          </p:blipFill>
          <p:spPr>
            <a:xfrm>
              <a:off x="8609110" y="3637241"/>
              <a:ext cx="804600" cy="804600"/>
            </a:xfrm>
            <a:prstGeom prst="ellipse">
              <a:avLst/>
            </a:prstGeom>
            <a:gradFill>
              <a:gsLst>
                <a:gs pos="0">
                  <a:srgbClr val="A68FC3"/>
                </a:gs>
                <a:gs pos="52000">
                  <a:srgbClr val="0070BD"/>
                </a:gs>
                <a:gs pos="95000">
                  <a:srgbClr val="2EAAE1"/>
                </a:gs>
                <a:gs pos="100000">
                  <a:srgbClr val="2EAAE1"/>
                </a:gs>
              </a:gsLst>
              <a:lin ang="13500000" scaled="0"/>
            </a:gradFill>
            <a:ln>
              <a:noFill/>
            </a:ln>
          </p:spPr>
        </p:pic>
      </p:grpSp>
      <p:sp>
        <p:nvSpPr>
          <p:cNvPr id="1076" name="Google Shape;1076;p23"/>
          <p:cNvSpPr txBox="1"/>
          <p:nvPr/>
        </p:nvSpPr>
        <p:spPr>
          <a:xfrm>
            <a:off x="495074" y="1245848"/>
            <a:ext cx="5478986" cy="1231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Promoting openness and collaboration to unlock the full potential of SCION</a:t>
            </a:r>
            <a:endParaRPr sz="1600"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Non-profit association established in </a:t>
            </a:r>
            <a:r>
              <a:rPr lang="en-US" sz="1600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0"/>
                  </a:ext>
                </a:extLst>
              </a:rPr>
              <a:t>2022</a:t>
            </a:r>
            <a:endParaRPr sz="1600"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unito Light"/>
              <a:buChar char="•"/>
            </a:pPr>
            <a:r>
              <a:rPr lang="en-US" sz="1600" dirty="0">
                <a:solidFill>
                  <a:srgbClr val="262626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Open for membership to all entities interested in SCION</a:t>
            </a:r>
            <a:endParaRPr sz="1600" dirty="0"/>
          </a:p>
        </p:txBody>
      </p:sp>
      <p:sp>
        <p:nvSpPr>
          <p:cNvPr id="1077" name="Google Shape;1077;p23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</a:p>
        </p:txBody>
      </p:sp>
      <p:sp>
        <p:nvSpPr>
          <p:cNvPr id="1078" name="Google Shape;1078;p23">
            <a:hlinkClick r:id="rId6"/>
          </p:cNvPr>
          <p:cNvSpPr/>
          <p:nvPr/>
        </p:nvSpPr>
        <p:spPr>
          <a:xfrm>
            <a:off x="778261" y="2624770"/>
            <a:ext cx="2238207" cy="4572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bg1"/>
                </a:solidFill>
                <a:latin typeface="Nunito Sans Light"/>
                <a:ea typeface="Nunito Sans Light"/>
                <a:cs typeface="Nunito Sans Light"/>
                <a:sym typeface="Nunito Sans Ligh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1400" dirty="0" err="1">
                <a:solidFill>
                  <a:schemeClr val="bg1"/>
                </a:solidFill>
                <a:latin typeface="Nunito Sans Light"/>
                <a:ea typeface="Nunito Sans Light"/>
                <a:cs typeface="Nunito Sans Light"/>
                <a:sym typeface="Nunito Sans Ligh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www.scion.org</a:t>
            </a:r>
            <a:endParaRPr sz="1400" dirty="0">
              <a:solidFill>
                <a:schemeClr val="bg1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56CDCF7-CBBE-C765-B315-1718BF430E40}"/>
              </a:ext>
            </a:extLst>
          </p:cNvPr>
          <p:cNvGrpSpPr/>
          <p:nvPr/>
        </p:nvGrpSpPr>
        <p:grpSpPr>
          <a:xfrm>
            <a:off x="6773512" y="255858"/>
            <a:ext cx="4570287" cy="2874798"/>
            <a:chOff x="6773512" y="255858"/>
            <a:chExt cx="4570287" cy="287479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92581F6-7E53-186D-A73C-5C34C7337B08}"/>
                </a:ext>
              </a:extLst>
            </p:cNvPr>
            <p:cNvGrpSpPr/>
            <p:nvPr/>
          </p:nvGrpSpPr>
          <p:grpSpPr>
            <a:xfrm>
              <a:off x="6773512" y="255858"/>
              <a:ext cx="4570287" cy="2874798"/>
              <a:chOff x="6492454" y="304520"/>
              <a:chExt cx="4570287" cy="2874798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8A0A7D5-802E-A487-5049-17FF7DDD9ED9}"/>
                  </a:ext>
                </a:extLst>
              </p:cNvPr>
              <p:cNvGrpSpPr/>
              <p:nvPr/>
            </p:nvGrpSpPr>
            <p:grpSpPr>
              <a:xfrm>
                <a:off x="6492454" y="304520"/>
                <a:ext cx="4570287" cy="2474754"/>
                <a:chOff x="6446766" y="821576"/>
                <a:chExt cx="4570287" cy="2474754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322E123-5DE4-7CE2-98B0-2443A0D1EC9B}"/>
                    </a:ext>
                  </a:extLst>
                </p:cNvPr>
                <p:cNvGrpSpPr/>
                <p:nvPr/>
              </p:nvGrpSpPr>
              <p:grpSpPr>
                <a:xfrm>
                  <a:off x="6446766" y="821576"/>
                  <a:ext cx="4570287" cy="2474754"/>
                  <a:chOff x="6446766" y="821576"/>
                  <a:chExt cx="4570287" cy="2474754"/>
                </a:xfrm>
              </p:grpSpPr>
              <p:grpSp>
                <p:nvGrpSpPr>
                  <p:cNvPr id="1079" name="Google Shape;1079;p23"/>
                  <p:cNvGrpSpPr/>
                  <p:nvPr/>
                </p:nvGrpSpPr>
                <p:grpSpPr>
                  <a:xfrm>
                    <a:off x="6446766" y="821576"/>
                    <a:ext cx="4570287" cy="2474754"/>
                    <a:chOff x="6433611" y="1032408"/>
                    <a:chExt cx="5113323" cy="2755545"/>
                  </a:xfrm>
                </p:grpSpPr>
                <p:pic>
                  <p:nvPicPr>
                    <p:cNvPr id="1080" name="Google Shape;1080;p23" descr="Google Shape;1327;p101"/>
                    <p:cNvPicPr preferRelativeResize="0"/>
                    <p:nvPr/>
                  </p:nvPicPr>
                  <p:blipFill rotWithShape="1">
                    <a:blip r:embed="rId8">
                      <a:alphaModFix/>
                    </a:blip>
                    <a:srcRect/>
                    <a:stretch/>
                  </p:blipFill>
                  <p:spPr>
                    <a:xfrm>
                      <a:off x="6591299" y="1208443"/>
                      <a:ext cx="1134145" cy="18883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pic>
                  <p:nvPicPr>
                    <p:cNvPr id="1081" name="Google Shape;1081;p23" descr="Google Shape;1340;p101"/>
                    <p:cNvPicPr preferRelativeResize="0"/>
                    <p:nvPr/>
                  </p:nvPicPr>
                  <p:blipFill rotWithShape="1">
                    <a:blip r:embed="rId9">
                      <a:alphaModFix/>
                    </a:blip>
                    <a:srcRect/>
                    <a:stretch/>
                  </p:blipFill>
                  <p:spPr>
                    <a:xfrm>
                      <a:off x="9386893" y="1162173"/>
                      <a:ext cx="951559" cy="37031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pic>
                  <p:nvPicPr>
                    <p:cNvPr id="1082" name="Google Shape;1082;p23" descr="Google Shape;1342;p101"/>
                    <p:cNvPicPr preferRelativeResize="0"/>
                    <p:nvPr/>
                  </p:nvPicPr>
                  <p:blipFill rotWithShape="1">
                    <a:blip r:embed="rId10">
                      <a:alphaModFix/>
                    </a:blip>
                    <a:srcRect/>
                    <a:stretch/>
                  </p:blipFill>
                  <p:spPr>
                    <a:xfrm>
                      <a:off x="10520741" y="1233013"/>
                      <a:ext cx="841850" cy="23319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pic>
                  <p:nvPicPr>
                    <p:cNvPr id="1083" name="Google Shape;1083;p23"/>
                    <p:cNvPicPr preferRelativeResize="0"/>
                    <p:nvPr/>
                  </p:nvPicPr>
                  <p:blipFill rotWithShape="1">
                    <a:blip r:embed="rId11">
                      <a:alphaModFix/>
                    </a:blip>
                    <a:srcRect/>
                    <a:stretch/>
                  </p:blipFill>
                  <p:spPr>
                    <a:xfrm>
                      <a:off x="8047285" y="1032408"/>
                      <a:ext cx="832309" cy="53393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  <p:grpSp>
                  <p:nvGrpSpPr>
                    <p:cNvPr id="1084" name="Google Shape;1084;p23"/>
                    <p:cNvGrpSpPr/>
                    <p:nvPr/>
                  </p:nvGrpSpPr>
                  <p:grpSpPr>
                    <a:xfrm>
                      <a:off x="6433611" y="1750469"/>
                      <a:ext cx="5113323" cy="2037484"/>
                      <a:chOff x="6486587" y="1932838"/>
                      <a:chExt cx="3848655" cy="1510143"/>
                    </a:xfrm>
                  </p:grpSpPr>
                  <p:pic>
                    <p:nvPicPr>
                      <p:cNvPr id="1085" name="Google Shape;1085;p23" descr="Google Shape;1335;p101"/>
                      <p:cNvPicPr preferRelativeResize="0"/>
                      <p:nvPr/>
                    </p:nvPicPr>
                    <p:blipFill rotWithShape="1">
                      <a:blip r:embed="rId12">
                        <a:alphaModFix/>
                      </a:blip>
                      <a:srcRect/>
                      <a:stretch/>
                    </p:blipFill>
                    <p:spPr>
                      <a:xfrm>
                        <a:off x="6525060" y="1932838"/>
                        <a:ext cx="1007341" cy="255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1086" name="Google Shape;1086;p23" descr="Google Shape;1362;p101"/>
                      <p:cNvPicPr preferRelativeResize="0"/>
                      <p:nvPr/>
                    </p:nvPicPr>
                    <p:blipFill rotWithShape="1">
                      <a:blip r:embed="rId13">
                        <a:alphaModFix/>
                      </a:blip>
                      <a:srcRect/>
                      <a:stretch/>
                    </p:blipFill>
                    <p:spPr>
                      <a:xfrm>
                        <a:off x="7982626" y="2667936"/>
                        <a:ext cx="994560" cy="3580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1087" name="Google Shape;1087;p23"/>
                      <p:cNvPicPr preferRelativeResize="0"/>
                      <p:nvPr/>
                    </p:nvPicPr>
                    <p:blipFill rotWithShape="1">
                      <a:blip r:embed="rId14">
                        <a:alphaModFix/>
                      </a:blip>
                      <a:srcRect/>
                      <a:stretch/>
                    </p:blipFill>
                    <p:spPr>
                      <a:xfrm>
                        <a:off x="9201098" y="3088630"/>
                        <a:ext cx="1134144" cy="2330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1088" name="Google Shape;1088;p23"/>
                      <p:cNvPicPr preferRelativeResize="0"/>
                      <p:nvPr/>
                    </p:nvPicPr>
                    <p:blipFill rotWithShape="1">
                      <a:blip r:embed="rId15">
                        <a:alphaModFix/>
                      </a:blip>
                      <a:srcRect/>
                      <a:stretch/>
                    </p:blipFill>
                    <p:spPr>
                      <a:xfrm>
                        <a:off x="7901448" y="2310466"/>
                        <a:ext cx="1134145" cy="2721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1089" name="Google Shape;1089;p23"/>
                      <p:cNvPicPr preferRelativeResize="0"/>
                      <p:nvPr/>
                    </p:nvPicPr>
                    <p:blipFill rotWithShape="1">
                      <a:blip r:embed="rId16">
                        <a:alphaModFix/>
                      </a:blip>
                      <a:srcRect/>
                      <a:stretch/>
                    </p:blipFill>
                    <p:spPr>
                      <a:xfrm>
                        <a:off x="6486587" y="2704778"/>
                        <a:ext cx="1165120" cy="2330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1090" name="Google Shape;1090;p23"/>
                      <p:cNvPicPr preferRelativeResize="0"/>
                      <p:nvPr/>
                    </p:nvPicPr>
                    <p:blipFill rotWithShape="1">
                      <a:blip r:embed="rId17">
                        <a:alphaModFix/>
                      </a:blip>
                      <a:srcRect/>
                      <a:stretch/>
                    </p:blipFill>
                    <p:spPr>
                      <a:xfrm>
                        <a:off x="9228700" y="2343545"/>
                        <a:ext cx="1085239" cy="1851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1092" name="Google Shape;1092;p23"/>
                      <p:cNvPicPr preferRelativeResize="0"/>
                      <p:nvPr/>
                    </p:nvPicPr>
                    <p:blipFill rotWithShape="1">
                      <a:blip r:embed="rId18">
                        <a:alphaModFix/>
                      </a:blip>
                      <a:srcRect/>
                      <a:stretch/>
                    </p:blipFill>
                    <p:spPr>
                      <a:xfrm>
                        <a:off x="6657957" y="2317880"/>
                        <a:ext cx="696749" cy="25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1093" name="Google Shape;1093;p23"/>
                      <p:cNvPicPr preferRelativeResize="0"/>
                      <p:nvPr/>
                    </p:nvPicPr>
                    <p:blipFill>
                      <a:blip r:embed="rId19">
                        <a:alphaModFix/>
                      </a:blip>
                      <a:stretch>
                        <a:fillRect/>
                      </a:stretch>
                    </p:blipFill>
                    <p:spPr>
                      <a:xfrm>
                        <a:off x="7885958" y="2988576"/>
                        <a:ext cx="1165125" cy="4544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grpSp>
              </p:grpSp>
              <p:pic>
                <p:nvPicPr>
                  <p:cNvPr id="5" name="Picture 4">
                    <a:extLst>
                      <a:ext uri="{FF2B5EF4-FFF2-40B4-BE49-F238E27FC236}">
                        <a16:creationId xmlns:a16="http://schemas.microsoft.com/office/drawing/2014/main" id="{D40501B4-A063-2925-3D57-695578EDB34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8303055" y="1401273"/>
                    <a:ext cx="994525" cy="472399"/>
                  </a:xfrm>
                  <a:prstGeom prst="rect">
                    <a:avLst/>
                  </a:prstGeom>
                </p:spPr>
              </p:pic>
              <p:pic>
                <p:nvPicPr>
                  <p:cNvPr id="6" name="Picture 5">
                    <a:extLst>
                      <a:ext uri="{FF2B5EF4-FFF2-40B4-BE49-F238E27FC236}">
                        <a16:creationId xmlns:a16="http://schemas.microsoft.com/office/drawing/2014/main" id="{48F1141F-0EAB-1B51-440F-AC16579CB2A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9754110" y="1299706"/>
                    <a:ext cx="1237648" cy="645898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49FB349C-10B6-4E78-4297-5E10BD5BC3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660374" y="2841280"/>
                  <a:ext cx="956365" cy="340959"/>
                </a:xfrm>
                <a:prstGeom prst="rect">
                  <a:avLst/>
                </a:prstGeom>
              </p:spPr>
            </p:pic>
          </p:grp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8C4283DE-1593-E809-3E7B-C131709FBD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706062" y="2788018"/>
                <a:ext cx="1028299" cy="391300"/>
              </a:xfrm>
              <a:prstGeom prst="rect">
                <a:avLst/>
              </a:prstGeom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F454600-AA13-2442-A6E0-584E7F142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0079878" y="1817394"/>
              <a:ext cx="1181042" cy="31567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1" name="Google Shape;1161;p25"/>
          <p:cNvPicPr preferRelativeResize="0"/>
          <p:nvPr/>
        </p:nvPicPr>
        <p:blipFill rotWithShape="1">
          <a:blip r:embed="rId3">
            <a:alphaModFix amt="75000"/>
          </a:blip>
          <a:srcRect/>
          <a:stretch/>
        </p:blipFill>
        <p:spPr>
          <a:xfrm>
            <a:off x="8343615" y="-805839"/>
            <a:ext cx="4987446" cy="5064770"/>
          </a:xfrm>
          <a:prstGeom prst="rect">
            <a:avLst/>
          </a:prstGeom>
          <a:noFill/>
          <a:ln>
            <a:noFill/>
          </a:ln>
        </p:spPr>
      </p:pic>
      <p:sp>
        <p:nvSpPr>
          <p:cNvPr id="1162" name="Google Shape;1162;p25"/>
          <p:cNvSpPr txBox="1">
            <a:spLocks noGrp="1"/>
          </p:cNvSpPr>
          <p:nvPr>
            <p:ph type="title"/>
          </p:nvPr>
        </p:nvSpPr>
        <p:spPr>
          <a:xfrm>
            <a:off x="5276469" y="815206"/>
            <a:ext cx="3782187" cy="1349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367"/>
              </a:buClr>
              <a:buSzPts val="6600"/>
              <a:buFont typeface="Comfortaa"/>
              <a:buNone/>
            </a:pPr>
            <a:r>
              <a:rPr lang="en-US" sz="6600" dirty="0">
                <a:latin typeface="Comfortaa Medium"/>
                <a:ea typeface="Comfortaa Medium"/>
                <a:cs typeface="Comfortaa Medium"/>
                <a:sym typeface="Comfortaa"/>
              </a:rPr>
              <a:t>THANK YOU!</a:t>
            </a:r>
            <a:endParaRPr dirty="0"/>
          </a:p>
        </p:txBody>
      </p:sp>
      <p:sp>
        <p:nvSpPr>
          <p:cNvPr id="1163" name="Google Shape;1163;p25"/>
          <p:cNvSpPr txBox="1">
            <a:spLocks noGrp="1"/>
          </p:cNvSpPr>
          <p:nvPr>
            <p:ph type="sldNum" idx="12"/>
          </p:nvPr>
        </p:nvSpPr>
        <p:spPr>
          <a:xfrm>
            <a:off x="9058656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1164" name="Google Shape;1164;p25"/>
          <p:cNvSpPr txBox="1"/>
          <p:nvPr/>
        </p:nvSpPr>
        <p:spPr>
          <a:xfrm>
            <a:off x="5276469" y="3198167"/>
            <a:ext cx="6096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More information:</a:t>
            </a:r>
            <a:endParaRPr dirty="0"/>
          </a:p>
        </p:txBody>
      </p:sp>
      <p:sp>
        <p:nvSpPr>
          <p:cNvPr id="1165" name="Google Shape;1165;p25"/>
          <p:cNvSpPr txBox="1"/>
          <p:nvPr/>
        </p:nvSpPr>
        <p:spPr>
          <a:xfrm>
            <a:off x="612601" y="5263433"/>
            <a:ext cx="386166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Complete Guide to SCION </a:t>
            </a:r>
            <a:endParaRPr sz="1800">
              <a:solidFill>
                <a:schemeClr val="dk1"/>
              </a:solidFill>
              <a:latin typeface="Nunito Light"/>
              <a:ea typeface="Nunito Light"/>
              <a:cs typeface="Nunito Light"/>
              <a:sym typeface="Nunito Ligh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rPr>
              <a:t>Springer Verlag, 2022</a:t>
            </a:r>
            <a:endParaRPr/>
          </a:p>
        </p:txBody>
      </p:sp>
      <p:sp>
        <p:nvSpPr>
          <p:cNvPr id="1166" name="Google Shape;1166;p25"/>
          <p:cNvSpPr txBox="1"/>
          <p:nvPr/>
        </p:nvSpPr>
        <p:spPr>
          <a:xfrm>
            <a:off x="5276469" y="3970812"/>
            <a:ext cx="60960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A9E1"/>
              </a:buClr>
              <a:buSzPts val="1400"/>
              <a:buFont typeface="Nunito Light"/>
              <a:buChar char="•"/>
            </a:pPr>
            <a:r>
              <a:rPr lang="en-US" sz="1600" u="none" strike="noStrike" cap="none" dirty="0">
                <a:solidFill>
                  <a:srgbClr val="3F3F3F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SCION Association: </a:t>
            </a:r>
            <a:r>
              <a:rPr lang="en-US" sz="1600" u="sng" strike="noStrike" cap="none" dirty="0">
                <a:solidFill>
                  <a:schemeClr val="accent2"/>
                </a:solidFill>
                <a:latin typeface="Nunito Sans Light"/>
                <a:ea typeface="Nunito Sans Light"/>
                <a:cs typeface="Nunito Sans Light"/>
                <a:sym typeface="Nunito Sans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https://www.scion.org </a:t>
            </a:r>
            <a:endParaRPr sz="1600" dirty="0">
              <a:solidFill>
                <a:schemeClr val="accent2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7A9E1"/>
              </a:buClr>
              <a:buSzPts val="1400"/>
              <a:buFont typeface="Nunito Light"/>
              <a:buChar char="•"/>
            </a:pPr>
            <a:r>
              <a:rPr lang="en-US" sz="1600" u="none" strike="noStrike" cap="none" dirty="0">
                <a:solidFill>
                  <a:srgbClr val="3F3F3F"/>
                </a:solidFill>
                <a:latin typeface="Nunito Sans Light"/>
                <a:ea typeface="Nunito Sans Light"/>
                <a:cs typeface="Nunito Sans Light"/>
                <a:sym typeface="Nunito Sans Light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  </a:ext>
                </a:extLst>
              </a:rPr>
              <a:t>Reference &amp; Developer Docs</a:t>
            </a:r>
            <a:r>
              <a:rPr lang="en-US" sz="1600" u="none" strike="noStrike" cap="none" dirty="0">
                <a:solidFill>
                  <a:srgbClr val="3F3F3F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: </a:t>
            </a:r>
            <a:r>
              <a:rPr lang="en-US" sz="1600" u="sng" strike="noStrike" cap="none" dirty="0">
                <a:solidFill>
                  <a:srgbClr val="3F3F3F"/>
                </a:solidFill>
                <a:latin typeface="Nunito Sans Light"/>
                <a:ea typeface="Nunito Sans Light"/>
                <a:cs typeface="Nunito Sans Light"/>
                <a:sym typeface="Nunito Sans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https://docs.scion.org/</a:t>
            </a:r>
            <a:endParaRPr sz="1600" u="none" strike="noStrike" cap="none" dirty="0">
              <a:solidFill>
                <a:srgbClr val="3F3F3F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7A9E1"/>
              </a:buClr>
              <a:buSzPts val="1400"/>
              <a:buFont typeface="Nunito Light"/>
              <a:buChar char="•"/>
            </a:pPr>
            <a:r>
              <a:rPr lang="en-US" sz="1600" u="none" strike="noStrike" cap="none" dirty="0">
                <a:solidFill>
                  <a:srgbClr val="3F3F3F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Research: </a:t>
            </a:r>
            <a:r>
              <a:rPr lang="en-US" sz="1600" u="sng" strike="noStrike" cap="none" dirty="0">
                <a:solidFill>
                  <a:srgbClr val="3F3F3F"/>
                </a:solidFill>
                <a:latin typeface="Nunito Sans Light"/>
                <a:ea typeface="Nunito Sans Light"/>
                <a:cs typeface="Nunito Sans Light"/>
                <a:sym typeface="Nunito Sans Ligh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https://scion-architecture.net</a:t>
            </a:r>
            <a:endParaRPr sz="1600" u="none" strike="noStrike" cap="none" dirty="0">
              <a:solidFill>
                <a:srgbClr val="3F3F3F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7A9E1"/>
              </a:buClr>
              <a:buSzPts val="1400"/>
              <a:buFont typeface="Nunito Light"/>
              <a:buChar char="•"/>
            </a:pPr>
            <a:r>
              <a:rPr lang="en-US" sz="1600" u="none" strike="noStrike" cap="none" dirty="0">
                <a:solidFill>
                  <a:srgbClr val="3F3F3F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Vendor: </a:t>
            </a:r>
            <a:r>
              <a:rPr lang="en-US" sz="1600" u="sng" strike="noStrike" cap="none" dirty="0">
                <a:solidFill>
                  <a:srgbClr val="3F3F3F"/>
                </a:solidFill>
                <a:latin typeface="Nunito Sans Light"/>
                <a:ea typeface="Nunito Sans Light"/>
                <a:cs typeface="Nunito Sans Light"/>
                <a:sym typeface="Nunito Sans Ligh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https://www.anapaya.net/resources</a:t>
            </a:r>
            <a:endParaRPr sz="1600" u="none" strike="noStrike" cap="none" dirty="0">
              <a:solidFill>
                <a:srgbClr val="3F3F3F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27A9E1"/>
              </a:buClr>
              <a:buSzPts val="1400"/>
              <a:buFont typeface="Nunito Light"/>
              <a:buChar char="•"/>
            </a:pPr>
            <a:r>
              <a:rPr lang="en-US" sz="1600" u="none" strike="noStrike" cap="none" dirty="0">
                <a:solidFill>
                  <a:srgbClr val="3F3F3F"/>
                </a:solidFill>
                <a:latin typeface="Nunito Sans Light"/>
                <a:ea typeface="Nunito Sans Light"/>
                <a:cs typeface="Nunito Sans Light"/>
                <a:sym typeface="Nunito Sans Light"/>
              </a:rPr>
              <a:t>Latest Release: </a:t>
            </a:r>
            <a:r>
              <a:rPr lang="en-US" sz="1600" u="sng" strike="noStrike" cap="none" dirty="0">
                <a:solidFill>
                  <a:srgbClr val="3F3F3F"/>
                </a:solidFill>
                <a:latin typeface="Nunito Sans Light"/>
                <a:ea typeface="Nunito Sans Light"/>
                <a:cs typeface="Nunito Sans Light"/>
                <a:sym typeface="Nunito Sans Ligh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https://github.com/scionproto/scion/releases/</a:t>
            </a:r>
            <a:endParaRPr sz="1600" u="none" strike="noStrike" cap="none" dirty="0">
              <a:solidFill>
                <a:srgbClr val="3F3F3F"/>
              </a:solidFill>
              <a:latin typeface="Nunito Sans Light"/>
              <a:ea typeface="Nunito Sans Light"/>
              <a:cs typeface="Nunito Sans Light"/>
              <a:sym typeface="Nunito Sans Light"/>
            </a:endParaRPr>
          </a:p>
        </p:txBody>
      </p:sp>
      <p:sp>
        <p:nvSpPr>
          <p:cNvPr id="1167" name="Google Shape;1167;p25"/>
          <p:cNvSpPr txBox="1">
            <a:spLocks noGrp="1"/>
          </p:cNvSpPr>
          <p:nvPr>
            <p:ph type="ftr" idx="11"/>
          </p:nvPr>
        </p:nvSpPr>
        <p:spPr>
          <a:xfrm>
            <a:off x="13680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SCION: SECURE PATH-AWARE INTERNET ROUTING</a:t>
            </a:r>
          </a:p>
        </p:txBody>
      </p:sp>
      <p:pic>
        <p:nvPicPr>
          <p:cNvPr id="1168" name="Google Shape;1168;p25" descr="A book cover of a book&#10;&#10;Description automatically generated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04819" y="764998"/>
            <a:ext cx="2877228" cy="434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SCION">
      <a:dk1>
        <a:srgbClr val="000000"/>
      </a:dk1>
      <a:lt1>
        <a:srgbClr val="FFFFFF"/>
      </a:lt1>
      <a:dk2>
        <a:srgbClr val="203367"/>
      </a:dk2>
      <a:lt2>
        <a:srgbClr val="E8E3E3"/>
      </a:lt2>
      <a:accent1>
        <a:srgbClr val="A68FC3"/>
      </a:accent1>
      <a:accent2>
        <a:srgbClr val="006EB7"/>
      </a:accent2>
      <a:accent3>
        <a:srgbClr val="27A9E1"/>
      </a:accent3>
      <a:accent4>
        <a:srgbClr val="F0EEED"/>
      </a:accent4>
      <a:accent5>
        <a:srgbClr val="A68FC3"/>
      </a:accent5>
      <a:accent6>
        <a:srgbClr val="006EB7"/>
      </a:accent6>
      <a:hlink>
        <a:srgbClr val="006EB7"/>
      </a:hlink>
      <a:folHlink>
        <a:srgbClr val="A68F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4125</TotalTime>
  <Words>2626</Words>
  <Application>Microsoft Macintosh PowerPoint</Application>
  <PresentationFormat>Widescreen</PresentationFormat>
  <Paragraphs>390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Nunito Sans Normal</vt:lpstr>
      <vt:lpstr>Helvetica Neue Light</vt:lpstr>
      <vt:lpstr>Nunito Sans Normal Light</vt:lpstr>
      <vt:lpstr>Calibri</vt:lpstr>
      <vt:lpstr>Comfortaa Medium</vt:lpstr>
      <vt:lpstr>Nunito Sans Light</vt:lpstr>
      <vt:lpstr>Nunito Light</vt:lpstr>
      <vt:lpstr>Arial</vt:lpstr>
      <vt:lpstr>Comfortaa</vt:lpstr>
      <vt:lpstr>Office Theme</vt:lpstr>
      <vt:lpstr>SCION: SECURE PATH-AWARE INTERNET ROUTING  </vt:lpstr>
      <vt:lpstr>THE GLOBAL ROUTING SYSTEM</vt:lpstr>
      <vt:lpstr>THE ROUTING PROBLEM</vt:lpstr>
      <vt:lpstr>WHY IS THIS A PROBLEM?</vt:lpstr>
      <vt:lpstr>ROUTING PROBLEMS 101</vt:lpstr>
      <vt:lpstr>HOW IS THIS BEING ADDRESSED?</vt:lpstr>
      <vt:lpstr>CRITICAL INFRASTRUCTURE</vt:lpstr>
      <vt:lpstr>WHAT IS SCION? </vt:lpstr>
      <vt:lpstr>TRUST-ENHANCED NETWORKING</vt:lpstr>
      <vt:lpstr>HOW IT WORKS</vt:lpstr>
      <vt:lpstr>DEPLOYMENT MODEL</vt:lpstr>
      <vt:lpstr>SCION BENEFITS: FAST MULTI-PATH DISCOVERY &amp; FAILOVER</vt:lpstr>
      <vt:lpstr>FACTS ABOUT SCION </vt:lpstr>
      <vt:lpstr>REAL-WORLD DEPLOYMENT:  THE SECURE SWISS FINANCE NETWORK</vt:lpstr>
      <vt:lpstr>SSFN DEPLOYMENT EXPERIENCES</vt:lpstr>
      <vt:lpstr>DEPLOYMENT BEYOND FINANCE</vt:lpstr>
      <vt:lpstr>IXP DEPLOYMENT:  SwissIX</vt:lpstr>
      <vt:lpstr>COMMERCIAL &amp; OPEN-SOURCE IMPLEMENTATIONS</vt:lpstr>
      <vt:lpstr>INTERNET ENGINEERING TASK FORCE</vt:lpstr>
      <vt:lpstr>THE SCION ASSOCIATION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SCION: SECURE PATH-AWARE INTERNET ROUTING  </dc:title>
  <dc:creator>Annina Diston</dc:creator>
  <cp:lastModifiedBy>Kevin Meynell</cp:lastModifiedBy>
  <cp:revision>16</cp:revision>
  <dcterms:created xsi:type="dcterms:W3CDTF">2023-09-22T11:03:35Z</dcterms:created>
  <dcterms:modified xsi:type="dcterms:W3CDTF">2024-12-02T14:27:18Z</dcterms:modified>
</cp:coreProperties>
</file>