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notesSlides/notesSlide9.xml" ContentType="application/vnd.openxmlformats-officedocument.presentationml.notesSlide+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omments/modernComment_7FFE570C_58CE7A10.xml" ContentType="application/vnd.ms-powerpoint.comment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6" r:id="rId4"/>
  </p:sldMasterIdLst>
  <p:notesMasterIdLst>
    <p:notesMasterId r:id="rId37"/>
  </p:notesMasterIdLst>
  <p:handoutMasterIdLst>
    <p:handoutMasterId r:id="rId38"/>
  </p:handoutMasterIdLst>
  <p:sldIdLst>
    <p:sldId id="274" r:id="rId5"/>
    <p:sldId id="257" r:id="rId6"/>
    <p:sldId id="2147375049" r:id="rId7"/>
    <p:sldId id="2147375039" r:id="rId8"/>
    <p:sldId id="2147375052" r:id="rId9"/>
    <p:sldId id="2147375047" r:id="rId10"/>
    <p:sldId id="323" r:id="rId11"/>
    <p:sldId id="777" r:id="rId12"/>
    <p:sldId id="2147374896" r:id="rId13"/>
    <p:sldId id="2147375050" r:id="rId14"/>
    <p:sldId id="3610" r:id="rId15"/>
    <p:sldId id="3611" r:id="rId16"/>
    <p:sldId id="2147375045" r:id="rId17"/>
    <p:sldId id="3614" r:id="rId18"/>
    <p:sldId id="2147375044" r:id="rId19"/>
    <p:sldId id="3612" r:id="rId20"/>
    <p:sldId id="270" r:id="rId21"/>
    <p:sldId id="3616" r:id="rId22"/>
    <p:sldId id="2147375040" r:id="rId23"/>
    <p:sldId id="2147375042" r:id="rId24"/>
    <p:sldId id="3617" r:id="rId25"/>
    <p:sldId id="2147375048" r:id="rId26"/>
    <p:sldId id="3613" r:id="rId27"/>
    <p:sldId id="2147375051" r:id="rId28"/>
    <p:sldId id="579" r:id="rId29"/>
    <p:sldId id="2147374888" r:id="rId30"/>
    <p:sldId id="2147374864" r:id="rId31"/>
    <p:sldId id="283" r:id="rId32"/>
    <p:sldId id="2147374860" r:id="rId33"/>
    <p:sldId id="277" r:id="rId34"/>
    <p:sldId id="285" r:id="rId35"/>
    <p:sldId id="3629" r:id="rId36"/>
  </p:sldIdLst>
  <p:sldSz cx="12188825" cy="6858000"/>
  <p:notesSz cx="6858000" cy="9144000"/>
  <p:defaultTextStyle>
    <a:defPPr>
      <a:defRPr lang="en-US"/>
    </a:defPPr>
    <a:lvl1pPr algn="l" defTabSz="608013"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1pPr>
    <a:lvl2pPr marL="608013" indent="-150813" algn="l" defTabSz="608013"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2pPr>
    <a:lvl3pPr marL="1217613" indent="-303213" algn="l" defTabSz="608013"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3pPr>
    <a:lvl4pPr marL="1827213" indent="-455613" algn="l" defTabSz="608013"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4pPr>
    <a:lvl5pPr marL="2436813" indent="-608013" algn="l" defTabSz="608013"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155" userDrawn="1">
          <p15:clr>
            <a:srgbClr val="A4A3A4"/>
          </p15:clr>
        </p15:guide>
        <p15:guide id="2" pos="3839"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640801E-5578-A688-BE0D-69153440F67D}" name="Bienkowski, Thomas" initials="BT" userId="S::tbienkowski@netscout.com::2c955a74-1537-45c9-bab9-b2aff6c0e62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111820"/>
    <a:srgbClr val="323E48"/>
    <a:srgbClr val="044A52"/>
    <a:srgbClr val="FFFFF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191" autoAdjust="0"/>
    <p:restoredTop sz="95697" autoAdjust="0"/>
  </p:normalViewPr>
  <p:slideViewPr>
    <p:cSldViewPr snapToObjects="1">
      <p:cViewPr varScale="1">
        <p:scale>
          <a:sx n="117" d="100"/>
          <a:sy n="117" d="100"/>
        </p:scale>
        <p:origin x="200" y="280"/>
      </p:cViewPr>
      <p:guideLst>
        <p:guide orient="horz" pos="1155"/>
        <p:guide pos="3839"/>
      </p:guideLst>
    </p:cSldViewPr>
  </p:slideViewPr>
  <p:outlineViewPr>
    <p:cViewPr>
      <p:scale>
        <a:sx n="33" d="100"/>
        <a:sy n="33" d="100"/>
      </p:scale>
      <p:origin x="0" y="0"/>
    </p:cViewPr>
  </p:outlineViewPr>
  <p:notesTextViewPr>
    <p:cViewPr>
      <p:scale>
        <a:sx n="1" d="1"/>
        <a:sy n="1" d="1"/>
      </p:scale>
      <p:origin x="0" y="0"/>
    </p:cViewPr>
  </p:notesTextViewPr>
  <p:sorterViewPr>
    <p:cViewPr>
      <p:scale>
        <a:sx n="1" d="1"/>
        <a:sy n="1" d="1"/>
      </p:scale>
      <p:origin x="0" y="0"/>
    </p:cViewPr>
  </p:sorterViewPr>
  <p:notesViewPr>
    <p:cSldViewPr snapToObjects="1">
      <p:cViewPr varScale="1">
        <p:scale>
          <a:sx n="94" d="100"/>
          <a:sy n="94" d="100"/>
        </p:scale>
        <p:origin x="4040" y="19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8/10/relationships/authors" Targe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handoutMaster" Target="handoutMasters/handoutMaster1.xml"/></Relationships>
</file>

<file path=ppt/comments/modernComment_7FFE570C_58CE7A10.xml><?xml version="1.0" encoding="utf-8"?>
<p188:cmLst xmlns:a="http://schemas.openxmlformats.org/drawingml/2006/main" xmlns:r="http://schemas.openxmlformats.org/officeDocument/2006/relationships" xmlns:p188="http://schemas.microsoft.com/office/powerpoint/2018/8/main">
  <p188:cm id="{1A8D004C-1B32-4E00-A93D-C0FDB1C5279A}" authorId="{4640801E-5578-A688-BE0D-69153440F67D}" status="resolved" created="2024-01-05T14:28:33.952">
    <ac:deMkLst xmlns:ac="http://schemas.microsoft.com/office/drawing/2013/main/command">
      <pc:docMk xmlns:pc="http://schemas.microsoft.com/office/powerpoint/2013/main/command"/>
      <pc:sldMk xmlns:pc="http://schemas.microsoft.com/office/powerpoint/2013/main/command" cId="1489926672" sldId="2147374860"/>
      <ac:spMk id="2" creationId="{0CE22992-8419-449C-815B-3236467F9060}"/>
    </ac:deMkLst>
    <p188:txBody>
      <a:bodyPr/>
      <a:lstStyle/>
      <a:p>
        <a:r>
          <a:rPr lang="en-US"/>
          <a:t>Animate and clean up</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6005470-9E70-774D-BE73-86A974A18ACD}"/>
              </a:ext>
            </a:extLst>
          </p:cNvPr>
          <p:cNvSpPr>
            <a:spLocks noGrp="1"/>
          </p:cNvSpPr>
          <p:nvPr>
            <p:ph type="hdr" sz="quarter"/>
          </p:nvPr>
        </p:nvSpPr>
        <p:spPr>
          <a:xfrm>
            <a:off x="381000" y="381000"/>
            <a:ext cx="5105400" cy="457200"/>
          </a:xfrm>
          <a:prstGeom prst="rect">
            <a:avLst/>
          </a:prstGeom>
        </p:spPr>
        <p:txBody>
          <a:bodyPr vert="horz" lIns="91440" tIns="45720" rIns="91440" bIns="45720" rtlCol="0"/>
          <a:lstStyle>
            <a:lvl1pPr algn="l" defTabSz="609493" eaLnBrk="1" fontAlgn="auto" hangingPunct="1">
              <a:spcBef>
                <a:spcPts val="0"/>
              </a:spcBef>
              <a:spcAft>
                <a:spcPts val="0"/>
              </a:spcAft>
              <a:defRPr sz="1000">
                <a:latin typeface="Arial"/>
              </a:defRPr>
            </a:lvl1pPr>
          </a:lstStyle>
          <a:p>
            <a:pPr>
              <a:defRPr/>
            </a:pPr>
            <a:endParaRPr lang="en-US" dirty="0"/>
          </a:p>
        </p:txBody>
      </p:sp>
      <p:sp>
        <p:nvSpPr>
          <p:cNvPr id="3" name="Date Placeholder 2">
            <a:extLst>
              <a:ext uri="{FF2B5EF4-FFF2-40B4-BE49-F238E27FC236}">
                <a16:creationId xmlns:a16="http://schemas.microsoft.com/office/drawing/2014/main" id="{B135A937-A913-DB4F-BFE7-25AE2DEF6093}"/>
              </a:ext>
            </a:extLst>
          </p:cNvPr>
          <p:cNvSpPr>
            <a:spLocks noGrp="1"/>
          </p:cNvSpPr>
          <p:nvPr>
            <p:ph type="dt" sz="quarter" idx="1"/>
          </p:nvPr>
        </p:nvSpPr>
        <p:spPr>
          <a:xfrm>
            <a:off x="5562600" y="381000"/>
            <a:ext cx="914400" cy="457200"/>
          </a:xfrm>
          <a:prstGeom prst="rect">
            <a:avLst/>
          </a:prstGeom>
        </p:spPr>
        <p:txBody>
          <a:bodyPr vert="horz" lIns="91440" tIns="45720" rIns="91440" bIns="45720" rtlCol="0"/>
          <a:lstStyle>
            <a:lvl1pPr algn="r" defTabSz="609493" eaLnBrk="1" fontAlgn="auto" hangingPunct="1">
              <a:spcBef>
                <a:spcPts val="0"/>
              </a:spcBef>
              <a:spcAft>
                <a:spcPts val="0"/>
              </a:spcAft>
              <a:defRPr sz="1000">
                <a:latin typeface="Arial"/>
              </a:defRPr>
            </a:lvl1pPr>
          </a:lstStyle>
          <a:p>
            <a:pPr>
              <a:defRPr/>
            </a:pPr>
            <a:fld id="{7AC6E328-E61A-D440-94FD-0AC78E260386}" type="datetimeFigureOut">
              <a:rPr lang="en-US"/>
              <a:pPr>
                <a:defRPr/>
              </a:pPr>
              <a:t>11/18/25</a:t>
            </a:fld>
            <a:endParaRPr lang="en-US" dirty="0"/>
          </a:p>
        </p:txBody>
      </p:sp>
      <p:sp>
        <p:nvSpPr>
          <p:cNvPr id="5" name="Slide Number Placeholder 4">
            <a:extLst>
              <a:ext uri="{FF2B5EF4-FFF2-40B4-BE49-F238E27FC236}">
                <a16:creationId xmlns:a16="http://schemas.microsoft.com/office/drawing/2014/main" id="{FC573CD5-B8E9-034D-9A8A-3BD6BA89DACE}"/>
              </a:ext>
            </a:extLst>
          </p:cNvPr>
          <p:cNvSpPr>
            <a:spLocks noGrp="1"/>
          </p:cNvSpPr>
          <p:nvPr>
            <p:ph type="sldNum" sz="quarter" idx="3"/>
          </p:nvPr>
        </p:nvSpPr>
        <p:spPr>
          <a:xfrm>
            <a:off x="5943600" y="8382000"/>
            <a:ext cx="538163"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000"/>
            </a:lvl1pPr>
          </a:lstStyle>
          <a:p>
            <a:pPr>
              <a:defRPr/>
            </a:pPr>
            <a:fld id="{E2E83169-8BE7-FF4D-A070-C7060FB83A4C}"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08T12:33:26.983"/>
    </inkml:context>
    <inkml:brush xml:id="br0">
      <inkml:brushProperty name="width" value="0.05" units="cm"/>
      <inkml:brushProperty name="height" value="0.05" units="cm"/>
    </inkml:brush>
  </inkml:definitions>
  <inkml:trace contextRef="#ctx0" brushRef="#br0">1 1 24575,'77'0'0,"1"0"0,0 0 0,-4 0 0,3 0 0,13 0 0,-31 0 0,-47 0 0,-3 0 0,-2 0 0,1 0 0,10 0 0,20 0 0,23 0 0,18 0 0,4 0 0,-11 0 0,-14 0 0,-17 0 0,-12 0 0,-6 0 0,-7 0 0,-4 0 0,-8 0 0,-7 0 0,-3 0 0,1 0 0,1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08T12:33:30.216"/>
    </inkml:context>
    <inkml:brush xml:id="br0">
      <inkml:brushProperty name="width" value="0.05" units="cm"/>
      <inkml:brushProperty name="height" value="0.05" units="cm"/>
    </inkml:brush>
  </inkml:definitions>
  <inkml:trace contextRef="#ctx0" brushRef="#br0">1 1 24575,'15'0'0,"18"0"0,32 0 0,23 0 0,-38 0 0,0 0 0,35 0 0,-25 1 0,-19 2 0,-13 0 0,-8-1 0,-6-2 0,-4 0 0,-2 0 0,-1 0 0,3 0 0,7 0 0,18 2 0,19 2 0,14 3 0,1 0 0,-12 0 0,-13-1 0,-13-4 0,-7 0 0,-6-1 0,-4-1 0,-4 0 0,-2 0 0,0 0 0,0 0 0,0 0 0,2 0 0,2 0 0,8 0 0,6 0 0,2 0 0,-2 0 0,-7 2 0,-9 2 0,-5 2 0,-9 3 0,-4-2 0,-4 0 0,-2-3 0,1 0 0,1 0 0,1-1 0,1 0 0,3-1 0,3-1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08T12:33:35.051"/>
    </inkml:context>
    <inkml:brush xml:id="br0">
      <inkml:brushProperty name="width" value="0.05" units="cm"/>
      <inkml:brushProperty name="height" value="0.05" units="cm"/>
    </inkml:brush>
  </inkml:definitions>
  <inkml:trace contextRef="#ctx0" brushRef="#br0">1 9 24575,'23'0'0,"26"0"0,30 0 0,-29 0 0,2 0 0,2 0 0,-1 0 0,42 0 0,-13 0 0,-17 0 0,-12 0 0,-11 0 0,-9 0 0,-6 0 0,-4 0 0,-3 0 0,-3 0 0,-2 0 0,-6-2 0,-2 0 0,0 0 0,-1 0 0,3 1 0,-2 1 0,2 0 0,8 0 0,11 0 0,11 0 0,3 0 0,-2 0 0,-9 0 0,-11 0 0,-8 0 0,-11 0 0,-7 2 0,2-2 0,-2 2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08T12:33:38.433"/>
    </inkml:context>
    <inkml:brush xml:id="br0">
      <inkml:brushProperty name="width" value="0.05" units="cm"/>
      <inkml:brushProperty name="height" value="0.05" units="cm"/>
    </inkml:brush>
  </inkml:definitions>
  <inkml:trace contextRef="#ctx0" brushRef="#br0">0 1 24575,'32'0'0,"18"0"0,24 0 0,7 0 0,-17 0 0,-20 0 0,-18 0 0,-13 2 0,-3 0 0,-4 1 0,1-1 0,7 0 0,16 1 0,21 0 0,19 2 0,4-1 0,-14 1 0,-18 0 0,-18-2 0,-11 0 0,-5 2 0,-3 0 0,0-1 0,0 0 0,-1-2 0,-2 0 0,-1 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08T12:33:41.651"/>
    </inkml:context>
    <inkml:brush xml:id="br0">
      <inkml:brushProperty name="width" value="0.05" units="cm"/>
      <inkml:brushProperty name="height" value="0.05" units="cm"/>
    </inkml:brush>
  </inkml:definitions>
  <inkml:trace contextRef="#ctx0" brushRef="#br0">1 0 24575,'28'0'0,"-7"0"0,3 0 0,-8 0 0,-6 0 0,2 0 0,5 0 0,13 0 0,17 0 0,13 0 0,1 0 0,-9 0 0,-14 2 0,-16 0 0,-7 0 0,-5 0 0,0 1 0,4 0 0,9 1 0,12 1 0,10-1 0,1 2 0,-9-1 0,-9-2 0,-11-1 0,-4-2 0,0 0 0,1 0 0,8 0 0,1 0-1696,-4 0 0,-6 0 0,-9 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08T12:33:44.616"/>
    </inkml:context>
    <inkml:brush xml:id="br0">
      <inkml:brushProperty name="width" value="0.05" units="cm"/>
      <inkml:brushProperty name="height" value="0.05" units="cm"/>
    </inkml:brush>
  </inkml:definitions>
  <inkml:trace contextRef="#ctx0" brushRef="#br0">0 1 24575,'41'0'0,"6"0"0,11 0 0,-2 0 0,-11 0 0,-13 0 0,-12 0 0,-6 0 0,-3 0 0,4 0 0,14 0 0,21 0 0,19 0 0,8 0 0,-5 0 0,-14 0 0,-14 0 0,-12 0 0,-11 0 0,-7 0 0,-3 0 0,-7 0 0,1 0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08T12:33:47.083"/>
    </inkml:context>
    <inkml:brush xml:id="br0">
      <inkml:brushProperty name="width" value="0.05" units="cm"/>
      <inkml:brushProperty name="height" value="0.05" units="cm"/>
    </inkml:brush>
  </inkml:definitions>
  <inkml:trace contextRef="#ctx0" brushRef="#br0">1 0 24575,'22'0'0,"14"0"0,7 0 0,1 0 0,-11 0 0,-9 0 0,-4 0 0,-2 0 0,-3 0 0,-3 0 0,0 0 0,2 0 0,16 0 0,17 0 0,13 0 0,7 0 0,-10 0 0,-13 0 0,-13 0 0,-12 0 0,-5 0 0,1 0 0,1 0 0,-6 0 0,-1 0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13T07:34:03.946"/>
    </inkml:context>
    <inkml:brush xml:id="br0">
      <inkml:brushProperty name="width" value="0.1" units="cm"/>
      <inkml:brushProperty name="height" value="0.1" units="cm"/>
    </inkml:brush>
  </inkml:definitions>
  <inkml:trace contextRef="#ctx0" brushRef="#br0">1 0 24575,'35'3'0,"1"0"0,6-1 0,18 0 0,14 0 0,19-1 0,-17 0 0,5-1 0,-10 0 0,-14 0 0,3 0 0,-27 0 0,3 0 0,0 0 0,1 0 0,-1 0 0,-5 0 0,-2 0 0,-1 0 0,-1 0 0,0 0 0,0 0 0,2 0 0,3 0 0,3 1 0,0-1 0,-3 1 0,-5 0 0,-1 0 0,2 0 0,1 0 0,-3 1 0,-1-1 0,-4 1 0,-3-2 0,-2 1 0,-3-1 0,0 0 0,1 0 0,-2 0 0,-2 0 0,-2 0 0,-2 0 0,2 0 0,2 0 0,-1 0 0,-2 0 0,0 0 0,2 0 0,0 0 0,1 0 0,1 0 0,-4 0 0,-4 0 0,-2 0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13T07:34:06.196"/>
    </inkml:context>
    <inkml:brush xml:id="br0">
      <inkml:brushProperty name="width" value="0.1" units="cm"/>
      <inkml:brushProperty name="height" value="0.1" units="cm"/>
    </inkml:brush>
  </inkml:definitions>
  <inkml:trace contextRef="#ctx0" brushRef="#br0">1 3 24575,'15'-2'0,"4"1"0,3 1 0,6 0 0,8 1 0,10 1 0,3 0 0,5 1 0,-1 0 0,1 0 0,0-1 0,-3 0 0,-7-1 0,-7 0 0,-4 0 0,-5 0 0,1-1 0,-1 0 0,0 1 0,0-1 0,4 1 0,8 0 0,10-1 0,9 0 0,9 0 0,-2 0 0,-7-2 0,-11 1 0,-10-1 0,-1 1 0,4-1 0,1 1 0,0 0 0,-6 0 0,-9 1 0,-1-1 0,-5 1 0,2-1 0,2 0 0,0 0 0,-3 1 0,-6 0 0,-4 0 0,-3 0 0,-3 0 0,-3 0 0,-1 0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13T07:34:08.946"/>
    </inkml:context>
    <inkml:brush xml:id="br0">
      <inkml:brushProperty name="width" value="0.1" units="cm"/>
      <inkml:brushProperty name="height" value="0.1" units="cm"/>
    </inkml:brush>
  </inkml:definitions>
  <inkml:trace contextRef="#ctx0" brushRef="#br0">0 0 24575,'12'2'0,"0"0"0,-1-1 0,1 0 0,1 1 0,3-1 0,4 2 0,8-2 0,5 0 0,6 1 0,7-1 0,4 0 0,1 0 0,-3-1 0,-8 0 0,-7 0 0,-8 0 0,-7 0 0,-2 0 0,-2 1 0,3 0 0,-2 0 0,2 0 0,2 0 0,5-1 0,11 0 0,10 0 0,3 0 0,-2 0 0,-5 0 0,-7 0 0,0-1 0,6 0 0,6 0 0,11 0 0,6 0 0,-2-1 0,-8 0 0,-12 0 0,-10 2 0,-8-1 0,-6 0 0,-4 0 0,-2 0 0,-1 1 0,-1 0 0,-1 0 0,0-1 0,1 1 0,3-1 0,3 0 0,2 1 0,0 0 0,-6 0 0,-3 0 0,-4 0 0,1 1 0,-1 0 0,1 0 0,-1-1 0,0 0 0,0 0 0,-2 0 0,1 0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13T07:34:12.363"/>
    </inkml:context>
    <inkml:brush xml:id="br0">
      <inkml:brushProperty name="width" value="0.1" units="cm"/>
      <inkml:brushProperty name="height" value="0.1" units="cm"/>
    </inkml:brush>
  </inkml:definitions>
  <inkml:trace contextRef="#ctx0" brushRef="#br0">1 11 24575,'27'0'0,"5"0"0,5 0 0,3 0 0,1 1 0,4 0 0,7 0 0,6-1 0,4 0 0,-4-2 0,-12 0 0,-15 0 0,-12 1 0,-7 1 0,1-1 0,4 0 0,2 0 0,1 1 0,0 0 0,-1 0 0,-2 0 0,2 0 0,0 0 0,2 0 0,3 0 0,0 0 0,0 0 0,-2 0 0,0 0 0,-3 0 0,1 0 0,0-1 0,-1 0 0,3 0 0,2 1 0,4 0 0,-1 0 0,-2-1 0,-4 1 0,-4 0 0,-1 0 0,-2 0 0,1 0 0,0 0 0,0 0 0,0 1 0,-1-1 0,0 1 0,4 0 0,2-1 0,2 0 0,0 0 0,-2 0 0,0 0 0,0 0 0,-1 1 0,0 0 0,-2-1 0,-1 1 0,-3-1 0,-2 0 0,-2 1 0,-2 0 0,-1-1 0,1 1 0,0-1 0,-2 0 0,2 0 0,-1 0 0,2 0 0,1 1 0,0 0 0,0 0 0,1 0 0,-3 0 0,-2 0 0,-3-1 0,0 0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12T12:49:35.246"/>
    </inkml:context>
    <inkml:brush xml:id="br0">
      <inkml:brushProperty name="width" value="0.1" units="cm"/>
      <inkml:brushProperty name="height" value="0.1" units="cm"/>
    </inkml:brush>
  </inkml:definitions>
  <inkml:trace contextRef="#ctx0" brushRef="#br0">1 1 24575,'0'0'0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13T07:33:20.813"/>
    </inkml:context>
    <inkml:brush xml:id="br0">
      <inkml:brushProperty name="width" value="0.1" units="cm"/>
      <inkml:brushProperty name="height" value="0.1" units="cm"/>
    </inkml:brush>
  </inkml:definitions>
  <inkml:trace contextRef="#ctx0" brushRef="#br0">0 4 24575,'26'-1'0,"0"0"0,14 0 0,6 0 0,3 2 0,4-1 0,-8 1 0,8 0 0,5-1 0,8 1 0,8 0 0,5 0 0,-1 0 0,-6-1 0,-12 0 0,-8 0 0,-8 0 0,-6 0 0,-4 0 0,-3 1 0,-2 0 0,1 0 0,3 1 0,5 1 0,1-1 0,-1 1 0,-5-1 0,-6 0 0,-2 1 0,1-1 0,1 0 0,1 0 0,0-1 0,0 0 0,0 0 0,-3-1 0,-4 1 0,-3-1 0,3 1 0,5 0 0,5 0 0,0 1 0,-3-1 0,0 0 0,-3 0 0,-1-1 0,-5 0 0,-6 0 0,-3 0 0,-4 0 0,3 0 0,2 1 0,1 0 0,0-1 0,-1 1 0,-2-1 0,5 0 0,6 1 0,4-1 0,0 1 0,-3-1 0,-5 0 0,0 0 0,1 0 0,-2 0 0,-6 0 0,-4 0 0,-5 0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13T07:33:23.763"/>
    </inkml:context>
    <inkml:brush xml:id="br0">
      <inkml:brushProperty name="width" value="0.1" units="cm"/>
      <inkml:brushProperty name="height" value="0.1" units="cm"/>
    </inkml:brush>
  </inkml:definitions>
  <inkml:trace contextRef="#ctx0" brushRef="#br0">1 0 24575,'87'0'0,"-8"1"0,2 1 0,-24-1 0,-21 1 0,-5-1 0,-3-1 0,-1 0 0,-3 0 0,-4 0 0,-2 0 0,3 0 0,2 0 0,-2 1 0,0 0 0,1-1 0,4 1 0,3-1 0,-1 0 0,2 1 0,1 0 0,0-1 0,-1 1 0,-3-1 0,-3 0 0,1 0 0,1 0 0,5 0 0,4 0 0,0 0 0,1 0 0,1-1 0,1 0 0,2 0 0,1 0 0,2 1 0,1 0 0,2 0 0,0 0 0,0 0 0,-2 0 0,-3 0 0,-5 0 0,-5 1 0,-3 0 0,-1-1 0,6 2 0,4-1 0,0 0 0,0 0 0,4-1 0,1 0 0,-2 0 0,-8-1 0,-14 0 0,-9 0 0,-2 1 0,-4-1 0,3 1 0,0 0 0,7 0 0,4 0 0,3 0 0,-1 1 0,-3-1 0,-4 1 0,-1 0 0,-1-1 0,-1 1 0,0 0 0,2-1 0,0 1 0,-2-1 0,1 0 0,-4 0 0,1 0 0,-1 0 0,-2 0 0,-1 0 0,-2 0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13T07:33:25.996"/>
    </inkml:context>
    <inkml:brush xml:id="br0">
      <inkml:brushProperty name="width" value="0.1" units="cm"/>
      <inkml:brushProperty name="height" value="0.1" units="cm"/>
    </inkml:brush>
  </inkml:definitions>
  <inkml:trace contextRef="#ctx0" brushRef="#br0">1 0 24575,'24'4'0,"8"0"0,20 2 0,19 0 0,11-1 0,5-2 0,8-1 0,-45-2 0,2 0 0,6 0 0,1 0 0,3 0 0,0-1 0,-1 1 0,-2-1 0,-7 0 0,-3 1 0,34-2 0,-19 2 0,-18-2 0,0 1 0,1 1 0,7 0 0,6 1 0,1 0 0,-4 0 0,4-1 0,4 0 0,1 0 0,-1 0 0,-12 0 0,-13 0 0,-7 0 0,-6 0 0,-1 0 0,-3 0 0,-4 0 0,-1 0 0,-2 0 0,0 0 0,-2 0 0,-3 0 0,-4 0 0,-1 0 0,-3 0 0,-1 0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12T12:48:32.879"/>
    </inkml:context>
    <inkml:brush xml:id="br0">
      <inkml:brushProperty name="width" value="0.1" units="cm"/>
      <inkml:brushProperty name="height" value="0.1" units="cm"/>
    </inkml:brush>
  </inkml:definitions>
  <inkml:trace contextRef="#ctx0" brushRef="#br0">0 27 24575,'26'0'0,"-1"0"0,-3 0 0,4 0 0,2 0 0,2 0 0,-1 0 0,-5 0 0,-2 0 0,-4 0 0,1 0 0,5 0 0,6 0 0,7-1 0,6-1 0,-4 1 0,-3 0 0,-3 0 0,0 0 0,1 0 0,-1 0 0,-5-1 0,-5 1 0,-3 1 0,-4-1 0,0 1 0,-2-1 0,-2 0 0,1 0 0,-1 0 0,4 0 0,3 1 0,5-1 0,0 0 0,1 1 0,-2-2 0,-1 2 0,-3-1 0,-3 0 0,-4 1 0,-4 0 0,-1 0 0,2-1 0,3 1 0,3-1 0,1 0 0,0 1 0,-1 0 0,-2 1 0,-3 0 0,-4-1 0,0 1 0,2-1 0,3 1 0,3-1 0,2 1 0,0-1 0,0 0 0,-3 0 0,-3 0 0,-2 0 0,-2 0 0,3 0 0,3 0 0,0 0 0,0 0 0,-3 0 0,0 0 0,3 0 0,1 0 0,1 0 0,-3 0 0,-3 0 0,-4 1 0,-1-1 0,0 1 0,1-1 0,0 0 0,2 0 0,0 0 0,-2 0 0,0 0 0,-1 0 0,2 0 0,3 0 0,3 0 0,1 0 0,-7 1 0,-1-1 0,-6 0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12T12:48:37.129"/>
    </inkml:context>
    <inkml:brush xml:id="br0">
      <inkml:brushProperty name="width" value="0.1" units="cm"/>
      <inkml:brushProperty name="height" value="0.1" units="cm"/>
    </inkml:brush>
  </inkml:definitions>
  <inkml:trace contextRef="#ctx0" brushRef="#br0">1 6 24575,'17'2'0,"-1"0"0,2 0 0,0 0 0,0-1 0,0 0 0,0 0 0,6-1 0,1 0 0,-3 0 0,-5 0 0,-6-1 0,7 1 0,9-1 0,4 0 0,2 0 0,-4 1 0,-2 0 0,1 0 0,-1 0 0,-1 0 0,-4 0 0,-6 0 0,-6 0 0,-2 1 0,0 0 0,6-1 0,3 0 0,2 0 0,2 0 0,0 0 0,3 0 0,7 0 0,5 0 0,2-1 0,-2 0 0,-2 0 0,-4 1 0,-4 0 0,-5-1 0,-1 1 0,-1-1 0,3 0 0,-1 1 0,-3 0 0,-1 0 0,1 0 0,-1 0 0,0 0 0,-3 0 0,-4 0 0,0 0 0,-2 0 0,-2 0 0,-2 0 0,0 0 0,-2 0 0,1 0 0,2 0 0,2 0 0,1 0 0,-1 0 0,-1 0 0,-1-1 0,-1 1 0,0-1 0,1 0 0,0 1 0,-1 0 0,0-1 0,0 0 0,1-1 0,1 1 0,0 1 0,-1 0 0,0 0 0,1 0 0,0 0 0,0 0 0,1 0 0,2 0 0,2 0 0,-2 0 0,-2 0 0,-4 0 0,1 0 0,0 0 0,1 0 0,0 0 0,0 0 0,0 0 0,-1 0 0,0 0 0,0 0 0,1 0 0,0 0 0,-1 0 0,-1 0 0,0 0 0,0 0 0,-1 0 0,1 0 0,1 0 0,1 0 0,1 0 0,-1 0 0,0 0 0,-3-1 0,0 1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12T12:48:40.812"/>
    </inkml:context>
    <inkml:brush xml:id="br0">
      <inkml:brushProperty name="width" value="0.1" units="cm"/>
      <inkml:brushProperty name="height" value="0.1" units="cm"/>
    </inkml:brush>
  </inkml:definitions>
  <inkml:trace contextRef="#ctx0" brushRef="#br0">0 0 24575,'23'2'0,"0"-1"0,2 1 0,13 0 0,0 0 0,33-1 0,7 1 0,3 0 0,-1-1 0,-28 0 0,-4-2 0,-9 0 0,-4 1 0,-2-1 0,2 1 0,0 0 0,1 0 0,-2 0 0,0-1 0,5 1 0,0 0 0,-1 0 0,-3 0 0,5 1 0,6 0 0,0 0 0,-7 0 0,-11-1 0,-5 0 0,0 0 0,4 0 0,-1 0 0,-1-1 0,-6 0 0,-4 1 0,-1-1 0,1 1 0,2 0 0,-1 0 0,-4 1 0,-2 0 0,0-1 0,-1 1 0,-1-1 0,-2 0 0,-15-3 0,7 3 0,-9-3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12T12:48:44.179"/>
    </inkml:context>
    <inkml:brush xml:id="br0">
      <inkml:brushProperty name="width" value="0.1" units="cm"/>
      <inkml:brushProperty name="height" value="0.1" units="cm"/>
    </inkml:brush>
  </inkml:definitions>
  <inkml:trace contextRef="#ctx0" brushRef="#br0">0 15 24575,'26'-2'0,"3"1"0,4-1 0,15-1 0,23 0 0,25 1 0,-45 2 0,-1-1 0,41 1 0,-24-1 0,-24 1 0,-12 0 0,-9 0 0,-3 0 0,0 0 0,3 0 0,0 0 0,-1 1 0,-1 0 0,-1 0 0,3 1 0,2 0 0,-1 0 0,-3 0 0,-4 0 0,-2 0 0,0 0 0,0 0 0,-3-1 0,0 0 0,2 0 0,4-1 0,5 1 0,2 0 0,3 0 0,-3 0 0,-3-1 0,-3 1 0,0-1 0,1 2 0,0-1 0,0 0 0,-5-1 0,-3 0 0,-4 0 0,0 0 0,-2 0 0,-1 0 0,-1 0 0,3 0 0,2 0 0,0 0 0,1-1 0,-2 0 0,-2 1 0,0 0 0,0 1 0,0-1 0,0 1 0,0-1 0,0 0 0,-1 0 0,0 0 0,0 0 0,0 0 0,1 0 0,1 0 0,0 0 0,0 0 0,0 0 0,-1 0 0,1 0 0,-1 0 0,0 0 0,-1 1 0,-1 0 0,0 0 0,-1 0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12T12:48:52.519"/>
    </inkml:context>
    <inkml:brush xml:id="br0">
      <inkml:brushProperty name="width" value="0.1" units="cm"/>
      <inkml:brushProperty name="height" value="0.1" units="cm"/>
    </inkml:brush>
  </inkml:definitions>
  <inkml:trace contextRef="#ctx0" brushRef="#br0">1 15 24575,'22'0'0,"12"0"0,16 0 0,22 0 0,28-1 0,-47 0 0,0 1 0,42-2 0,-24 1 0,-28 1 0,-2 0 0,0 0 0,0 0 0,-4 0 0,-5 0 0,-2 0 0,-1 0 0,3 0 0,1 0 0,5 0 0,0 0 0,2 0 0,0 0 0,-5 1 0,-4 0 0,-6-1 0,-5 1 0,0-1 0,1 0 0,0 0 0,0 0 0,-3 1 0,-3 0 0,-2-1 0,-4 0 0,-2 0 0,0 1 0,-1 0 0,-3-1 0,-9-2 0,-2-1 0,-7 0 0,7 1 0,3 0 0,0 2 0,-2-1 0,-1 1 0,2-1 0,2 0 0,3 0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12T12:48:56.039"/>
    </inkml:context>
    <inkml:brush xml:id="br0">
      <inkml:brushProperty name="width" value="0.1" units="cm"/>
      <inkml:brushProperty name="height" value="0.1" units="cm"/>
    </inkml:brush>
  </inkml:definitions>
  <inkml:trace contextRef="#ctx0" brushRef="#br0">1 9 24575,'20'1'0,"0"0"0,12-1 0,14 0 0,12 0 0,-8 0 0,-4 0 0,-6 0 0,6-1 0,15 0 0,-3-1 0,-6 1 0,-18 0 0,-13 0 0,-9 1 0,3 0 0,2 0 0,1 0 0,0 0 0,-2 0 0,1 0 0,-1 0 0,-1-1 0,0 0 0,-1 0 0,1 1 0,3 0 0,1 1 0,0 0 0,0-1 0,-1 0 0,0 0 0,-1 0 0,4 0 0,3 0 0,3 0 0,-4-1 0,-3 0 0,-6 1 0,0 0 0,2-1 0,2 1 0,1 0 0,-4 0 0,-5 0 0,-3 0 0,1 0 0,3 1 0,2 0 0,0-1 0,-2 1 0,3-1 0,5 0 0,2 1 0,0 0 0,-3 1 0,-3-2 0,-2 1 0,0-1 0,3 0 0,7 0 0,7-1 0,-1 1 0,-4-1 0,-10 0 0,-6 1 0,-1 0 0,-7 0 0,3 0 0,-6 0 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12T12:48:59.339"/>
    </inkml:context>
    <inkml:brush xml:id="br0">
      <inkml:brushProperty name="width" value="0.1" units="cm"/>
      <inkml:brushProperty name="height" value="0.1" units="cm"/>
    </inkml:brush>
  </inkml:definitions>
  <inkml:trace contextRef="#ctx0" brushRef="#br0">1 2 24575,'17'0'0,"1"2"0,8-1 0,16 1 0,20 2 0,16-1 0,1 0 0,-20-1 0,-20-2 0,-19 0 0,-8 0 0,0 0 0,1 1 0,2 0 0,0-1 0,0 1 0,0-1 0,1 1 0,2 1 0,6-1 0,8-1 0,8 0 0,3 0 0,3 0 0,0-1 0,3 0 0,5-1 0,2 0 0,0 1 0,-5-1 0,-4 1 0,-4 0 0,-1-1 0,-1 2 0,-6-1 0,-8 1 0,-6-1 0,-4 1 0,-2 0 0,-2 0 0,-1 0 0,-1 0 0,1 0 0,5 0 0,5 0 0,1 0 0,-3-1 0,-8 0 0,-3 1 0,-1 0 0,-2 0 0,-2 0 0,-2-1 0,2 1 0,0 0 0,2 0 0,2 0 0,1 0 0,-1 0 0,-1 0 0,-2-1 0,0 1 0,2-1 0,0 1 0,-1-1 0,0 1 0,-2-1 0,0 0 0,2 1 0,-1 0 0,-3-1 0,-2 0 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12T12:49:03.841"/>
    </inkml:context>
    <inkml:brush xml:id="br0">
      <inkml:brushProperty name="width" value="0.1" units="cm"/>
      <inkml:brushProperty name="height" value="0.1" units="cm"/>
    </inkml:brush>
  </inkml:definitions>
  <inkml:trace contextRef="#ctx0" brushRef="#br0">1 21 24575,'29'0'0,"1"0"0,0 0 0,13-1 0,37-1 0,-22 0 0,5 0 0,0 0 0,-1 0 0,-8 1 0,-7 0 0,7 0 0,-40 1 0,-4 0 0,4 0 0,3 0 0,2 0 0,-1 0 0,4 0 0,4 2 0,4-1 0,6 0 0,0-1 0,3 0 0,1-1 0,-2 0 0,-6 0 0,-7 1 0,-5-1 0,-2 1 0,0-1 0,-2 1 0,-1 0 0,-3 0 0,-4 0 0,0 0 0,-1-1 0,1 0 0,1 1 0,0 0 0,3-1 0,2 1 0,2 0 0,1 0 0,4 0 0,3 0 0,2 0 0,-3 0 0,-7 0 0,-7 0 0,-3 0 0,0 0 0,-1 0 0,2 0 0,2 0 0,-1 0 0,1 0 0,0 0 0,-1 0 0,1 0 0,0 0 0,0 0 0,-2 0 0,0 0 0,-2 0 0,0 0 0,-1 0 0,-1 0 0,0 0 0,2 0 0,0 0 0,0 0 0,1 0 0,-1 0 0,-4-1 0,0 0 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12T12:49:07.859"/>
    </inkml:context>
    <inkml:brush xml:id="br0">
      <inkml:brushProperty name="width" value="0.1" units="cm"/>
      <inkml:brushProperty name="height" value="0.1" units="cm"/>
    </inkml:brush>
  </inkml:definitions>
  <inkml:trace contextRef="#ctx0" brushRef="#br0">0 1 24575,'24'1'0,"-3"0"0,15 1 0,27 0 0,0 0 0,8 0 0,9 0 0,2 0 0,-6-1 0,-4 0 0,-13 0 0,-8-1 0,-10 0 0,-13 0 0,-4 0 0,-1 0 0,0 0 0,4 1 0,1 0 0,-4-1 0,-4 1 0,-7-1 0,-1 0 0,1 0 0,5 0 0,2 0 0,-1 0 0,-2 0 0,-3 0 0,-2 0 0,-2 0 0,0 0 0,-1 0 0,1 0 0,1 0 0,-1 0 0,-2 0 0,-1-1 0,-1 1 0,-1-1 0,0 0 0,-1 1 0,2 0 0,-4 0 0,1 0 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12T12:50:50.996"/>
    </inkml:context>
    <inkml:brush xml:id="br0">
      <inkml:brushProperty name="width" value="0.1" units="cm"/>
      <inkml:brushProperty name="height" value="0.1" units="cm"/>
    </inkml:brush>
  </inkml:definitions>
  <inkml:trace contextRef="#ctx0" brushRef="#br0">1 1 24575,'0'0'0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12T12:50:52.580"/>
    </inkml:context>
    <inkml:brush xml:id="br0">
      <inkml:brushProperty name="width" value="0.1" units="cm"/>
      <inkml:brushProperty name="height" value="0.1" units="cm"/>
    </inkml:brush>
  </inkml:definitions>
  <inkml:trace contextRef="#ctx0" brushRef="#br0">0 1 24575,'0'0'0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12T12:50:53.180"/>
    </inkml:context>
    <inkml:brush xml:id="br0">
      <inkml:brushProperty name="width" value="0.1" units="cm"/>
      <inkml:brushProperty name="height" value="0.1" units="cm"/>
    </inkml:brush>
  </inkml:definitions>
  <inkml:trace contextRef="#ctx0" brushRef="#br0">0 0 24575,'0'0'0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12T12:50:53.696"/>
    </inkml:context>
    <inkml:brush xml:id="br0">
      <inkml:brushProperty name="width" value="0.1" units="cm"/>
      <inkml:brushProperty name="height" value="0.1" units="cm"/>
    </inkml:brush>
  </inkml:definitions>
  <inkml:trace contextRef="#ctx0" brushRef="#br0">1 1 24575,'0'0'0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13T07:33:49.113"/>
    </inkml:context>
    <inkml:brush xml:id="br0">
      <inkml:brushProperty name="width" value="0.1" units="cm"/>
      <inkml:brushProperty name="height" value="0.1" units="cm"/>
    </inkml:brush>
  </inkml:definitions>
  <inkml:trace contextRef="#ctx0" brushRef="#br0">1 29 24575,'20'0'0,"9"-1"0,10 0 0,10 0 0,3-1 0,4 0 0,11 0 0,24 0 0,-36 1 0,2 1 0,1 0 0,0 0 0,0 0 0,0 0 0,-4 0 0,0 1 0,0 0 0,1-1 0,7 1 0,1 0 0,5-1 0,0 1 0,-2-2 0,0 1 0,-7-1 0,-1 0 0,34-2 0,-23 0 0,-13 0 0,-14 1 0,-11 0 0,-8 0 0,-1 1 0,-1 1 0,1-1 0,1 1 0,-3 0 0,-4 0 0,-2 0 0,-4 0 0,-1 0 0,1 0 0,0 0 0,-1 0 0,1 0 0,-1 0 0,-11-1 0,-1 0 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13T07:33:51.763"/>
    </inkml:context>
    <inkml:brush xml:id="br0">
      <inkml:brushProperty name="width" value="0.1" units="cm"/>
      <inkml:brushProperty name="height" value="0.1" units="cm"/>
    </inkml:brush>
  </inkml:definitions>
  <inkml:trace contextRef="#ctx0" brushRef="#br0">0 0 24575,'31'2'0,"5"0"0,4 1 0,8 1 0,1 0 0,2 1 0,-1-2 0,-1 0 0,-2-1 0,1-1 0,3-1 0,3-1 0,-1-1 0,-10 1 0,-8 1 0,-9 0 0,-3 0 0,-1 1 0,4-1 0,5 1 0,6 0 0,7-1 0,2 0 0,3 0 0,0 0 0,-1 0 0,2 0 0,2 0 0,2 0 0,3 0 0,-2 0 0,-7 0 0,-5 0 0,-11 0 0,-6 0 0,-7 0 0,-6 0 0,-3 0 0,-1 0 0,-2 0 0,-1 0 0,1 0 0,3 0 0,3 0 0,4 0 0,-1 0 0,0 0 0,0 0 0,-3 0 0,1 0 0,-3 0 0,1 0 0,-1 0 0,2 0 0,0 0 0,-2 0 0,-2 0 0,-4 0 0,-3 0 0,-1 0 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13T07:33:54.463"/>
    </inkml:context>
    <inkml:brush xml:id="br0">
      <inkml:brushProperty name="width" value="0.1" units="cm"/>
      <inkml:brushProperty name="height" value="0.1" units="cm"/>
    </inkml:brush>
  </inkml:definitions>
  <inkml:trace contextRef="#ctx0" brushRef="#br0">0 9 24575,'28'0'0,"4"0"0,5 0 0,12 0 0,7 0 0,5 0 0,-5 1 0,-9 0 0,-9 0 0,-4-1 0,4 0 0,1 0 0,1 0 0,-4 1 0,-4-1 0,-8 1 0,-4 0 0,-3-1 0,-1 0 0,0 0 0,1 0 0,4 0 0,2 0 0,3 0 0,1 0 0,1 0 0,0 0 0,4 0 0,5 0 0,2 0 0,-2 0 0,-5 0 0,-9 0 0,-1 0 0,2 0 0,5 1 0,6 0 0,3 0 0,-2-1 0,-1 0 0,-1 0 0,0 0 0,0-1 0,-1 0 0,-3 0 0,-5 0 0,-4 1 0,-4-1 0,-1 0 0,-3-1 0,-2 0 0,-3 2 0,-2 0 0,1 0 0,0 0 0,1-1 0,2 1 0,1 0 0,1 0 0,0 0 0,-3 0 0,0-1 0,0 0 0,0 0 0,2 1 0,-1 0 0,-1 0 0,-3-1 0,1 0 0,2 0 0,1 1 0,0 0 0,-1 0 0,-2 0 0,-2 0 0,-2 0 0,-1 0 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13T07:33:57.596"/>
    </inkml:context>
    <inkml:brush xml:id="br0">
      <inkml:brushProperty name="width" value="0.1" units="cm"/>
      <inkml:brushProperty name="height" value="0.1" units="cm"/>
    </inkml:brush>
  </inkml:definitions>
  <inkml:trace contextRef="#ctx0" brushRef="#br0">0 13 24575,'49'4'0,"6"-1"0,23 0 0,6 0 0,15-1 0,-45-1 0,0 0 0,2-1 0,1 0 0,-6 0 0,0-1 0,0-1 0,-2 0 0,33-1 0,-17 1 0,-2 0 0,-28 2 0,-2 0 0,-10-1 0,-4 1 0,-2-1 0,-1 0 0,2 1 0,3-1 0,-1 1 0,4 0 0,4 0 0,3 0 0,0 0 0,-4 0 0,-4 0 0,-4-1 0,2 0 0,3 0 0,3-1 0,1 1 0,-3 0 0,-6 1 0,-4 0 0,-2 0 0,1 0 0,-1 0 0,2 0 0,-1 0 0,-1 0 0,0 0 0,-1 0 0,0 0 0,-1 0 0,-4 0 0,2 0 0,0 0 0,3 0 0,-1 0 0,-1 0 0,-3 0 0,2 0 0,-1 0 0,2 0 0,1 0 0,-2 0 0,2-1 0,2 1 0,3-1 0,-2 0 0,-1 0 0,-3 0 0,-3 0 0,-2 1 0,0 0 0,-1 0 0,0 0 0,1 0 0,0 0 0,0 0 0,-3 0 0,-1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1F137F1-45F8-CC45-9F56-CE016AD996F6}"/>
              </a:ext>
            </a:extLst>
          </p:cNvPr>
          <p:cNvSpPr>
            <a:spLocks noGrp="1"/>
          </p:cNvSpPr>
          <p:nvPr>
            <p:ph type="hdr" sz="quarter"/>
          </p:nvPr>
        </p:nvSpPr>
        <p:spPr>
          <a:xfrm>
            <a:off x="381000" y="228600"/>
            <a:ext cx="5029200" cy="457200"/>
          </a:xfrm>
          <a:prstGeom prst="rect">
            <a:avLst/>
          </a:prstGeom>
        </p:spPr>
        <p:txBody>
          <a:bodyPr vert="horz" lIns="91440" tIns="45720" rIns="91440" bIns="45720" rtlCol="0"/>
          <a:lstStyle>
            <a:lvl1pPr algn="l" defTabSz="609493" eaLnBrk="1" fontAlgn="auto" hangingPunct="1">
              <a:spcBef>
                <a:spcPts val="0"/>
              </a:spcBef>
              <a:spcAft>
                <a:spcPts val="0"/>
              </a:spcAft>
              <a:defRPr sz="1000">
                <a:latin typeface="Arial"/>
              </a:defRPr>
            </a:lvl1pPr>
          </a:lstStyle>
          <a:p>
            <a:pPr>
              <a:defRPr/>
            </a:pPr>
            <a:endParaRPr lang="en-US" dirty="0"/>
          </a:p>
        </p:txBody>
      </p:sp>
      <p:sp>
        <p:nvSpPr>
          <p:cNvPr id="3" name="Date Placeholder 2">
            <a:extLst>
              <a:ext uri="{FF2B5EF4-FFF2-40B4-BE49-F238E27FC236}">
                <a16:creationId xmlns:a16="http://schemas.microsoft.com/office/drawing/2014/main" id="{29E4E846-98B4-C44F-BBCD-C0BB94574E8A}"/>
              </a:ext>
            </a:extLst>
          </p:cNvPr>
          <p:cNvSpPr>
            <a:spLocks noGrp="1"/>
          </p:cNvSpPr>
          <p:nvPr>
            <p:ph type="dt" idx="1"/>
          </p:nvPr>
        </p:nvSpPr>
        <p:spPr>
          <a:xfrm>
            <a:off x="5486400" y="239713"/>
            <a:ext cx="990600" cy="457200"/>
          </a:xfrm>
          <a:prstGeom prst="rect">
            <a:avLst/>
          </a:prstGeom>
        </p:spPr>
        <p:txBody>
          <a:bodyPr vert="horz" lIns="91440" tIns="45720" rIns="91440" bIns="45720" rtlCol="0"/>
          <a:lstStyle>
            <a:lvl1pPr algn="r" defTabSz="609493" eaLnBrk="1" fontAlgn="auto" hangingPunct="1">
              <a:spcBef>
                <a:spcPts val="0"/>
              </a:spcBef>
              <a:spcAft>
                <a:spcPts val="0"/>
              </a:spcAft>
              <a:defRPr sz="1000">
                <a:latin typeface="Arial"/>
              </a:defRPr>
            </a:lvl1pPr>
          </a:lstStyle>
          <a:p>
            <a:pPr>
              <a:defRPr/>
            </a:pPr>
            <a:fld id="{CAD6CAA3-1B09-764E-9A8D-7676E639B631}" type="datetimeFigureOut">
              <a:rPr lang="en-US"/>
              <a:pPr>
                <a:defRPr/>
              </a:pPr>
              <a:t>11/18/25</a:t>
            </a:fld>
            <a:endParaRPr lang="en-US" dirty="0"/>
          </a:p>
        </p:txBody>
      </p:sp>
      <p:sp>
        <p:nvSpPr>
          <p:cNvPr id="4" name="Slide Image Placeholder 3">
            <a:extLst>
              <a:ext uri="{FF2B5EF4-FFF2-40B4-BE49-F238E27FC236}">
                <a16:creationId xmlns:a16="http://schemas.microsoft.com/office/drawing/2014/main" id="{0D2B6BF5-6BC8-074E-B04D-BFD04CC441C4}"/>
              </a:ext>
            </a:extLst>
          </p:cNvPr>
          <p:cNvSpPr>
            <a:spLocks noGrp="1" noRot="1" noChangeAspect="1"/>
          </p:cNvSpPr>
          <p:nvPr>
            <p:ph type="sldImg" idx="2"/>
          </p:nvPr>
        </p:nvSpPr>
        <p:spPr>
          <a:xfrm>
            <a:off x="381000" y="685800"/>
            <a:ext cx="6096000" cy="3429000"/>
          </a:xfrm>
          <a:prstGeom prst="rect">
            <a:avLst/>
          </a:prstGeom>
          <a:noFill/>
          <a:ln w="6350" cmpd="sng">
            <a:solidFill>
              <a:schemeClr val="tx1"/>
            </a:solidFill>
          </a:ln>
        </p:spPr>
        <p:txBody>
          <a:bodyPr vert="horz" lIns="91440" tIns="45720" rIns="91440" bIns="45720" rtlCol="0" anchor="ctr"/>
          <a:lstStyle/>
          <a:p>
            <a:pPr lvl="0"/>
            <a:endParaRPr lang="en-US" noProof="0" dirty="0"/>
          </a:p>
        </p:txBody>
      </p:sp>
      <p:sp>
        <p:nvSpPr>
          <p:cNvPr id="5" name="Notes Placeholder 4">
            <a:extLst>
              <a:ext uri="{FF2B5EF4-FFF2-40B4-BE49-F238E27FC236}">
                <a16:creationId xmlns:a16="http://schemas.microsoft.com/office/drawing/2014/main" id="{C2FF41BB-7B6C-C644-B193-88FBFBE96E05}"/>
              </a:ext>
            </a:extLst>
          </p:cNvPr>
          <p:cNvSpPr>
            <a:spLocks noGrp="1"/>
          </p:cNvSpPr>
          <p:nvPr>
            <p:ph type="body" sz="quarter" idx="3"/>
          </p:nvPr>
        </p:nvSpPr>
        <p:spPr>
          <a:xfrm>
            <a:off x="685800" y="4343400"/>
            <a:ext cx="5486400" cy="3962400"/>
          </a:xfrm>
          <a:prstGeom prst="rect">
            <a:avLst/>
          </a:prstGeom>
        </p:spPr>
        <p:txBody>
          <a:bodyPr vert="horz" lIns="91440" tIns="45720" rIns="91440" bIns="45720" rtlCol="0"/>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Footer Placeholder 5">
            <a:extLst>
              <a:ext uri="{FF2B5EF4-FFF2-40B4-BE49-F238E27FC236}">
                <a16:creationId xmlns:a16="http://schemas.microsoft.com/office/drawing/2014/main" id="{78FC4CAC-549F-9042-B550-A4A0C41E102C}"/>
              </a:ext>
            </a:extLst>
          </p:cNvPr>
          <p:cNvSpPr>
            <a:spLocks noGrp="1"/>
          </p:cNvSpPr>
          <p:nvPr>
            <p:ph type="ftr" sz="quarter" idx="4"/>
          </p:nvPr>
        </p:nvSpPr>
        <p:spPr>
          <a:xfrm>
            <a:off x="381000" y="8386763"/>
            <a:ext cx="5562600" cy="457200"/>
          </a:xfrm>
          <a:prstGeom prst="rect">
            <a:avLst/>
          </a:prstGeom>
        </p:spPr>
        <p:txBody>
          <a:bodyPr vert="horz" lIns="91440" tIns="45720" rIns="91440" bIns="45720" rtlCol="0" anchor="b"/>
          <a:lstStyle>
            <a:lvl1pPr algn="l" defTabSz="609493" eaLnBrk="1" fontAlgn="auto" hangingPunct="1">
              <a:spcBef>
                <a:spcPts val="0"/>
              </a:spcBef>
              <a:spcAft>
                <a:spcPts val="0"/>
              </a:spcAft>
              <a:defRPr sz="1000">
                <a:latin typeface="Arial"/>
              </a:defRPr>
            </a:lvl1pPr>
          </a:lstStyle>
          <a:p>
            <a:pPr>
              <a:defRPr/>
            </a:pPr>
            <a:endParaRPr lang="en-US" dirty="0"/>
          </a:p>
        </p:txBody>
      </p:sp>
      <p:sp>
        <p:nvSpPr>
          <p:cNvPr id="7" name="Slide Number Placeholder 6">
            <a:extLst>
              <a:ext uri="{FF2B5EF4-FFF2-40B4-BE49-F238E27FC236}">
                <a16:creationId xmlns:a16="http://schemas.microsoft.com/office/drawing/2014/main" id="{6B8B3DA6-941E-6C45-910F-ADA9A571C4C6}"/>
              </a:ext>
            </a:extLst>
          </p:cNvPr>
          <p:cNvSpPr>
            <a:spLocks noGrp="1"/>
          </p:cNvSpPr>
          <p:nvPr>
            <p:ph type="sldNum" sz="quarter" idx="5"/>
          </p:nvPr>
        </p:nvSpPr>
        <p:spPr>
          <a:xfrm>
            <a:off x="6019800" y="8382000"/>
            <a:ext cx="4572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000"/>
            </a:lvl1pPr>
          </a:lstStyle>
          <a:p>
            <a:pPr>
              <a:defRPr/>
            </a:pPr>
            <a:fld id="{AD4042AE-2151-354B-BF85-D5C53BCCCA50}"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hf hdr="0" ftr="0" dt="0"/>
  <p:notesStyle>
    <a:lvl1pPr algn="l" defTabSz="608013" rtl="0" eaLnBrk="0" fontAlgn="base" hangingPunct="0">
      <a:spcBef>
        <a:spcPct val="30000"/>
      </a:spcBef>
      <a:spcAft>
        <a:spcPct val="0"/>
      </a:spcAft>
      <a:defRPr sz="1000" kern="1200">
        <a:solidFill>
          <a:schemeClr val="tx1"/>
        </a:solidFill>
        <a:latin typeface="Arial"/>
        <a:ea typeface="+mn-ea"/>
        <a:cs typeface="+mn-cs"/>
      </a:defRPr>
    </a:lvl1pPr>
    <a:lvl2pPr marL="608013" algn="l" defTabSz="608013" rtl="0" eaLnBrk="0" fontAlgn="base" hangingPunct="0">
      <a:spcBef>
        <a:spcPct val="30000"/>
      </a:spcBef>
      <a:spcAft>
        <a:spcPct val="0"/>
      </a:spcAft>
      <a:defRPr sz="1000" kern="1200">
        <a:solidFill>
          <a:schemeClr val="tx1"/>
        </a:solidFill>
        <a:latin typeface="Arial"/>
        <a:ea typeface="+mn-ea"/>
        <a:cs typeface="+mn-cs"/>
      </a:defRPr>
    </a:lvl2pPr>
    <a:lvl3pPr marL="1217613" algn="l" defTabSz="608013" rtl="0" eaLnBrk="0" fontAlgn="base" hangingPunct="0">
      <a:spcBef>
        <a:spcPct val="30000"/>
      </a:spcBef>
      <a:spcAft>
        <a:spcPct val="0"/>
      </a:spcAft>
      <a:defRPr sz="1000" kern="1200">
        <a:solidFill>
          <a:schemeClr val="tx1"/>
        </a:solidFill>
        <a:latin typeface="Arial"/>
        <a:ea typeface="+mn-ea"/>
        <a:cs typeface="+mn-cs"/>
      </a:defRPr>
    </a:lvl3pPr>
    <a:lvl4pPr marL="1827213" algn="l" defTabSz="608013" rtl="0" eaLnBrk="0" fontAlgn="base" hangingPunct="0">
      <a:spcBef>
        <a:spcPct val="30000"/>
      </a:spcBef>
      <a:spcAft>
        <a:spcPct val="0"/>
      </a:spcAft>
      <a:defRPr sz="1000" kern="1200">
        <a:solidFill>
          <a:schemeClr val="tx1"/>
        </a:solidFill>
        <a:latin typeface="Arial"/>
        <a:ea typeface="+mn-ea"/>
        <a:cs typeface="+mn-cs"/>
      </a:defRPr>
    </a:lvl4pPr>
    <a:lvl5pPr marL="2436813" algn="l" defTabSz="608013" rtl="0" eaLnBrk="0" fontAlgn="base" hangingPunct="0">
      <a:spcBef>
        <a:spcPct val="30000"/>
      </a:spcBef>
      <a:spcAft>
        <a:spcPct val="0"/>
      </a:spcAft>
      <a:defRPr sz="1000" kern="1200">
        <a:solidFill>
          <a:schemeClr val="tx1"/>
        </a:solidFill>
        <a:latin typeface="Arial"/>
        <a:ea typeface="+mn-ea"/>
        <a:cs typeface="+mn-cs"/>
      </a:defRPr>
    </a:lvl5pPr>
    <a:lvl6pPr marL="3047467" algn="l" defTabSz="609493" rtl="0" eaLnBrk="1" latinLnBrk="0" hangingPunct="1">
      <a:defRPr sz="1600" kern="1200">
        <a:solidFill>
          <a:schemeClr val="tx1"/>
        </a:solidFill>
        <a:latin typeface="+mn-lt"/>
        <a:ea typeface="+mn-ea"/>
        <a:cs typeface="+mn-cs"/>
      </a:defRPr>
    </a:lvl6pPr>
    <a:lvl7pPr marL="3656960" algn="l" defTabSz="609493" rtl="0" eaLnBrk="1" latinLnBrk="0" hangingPunct="1">
      <a:defRPr sz="1600" kern="1200">
        <a:solidFill>
          <a:schemeClr val="tx1"/>
        </a:solidFill>
        <a:latin typeface="+mn-lt"/>
        <a:ea typeface="+mn-ea"/>
        <a:cs typeface="+mn-cs"/>
      </a:defRPr>
    </a:lvl7pPr>
    <a:lvl8pPr marL="4266453" algn="l" defTabSz="609493" rtl="0" eaLnBrk="1" latinLnBrk="0" hangingPunct="1">
      <a:defRPr sz="1600" kern="1200">
        <a:solidFill>
          <a:schemeClr val="tx1"/>
        </a:solidFill>
        <a:latin typeface="+mn-lt"/>
        <a:ea typeface="+mn-ea"/>
        <a:cs typeface="+mn-cs"/>
      </a:defRPr>
    </a:lvl8pPr>
    <a:lvl9pPr marL="4875947" algn="l" defTabSz="609493"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A2A928-5B41-612A-7B88-6D3D946F7B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E7F3D9-73CD-007E-D731-967DD2F6AC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DDA8D4-DF8F-B2A3-F247-8FDFD5C78DB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CC0702D-825D-4A01-C97A-2AF6CFED310E}"/>
              </a:ext>
            </a:extLst>
          </p:cNvPr>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26971668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4CC347-BBD4-FA4B-BDC6-01D184F70C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504B05-BF9F-5BBD-4611-08D2EB3C65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A2901C-3DE6-3BBA-7261-EC8D2E97AA25}"/>
              </a:ext>
            </a:extLst>
          </p:cNvPr>
          <p:cNvSpPr>
            <a:spLocks noGrp="1"/>
          </p:cNvSpPr>
          <p:nvPr>
            <p:ph type="body" idx="1"/>
          </p:nvPr>
        </p:nvSpPr>
        <p:spPr/>
        <p:txBody>
          <a:bodyPr/>
          <a:lstStyle/>
          <a:p>
            <a:r>
              <a:rPr lang="en-US" dirty="0"/>
              <a:t>- The point to made is that when these actors picks a country (maybe not , they will select multiple destinations within specific areas, we have been seen airports, banks and other sectors.  Sort of carpet bombing across the entire industry.</a:t>
            </a:r>
          </a:p>
          <a:p>
            <a:endParaRPr lang="en-US" dirty="0"/>
          </a:p>
          <a:p>
            <a:r>
              <a:rPr lang="en-US" dirty="0"/>
              <a:t>TODO: "What does the number 6,843 actually mean?” </a:t>
            </a:r>
            <a:r>
              <a:rPr lang="en-US" dirty="0">
                <a:sym typeface="Wingdings" pitchFamily="2" charset="2"/>
              </a:rPr>
              <a:t> This is the number of claimed attacks, what they have said officially that they are going to attack,</a:t>
            </a:r>
            <a:endParaRPr lang="en-US" dirty="0"/>
          </a:p>
          <a:p>
            <a:endParaRPr lang="en-US" dirty="0"/>
          </a:p>
          <a:p>
            <a:r>
              <a:rPr lang="en-US" dirty="0"/>
              <a:t>When DDoS hacktivism really took off, it was Killnet leading the charge. Anonymous Sudan took over and led in terms of the number of attacks through the first half of 2023. However, sometime around July, NoName057 took over and in a huge way, smashing hundreds of websites over the 6mo period of time with application layer attacks. In the second half of 2023 we witnessed more than 289 actors claiming attacks against 6,843 targets, 4,650 websites, across 139 industries, and in 101 different countries. Compare that to just </a:t>
            </a:r>
            <a:r>
              <a:rPr lang="en-US" dirty="0" err="1"/>
              <a:t>NoName</a:t>
            </a:r>
            <a:r>
              <a:rPr lang="en-US" dirty="0"/>
              <a:t> launching 780 attacks themselves.</a:t>
            </a:r>
          </a:p>
        </p:txBody>
      </p:sp>
      <p:sp>
        <p:nvSpPr>
          <p:cNvPr id="4" name="Slide Number Placeholder 3">
            <a:extLst>
              <a:ext uri="{FF2B5EF4-FFF2-40B4-BE49-F238E27FC236}">
                <a16:creationId xmlns:a16="http://schemas.microsoft.com/office/drawing/2014/main" id="{8A67368F-22FA-2878-F994-F22745D5A67A}"/>
              </a:ext>
            </a:extLst>
          </p:cNvPr>
          <p:cNvSpPr>
            <a:spLocks noGrp="1"/>
          </p:cNvSpPr>
          <p:nvPr>
            <p:ph type="sldNum" sz="quarter" idx="5"/>
          </p:nvPr>
        </p:nvSpPr>
        <p:spPr/>
        <p:txBody>
          <a:bodyPr/>
          <a:lstStyle/>
          <a:p>
            <a:pPr>
              <a:defRPr/>
            </a:pPr>
            <a:fld id="{AD4042AE-2151-354B-BF85-D5C53BCCCA50}" type="slidenum">
              <a:rPr lang="en-US" altLang="en-US" smtClean="0"/>
              <a:pPr>
                <a:defRPr/>
              </a:pPr>
              <a:t>5</a:t>
            </a:fld>
            <a:endParaRPr lang="en-US" altLang="en-US"/>
          </a:p>
        </p:txBody>
      </p:sp>
    </p:spTree>
    <p:extLst>
      <p:ext uri="{BB962C8B-B14F-4D97-AF65-F5344CB8AC3E}">
        <p14:creationId xmlns:p14="http://schemas.microsoft.com/office/powerpoint/2010/main" val="13897891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why I picked these two:</a:t>
            </a:r>
          </a:p>
          <a:p>
            <a:r>
              <a:rPr lang="en-US" dirty="0"/>
              <a:t>1) They are the most active groups across Europe, Middle East and Africa</a:t>
            </a:r>
          </a:p>
          <a:p>
            <a:r>
              <a:rPr lang="en-US" dirty="0"/>
              <a:t>2) They use different attack tactics</a:t>
            </a:r>
          </a:p>
          <a:p>
            <a:endParaRPr lang="en-US" dirty="0"/>
          </a:p>
          <a:p>
            <a:r>
              <a:rPr lang="en-US" dirty="0" err="1"/>
              <a:t>Noname</a:t>
            </a:r>
            <a:r>
              <a:rPr lang="en-US" dirty="0"/>
              <a:t>: In 60% of the attacks, they are using public hosting providers.  The are masquerading themselves, hiding within public clouds.  Also use bulletproof hosting + proxies.</a:t>
            </a:r>
          </a:p>
          <a:p>
            <a:endParaRPr lang="en-US" dirty="0"/>
          </a:p>
          <a:p>
            <a:r>
              <a:rPr lang="en-US" sz="1000" dirty="0"/>
              <a:t>Anonymous </a:t>
            </a:r>
            <a:r>
              <a:rPr lang="en-US" dirty="0"/>
              <a:t>Sudan used off the shelf attacks, often booters/</a:t>
            </a:r>
            <a:r>
              <a:rPr lang="en-US" dirty="0" err="1"/>
              <a:t>stressers</a:t>
            </a:r>
            <a:r>
              <a:rPr lang="en-US" dirty="0"/>
              <a:t>.   NTP, DNS and CLDAP are the most used and  easily available in booters/</a:t>
            </a:r>
            <a:r>
              <a:rPr lang="en-US" dirty="0" err="1"/>
              <a:t>stresers</a:t>
            </a:r>
            <a:r>
              <a:rPr lang="en-US" dirty="0"/>
              <a:t>,</a:t>
            </a:r>
          </a:p>
          <a:p>
            <a:endParaRPr lang="en-US" dirty="0"/>
          </a:p>
        </p:txBody>
      </p:sp>
      <p:sp>
        <p:nvSpPr>
          <p:cNvPr id="4" name="Slide Number Placeholder 3"/>
          <p:cNvSpPr>
            <a:spLocks noGrp="1"/>
          </p:cNvSpPr>
          <p:nvPr>
            <p:ph type="sldNum" sz="quarter" idx="5"/>
          </p:nvPr>
        </p:nvSpPr>
        <p:spPr/>
        <p:txBody>
          <a:bodyPr/>
          <a:lstStyle/>
          <a:p>
            <a:pPr>
              <a:defRPr/>
            </a:pPr>
            <a:fld id="{AD4042AE-2151-354B-BF85-D5C53BCCCA50}" type="slidenum">
              <a:rPr lang="en-US" altLang="en-US" smtClean="0"/>
              <a:pPr>
                <a:defRPr/>
              </a:pPr>
              <a:t>6</a:t>
            </a:fld>
            <a:endParaRPr lang="en-US" altLang="en-US"/>
          </a:p>
        </p:txBody>
      </p:sp>
    </p:spTree>
    <p:extLst>
      <p:ext uri="{BB962C8B-B14F-4D97-AF65-F5344CB8AC3E}">
        <p14:creationId xmlns:p14="http://schemas.microsoft.com/office/powerpoint/2010/main" val="31588908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Threat Report 11 shows increase in attack counts over time</a:t>
            </a:r>
          </a:p>
          <a:p>
            <a:pPr marL="171450" indent="-171450">
              <a:buFont typeface="Arial" panose="020B0604020202020204" pitchFamily="34" charset="0"/>
              <a:buChar char="•"/>
            </a:pPr>
            <a:r>
              <a:rPr lang="en-US" dirty="0"/>
              <a:t>We improved visibility this year, so we were likely undercounting before</a:t>
            </a:r>
          </a:p>
          <a:p>
            <a:endParaRPr lang="en-US" dirty="0"/>
          </a:p>
        </p:txBody>
      </p:sp>
      <p:sp>
        <p:nvSpPr>
          <p:cNvPr id="4" name="Slide Number Placeholder 3"/>
          <p:cNvSpPr>
            <a:spLocks noGrp="1"/>
          </p:cNvSpPr>
          <p:nvPr>
            <p:ph type="sldNum" sz="quarter" idx="5"/>
          </p:nvPr>
        </p:nvSpPr>
        <p:spPr/>
        <p:txBody>
          <a:bodyPr/>
          <a:lstStyle/>
          <a:p>
            <a:pPr>
              <a:defRPr/>
            </a:pPr>
            <a:fld id="{AD4042AE-2151-354B-BF85-D5C53BCCCA50}" type="slidenum">
              <a:rPr lang="en-US" altLang="en-US" smtClean="0"/>
              <a:pPr>
                <a:defRPr/>
              </a:pPr>
              <a:t>7</a:t>
            </a:fld>
            <a:endParaRPr lang="en-US" altLang="en-US"/>
          </a:p>
        </p:txBody>
      </p:sp>
    </p:spTree>
    <p:extLst>
      <p:ext uri="{BB962C8B-B14F-4D97-AF65-F5344CB8AC3E}">
        <p14:creationId xmlns:p14="http://schemas.microsoft.com/office/powerpoint/2010/main" val="33168421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608013"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US" sz="1000" dirty="0">
              <a:solidFill>
                <a:schemeClr val="bg2"/>
              </a:solidFill>
            </a:endParaRPr>
          </a:p>
          <a:p>
            <a:endParaRPr lang="en-US" dirty="0"/>
          </a:p>
        </p:txBody>
      </p:sp>
      <p:sp>
        <p:nvSpPr>
          <p:cNvPr id="4" name="Slide Number Placeholder 3"/>
          <p:cNvSpPr>
            <a:spLocks noGrp="1"/>
          </p:cNvSpPr>
          <p:nvPr>
            <p:ph type="sldNum" sz="quarter" idx="5"/>
          </p:nvPr>
        </p:nvSpPr>
        <p:spPr/>
        <p:txBody>
          <a:bodyPr/>
          <a:lstStyle/>
          <a:p>
            <a:pPr>
              <a:defRPr/>
            </a:pPr>
            <a:fld id="{E5C3DADA-0F70-3140-885D-737395B030CB}" type="slidenum">
              <a:rPr lang="en-US" altLang="en-US" smtClean="0"/>
              <a:pPr>
                <a:defRPr/>
              </a:pPr>
              <a:t>8</a:t>
            </a:fld>
            <a:endParaRPr lang="en-US" altLang="en-US"/>
          </a:p>
        </p:txBody>
      </p:sp>
    </p:spTree>
    <p:extLst>
      <p:ext uri="{BB962C8B-B14F-4D97-AF65-F5344CB8AC3E}">
        <p14:creationId xmlns:p14="http://schemas.microsoft.com/office/powerpoint/2010/main" val="32680963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08013"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000" dirty="0">
                <a:solidFill>
                  <a:schemeClr val="bg2"/>
                </a:solidFill>
              </a:rPr>
              <a:t>Carpet Bombing Attacks target an entire subnet containing hundreds or thousands of individual host addresses.</a:t>
            </a:r>
          </a:p>
          <a:p>
            <a:pPr marL="171450" marR="0" lvl="0" indent="-171450" algn="l" defTabSz="608013"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000" dirty="0">
                <a:solidFill>
                  <a:schemeClr val="bg2"/>
                </a:solidFill>
              </a:rPr>
              <a:t>This causes collateral damage across the entire subnet which can encompass multiple organizations</a:t>
            </a:r>
          </a:p>
          <a:p>
            <a:pPr marL="171450" marR="0" lvl="0" indent="-171450" algn="l" defTabSz="608013"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000" dirty="0">
                <a:solidFill>
                  <a:schemeClr val="bg2"/>
                </a:solidFill>
              </a:rPr>
              <a:t>Attack traffic per host is minimal and may not trip thresholds but can still affect the circuit</a:t>
            </a:r>
          </a:p>
          <a:p>
            <a:pPr marL="171450" marR="0" lvl="0" indent="-171450" algn="l" defTabSz="608013"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000" dirty="0">
                <a:solidFill>
                  <a:schemeClr val="bg2"/>
                </a:solidFill>
              </a:rPr>
              <a:t>Difficult to detect because most solutions monitor only traffic intended for potential victim</a:t>
            </a:r>
            <a:endParaRPr lang="en-US" sz="1000" dirty="0">
              <a:solidFill>
                <a:schemeClr val="bg1"/>
              </a:solidFill>
            </a:endParaRPr>
          </a:p>
          <a:p>
            <a:pPr marL="171450" marR="0" lvl="0" indent="-171450" algn="l" defTabSz="608013"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US" sz="1000" dirty="0">
              <a:solidFill>
                <a:schemeClr val="bg2"/>
              </a:solidFill>
            </a:endParaRPr>
          </a:p>
          <a:p>
            <a:r>
              <a:rPr lang="en-US" dirty="0"/>
              <a:t>Make it clear that every customer needs this – what problem are we solving</a:t>
            </a:r>
          </a:p>
        </p:txBody>
      </p:sp>
      <p:sp>
        <p:nvSpPr>
          <p:cNvPr id="4" name="Slide Number Placeholder 3"/>
          <p:cNvSpPr>
            <a:spLocks noGrp="1"/>
          </p:cNvSpPr>
          <p:nvPr>
            <p:ph type="sldNum" sz="quarter" idx="5"/>
          </p:nvPr>
        </p:nvSpPr>
        <p:spPr/>
        <p:txBody>
          <a:bodyPr/>
          <a:lstStyle/>
          <a:p>
            <a:pPr>
              <a:defRPr/>
            </a:pPr>
            <a:fld id="{E5C3DADA-0F70-3140-885D-737395B030CB}" type="slidenum">
              <a:rPr lang="en-US" altLang="en-US" smtClean="0"/>
              <a:pPr>
                <a:defRPr/>
              </a:pPr>
              <a:t>9</a:t>
            </a:fld>
            <a:endParaRPr lang="en-US" altLang="en-US"/>
          </a:p>
        </p:txBody>
      </p:sp>
    </p:spTree>
    <p:extLst>
      <p:ext uri="{BB962C8B-B14F-4D97-AF65-F5344CB8AC3E}">
        <p14:creationId xmlns:p14="http://schemas.microsoft.com/office/powerpoint/2010/main" val="687771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44FF20-BB1E-C49C-2893-6867C9B915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1314DD-00FF-64DC-1BB3-1AFB0FDEE6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2D8C4A-CE2B-DF85-ACD5-134AC3E0E67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8D09A0F-173E-0781-0839-9B462C196D85}"/>
              </a:ext>
            </a:extLst>
          </p:cNvPr>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32344808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F9F226-5D04-15D0-EC1B-A50B548866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D3814A-824C-F251-BD0E-2A1B6E1D83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A7CFFA-7F08-1F50-9A5D-E23142B1E96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FEF475B-8877-EBEF-0250-940B1023C752}"/>
              </a:ext>
            </a:extLst>
          </p:cNvPr>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33456125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a:extLst>
              <a:ext uri="{FF2B5EF4-FFF2-40B4-BE49-F238E27FC236}">
                <a16:creationId xmlns:a16="http://schemas.microsoft.com/office/drawing/2014/main" id="{1F9F6385-EEB2-F105-FABA-18748A15E338}"/>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0" name="Notes Placeholder 2">
            <a:extLst>
              <a:ext uri="{FF2B5EF4-FFF2-40B4-BE49-F238E27FC236}">
                <a16:creationId xmlns:a16="http://schemas.microsoft.com/office/drawing/2014/main" id="{C8629E3E-6B96-734D-67B3-A7F304173ED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EG" altLang="en-EG"/>
          </a:p>
        </p:txBody>
      </p:sp>
      <p:sp>
        <p:nvSpPr>
          <p:cNvPr id="27651" name="Slide Number Placeholder 3">
            <a:extLst>
              <a:ext uri="{FF2B5EF4-FFF2-40B4-BE49-F238E27FC236}">
                <a16:creationId xmlns:a16="http://schemas.microsoft.com/office/drawing/2014/main" id="{3109D58E-4D33-28FE-0F86-DF1458E5280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fld id="{78D9BB6F-E86B-7E44-BB50-2E27167A36A6}" type="slidenum">
              <a:rPr lang="en-US" altLang="en-EG" sz="1200"/>
              <a:pPr eaLnBrk="1" hangingPunct="1"/>
              <a:t>25</a:t>
            </a:fld>
            <a:endParaRPr lang="en-US" altLang="en-EG" sz="12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endParaRPr lang="en-US" sz="1800" kern="100" dirty="0">
              <a:effectLst/>
              <a:latin typeface="Open Sans Light" panose="020B0306030504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kern="100" dirty="0">
                <a:effectLst/>
                <a:latin typeface="Open Sans Light" panose="020B0306030504020204" pitchFamily="34" charset="0"/>
                <a:ea typeface="Calibri" panose="020F0502020204030204" pitchFamily="34" charset="0"/>
                <a:cs typeface="Times New Roman" panose="02020603050405020304" pitchFamily="18" charset="0"/>
              </a:rPr>
              <a:t>Detects based on:</a:t>
            </a:r>
          </a:p>
          <a:p>
            <a:pPr marL="342900" marR="0" indent="-342900">
              <a:spcBef>
                <a:spcPts val="0"/>
              </a:spcBef>
              <a:spcAft>
                <a:spcPts val="0"/>
              </a:spcAft>
              <a:buAutoNum type="arabicParenR"/>
            </a:pPr>
            <a:r>
              <a:rPr lang="en-US" sz="1800" kern="100" dirty="0">
                <a:effectLst/>
                <a:latin typeface="Open Sans Light" panose="020B0306030504020204" pitchFamily="34" charset="0"/>
                <a:ea typeface="Calibri" panose="020F0502020204030204" pitchFamily="34" charset="0"/>
                <a:cs typeface="Times New Roman" panose="02020603050405020304" pitchFamily="18" charset="0"/>
              </a:rPr>
              <a:t>Total traffic by misuse type for MO (not host)</a:t>
            </a:r>
          </a:p>
          <a:p>
            <a:pPr marL="342900" marR="0" indent="-342900">
              <a:spcBef>
                <a:spcPts val="0"/>
              </a:spcBef>
              <a:spcAft>
                <a:spcPts val="0"/>
              </a:spcAft>
              <a:buAutoNum type="arabicParenR"/>
            </a:pPr>
            <a:r>
              <a:rPr lang="en-US" sz="1800" kern="100" dirty="0">
                <a:effectLst/>
                <a:latin typeface="Open Sans Light" panose="020B0306030504020204" pitchFamily="34" charset="0"/>
                <a:ea typeface="Calibri" panose="020F0502020204030204" pitchFamily="34" charset="0"/>
                <a:cs typeface="Times New Roman" panose="02020603050405020304" pitchFamily="18" charset="0"/>
              </a:rPr>
              <a:t>Compare to threshold for MO (not host)</a:t>
            </a:r>
          </a:p>
          <a:p>
            <a:pPr marL="342900" marR="0" indent="-342900">
              <a:spcBef>
                <a:spcPts val="0"/>
              </a:spcBef>
              <a:spcAft>
                <a:spcPts val="0"/>
              </a:spcAft>
              <a:buAutoNum type="arabicParenR"/>
            </a:pPr>
            <a:r>
              <a:rPr lang="en-US" sz="1800" kern="100" dirty="0">
                <a:effectLst/>
                <a:latin typeface="Open Sans Light" panose="020B0306030504020204" pitchFamily="34" charset="0"/>
                <a:ea typeface="Calibri" panose="020F0502020204030204" pitchFamily="34" charset="0"/>
                <a:cs typeface="Times New Roman" panose="02020603050405020304" pitchFamily="18" charset="0"/>
              </a:rPr>
              <a:t>Detects total volume of DDoS misuse traffic no matter how distributed among many destinations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b="0" i="0"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4" name="Slide Number Placeholder 3"/>
          <p:cNvSpPr>
            <a:spLocks noGrp="1"/>
          </p:cNvSpPr>
          <p:nvPr>
            <p:ph type="sldNum" sz="quarter" idx="5"/>
          </p:nvPr>
        </p:nvSpPr>
        <p:spPr/>
        <p:txBody>
          <a:bodyPr/>
          <a:lstStyle/>
          <a:p>
            <a:pPr marL="0" marR="0" lvl="0" indent="0" algn="r" defTabSz="608013" rtl="0" eaLnBrk="1" fontAlgn="base" latinLnBrk="0" hangingPunct="1">
              <a:lnSpc>
                <a:spcPct val="100000"/>
              </a:lnSpc>
              <a:spcBef>
                <a:spcPct val="0"/>
              </a:spcBef>
              <a:spcAft>
                <a:spcPct val="0"/>
              </a:spcAft>
              <a:buClrTx/>
              <a:buSzTx/>
              <a:buFontTx/>
              <a:buNone/>
              <a:tabLst/>
              <a:defRPr/>
            </a:pPr>
            <a:fld id="{AD4042AE-2151-354B-BF85-D5C53BCCCA50}" type="slidenum">
              <a:rPr kumimoji="0" lang="en-US" altLang="en-US" sz="10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608013" rtl="0" eaLnBrk="1" fontAlgn="base" latinLnBrk="0" hangingPunct="1">
                <a:lnSpc>
                  <a:spcPct val="100000"/>
                </a:lnSpc>
                <a:spcBef>
                  <a:spcPct val="0"/>
                </a:spcBef>
                <a:spcAft>
                  <a:spcPct val="0"/>
                </a:spcAft>
                <a:buClrTx/>
                <a:buSzTx/>
                <a:buFontTx/>
                <a:buNone/>
                <a:tabLst/>
                <a:defRPr/>
              </a:pPr>
              <a:t>29</a:t>
            </a:fld>
            <a:endParaRPr kumimoji="0" lang="en-US" altLang="en-US" sz="10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151594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3766468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_Dar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7337865"/>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3074" name="Title Placeholder 1">
            <a:extLst>
              <a:ext uri="{FF2B5EF4-FFF2-40B4-BE49-F238E27FC236}">
                <a16:creationId xmlns:a16="http://schemas.microsoft.com/office/drawing/2014/main" id="{7B65A040-3354-2B40-B20F-581750C0DE7D}"/>
              </a:ext>
            </a:extLst>
          </p:cNvPr>
          <p:cNvSpPr>
            <a:spLocks noGrp="1" noChangeArrowheads="1"/>
          </p:cNvSpPr>
          <p:nvPr>
            <p:ph type="title"/>
          </p:nvPr>
        </p:nvSpPr>
        <p:spPr bwMode="auto">
          <a:xfrm>
            <a:off x="303213" y="228600"/>
            <a:ext cx="11582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99" tIns="60949" rIns="121899" bIns="60949" numCol="1" anchor="t" anchorCtr="0" compatLnSpc="1">
            <a:prstTxWarp prst="textNoShape">
              <a:avLst/>
            </a:prstTxWarp>
          </a:bodyPr>
          <a:lstStyle/>
          <a:p>
            <a:pPr lvl="0"/>
            <a:r>
              <a:rPr lang="en-US" altLang="en-US" dirty="0"/>
              <a:t>Click to edit Master title style</a:t>
            </a:r>
          </a:p>
        </p:txBody>
      </p:sp>
      <p:sp>
        <p:nvSpPr>
          <p:cNvPr id="3075" name="Text Placeholder 2">
            <a:extLst>
              <a:ext uri="{FF2B5EF4-FFF2-40B4-BE49-F238E27FC236}">
                <a16:creationId xmlns:a16="http://schemas.microsoft.com/office/drawing/2014/main" id="{F2C2EC5A-4DCC-9644-A922-05EFB578E9A2}"/>
              </a:ext>
            </a:extLst>
          </p:cNvPr>
          <p:cNvSpPr>
            <a:spLocks noGrp="1" noChangeArrowheads="1"/>
          </p:cNvSpPr>
          <p:nvPr>
            <p:ph type="body" idx="1"/>
          </p:nvPr>
        </p:nvSpPr>
        <p:spPr bwMode="auto">
          <a:xfrm>
            <a:off x="303213" y="1562100"/>
            <a:ext cx="115824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99" tIns="60949" rIns="121899" bIns="6094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4101" name="TextBox 6">
            <a:extLst>
              <a:ext uri="{FF2B5EF4-FFF2-40B4-BE49-F238E27FC236}">
                <a16:creationId xmlns:a16="http://schemas.microsoft.com/office/drawing/2014/main" id="{18AB489D-3157-D74D-9F56-7CE7B6AFDD69}"/>
              </a:ext>
            </a:extLst>
          </p:cNvPr>
          <p:cNvSpPr txBox="1">
            <a:spLocks noChangeArrowheads="1"/>
          </p:cNvSpPr>
          <p:nvPr/>
        </p:nvSpPr>
        <p:spPr bwMode="auto">
          <a:xfrm>
            <a:off x="5811838" y="6413500"/>
            <a:ext cx="565150" cy="184666"/>
          </a:xfrm>
          <a:prstGeom prst="rect">
            <a:avLst/>
          </a:prstGeom>
          <a:noFill/>
          <a:ln>
            <a:noFill/>
          </a:ln>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defTabSz="60801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0801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0801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08013"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defRPr/>
            </a:pPr>
            <a:fld id="{008EC96D-100B-E54C-9003-C4BFBF21C356}" type="slidenum">
              <a:rPr lang="en-US" altLang="en-US" sz="600" smtClean="0">
                <a:solidFill>
                  <a:schemeClr val="tx1">
                    <a:lumMod val="25000"/>
                    <a:lumOff val="75000"/>
                  </a:schemeClr>
                </a:solidFill>
              </a:rPr>
              <a:pPr algn="ctr" eaLnBrk="1" hangingPunct="1">
                <a:defRPr/>
              </a:pPr>
              <a:t>‹#›</a:t>
            </a:fld>
            <a:endParaRPr lang="en-US" altLang="en-US" sz="600" dirty="0">
              <a:solidFill>
                <a:schemeClr val="tx1">
                  <a:lumMod val="25000"/>
                  <a:lumOff val="75000"/>
                </a:schemeClr>
              </a:solidFill>
            </a:endParaRPr>
          </a:p>
        </p:txBody>
      </p:sp>
    </p:spTree>
  </p:cSld>
  <p:clrMap bg1="lt1" tx1="dk1" bg2="lt2" tx2="dk2" accent1="accent1" accent2="accent2" accent3="accent3" accent4="accent4" accent5="accent5" accent6="accent6" hlink="hlink" folHlink="folHlink"/>
  <p:sldLayoutIdLst>
    <p:sldLayoutId id="2147484563" r:id="rId1"/>
  </p:sldLayoutIdLst>
  <p:hf sldNum="0" hdr="0" ftr="0" dt="0"/>
  <p:txStyles>
    <p:titleStyle>
      <a:lvl1pPr algn="l" defTabSz="608013" rtl="0" eaLnBrk="0" fontAlgn="base" hangingPunct="0">
        <a:lnSpc>
          <a:spcPct val="100000"/>
        </a:lnSpc>
        <a:spcBef>
          <a:spcPct val="0"/>
        </a:spcBef>
        <a:spcAft>
          <a:spcPct val="0"/>
        </a:spcAft>
        <a:defRPr sz="3800" b="1" kern="1200">
          <a:solidFill>
            <a:schemeClr val="bg1"/>
          </a:solidFill>
          <a:latin typeface="Arial"/>
          <a:ea typeface="+mj-ea"/>
          <a:cs typeface="Arial"/>
        </a:defRPr>
      </a:lvl1pPr>
      <a:lvl2pPr algn="l" defTabSz="608013" rtl="0" eaLnBrk="0" fontAlgn="base" hangingPunct="0">
        <a:lnSpc>
          <a:spcPct val="110000"/>
        </a:lnSpc>
        <a:spcBef>
          <a:spcPct val="0"/>
        </a:spcBef>
        <a:spcAft>
          <a:spcPct val="0"/>
        </a:spcAft>
        <a:defRPr sz="3800" b="1">
          <a:solidFill>
            <a:schemeClr val="bg1"/>
          </a:solidFill>
          <a:latin typeface="Arial" panose="020B0604020202020204" pitchFamily="34" charset="0"/>
          <a:cs typeface="Arial" panose="020B0604020202020204" pitchFamily="34" charset="0"/>
        </a:defRPr>
      </a:lvl2pPr>
      <a:lvl3pPr algn="l" defTabSz="608013" rtl="0" eaLnBrk="0" fontAlgn="base" hangingPunct="0">
        <a:lnSpc>
          <a:spcPct val="110000"/>
        </a:lnSpc>
        <a:spcBef>
          <a:spcPct val="0"/>
        </a:spcBef>
        <a:spcAft>
          <a:spcPct val="0"/>
        </a:spcAft>
        <a:defRPr sz="3800" b="1">
          <a:solidFill>
            <a:schemeClr val="bg1"/>
          </a:solidFill>
          <a:latin typeface="Arial" panose="020B0604020202020204" pitchFamily="34" charset="0"/>
          <a:cs typeface="Arial" panose="020B0604020202020204" pitchFamily="34" charset="0"/>
        </a:defRPr>
      </a:lvl3pPr>
      <a:lvl4pPr algn="l" defTabSz="608013" rtl="0" eaLnBrk="0" fontAlgn="base" hangingPunct="0">
        <a:lnSpc>
          <a:spcPct val="110000"/>
        </a:lnSpc>
        <a:spcBef>
          <a:spcPct val="0"/>
        </a:spcBef>
        <a:spcAft>
          <a:spcPct val="0"/>
        </a:spcAft>
        <a:defRPr sz="3800" b="1">
          <a:solidFill>
            <a:schemeClr val="bg1"/>
          </a:solidFill>
          <a:latin typeface="Arial" panose="020B0604020202020204" pitchFamily="34" charset="0"/>
          <a:cs typeface="Arial" panose="020B0604020202020204" pitchFamily="34" charset="0"/>
        </a:defRPr>
      </a:lvl4pPr>
      <a:lvl5pPr algn="l" defTabSz="608013" rtl="0" eaLnBrk="0" fontAlgn="base" hangingPunct="0">
        <a:lnSpc>
          <a:spcPct val="110000"/>
        </a:lnSpc>
        <a:spcBef>
          <a:spcPct val="0"/>
        </a:spcBef>
        <a:spcAft>
          <a:spcPct val="0"/>
        </a:spcAft>
        <a:defRPr sz="3800" b="1">
          <a:solidFill>
            <a:schemeClr val="bg1"/>
          </a:solidFill>
          <a:latin typeface="Arial" panose="020B0604020202020204" pitchFamily="34" charset="0"/>
          <a:cs typeface="Arial" panose="020B0604020202020204" pitchFamily="34" charset="0"/>
        </a:defRPr>
      </a:lvl5pPr>
      <a:lvl6pPr marL="457200" algn="l" defTabSz="608013" rtl="0" fontAlgn="base">
        <a:spcBef>
          <a:spcPct val="0"/>
        </a:spcBef>
        <a:spcAft>
          <a:spcPct val="0"/>
        </a:spcAft>
        <a:defRPr sz="3800" b="1">
          <a:solidFill>
            <a:schemeClr val="bg1"/>
          </a:solidFill>
          <a:latin typeface="Arial" panose="020B0604020202020204" pitchFamily="34" charset="0"/>
          <a:cs typeface="Arial" panose="020B0604020202020204" pitchFamily="34" charset="0"/>
        </a:defRPr>
      </a:lvl6pPr>
      <a:lvl7pPr marL="914400" algn="l" defTabSz="608013" rtl="0" fontAlgn="base">
        <a:spcBef>
          <a:spcPct val="0"/>
        </a:spcBef>
        <a:spcAft>
          <a:spcPct val="0"/>
        </a:spcAft>
        <a:defRPr sz="3800" b="1">
          <a:solidFill>
            <a:schemeClr val="bg1"/>
          </a:solidFill>
          <a:latin typeface="Arial" panose="020B0604020202020204" pitchFamily="34" charset="0"/>
          <a:cs typeface="Arial" panose="020B0604020202020204" pitchFamily="34" charset="0"/>
        </a:defRPr>
      </a:lvl7pPr>
      <a:lvl8pPr marL="1371600" algn="l" defTabSz="608013" rtl="0" fontAlgn="base">
        <a:spcBef>
          <a:spcPct val="0"/>
        </a:spcBef>
        <a:spcAft>
          <a:spcPct val="0"/>
        </a:spcAft>
        <a:defRPr sz="3800" b="1">
          <a:solidFill>
            <a:schemeClr val="bg1"/>
          </a:solidFill>
          <a:latin typeface="Arial" panose="020B0604020202020204" pitchFamily="34" charset="0"/>
          <a:cs typeface="Arial" panose="020B0604020202020204" pitchFamily="34" charset="0"/>
        </a:defRPr>
      </a:lvl8pPr>
      <a:lvl9pPr marL="1828800" algn="l" defTabSz="608013" rtl="0" fontAlgn="base">
        <a:spcBef>
          <a:spcPct val="0"/>
        </a:spcBef>
        <a:spcAft>
          <a:spcPct val="0"/>
        </a:spcAft>
        <a:defRPr sz="3800" b="1">
          <a:solidFill>
            <a:schemeClr val="bg1"/>
          </a:solidFill>
          <a:latin typeface="Arial" panose="020B0604020202020204" pitchFamily="34" charset="0"/>
          <a:cs typeface="Arial" panose="020B0604020202020204" pitchFamily="34" charset="0"/>
        </a:defRPr>
      </a:lvl9pPr>
    </p:titleStyle>
    <p:bodyStyle>
      <a:lvl1pPr marL="301625" indent="-301625" algn="l" defTabSz="608013" rtl="0" eaLnBrk="0" fontAlgn="base" hangingPunct="0">
        <a:lnSpc>
          <a:spcPct val="110000"/>
        </a:lnSpc>
        <a:spcBef>
          <a:spcPts val="1000"/>
        </a:spcBef>
        <a:spcAft>
          <a:spcPct val="0"/>
        </a:spcAft>
        <a:buFont typeface="Arial" panose="020B0604020202020204" pitchFamily="34" charset="0"/>
        <a:buChar char="•"/>
        <a:defRPr sz="2000" kern="1200">
          <a:solidFill>
            <a:schemeClr val="bg1"/>
          </a:solidFill>
          <a:latin typeface="Arial"/>
          <a:ea typeface="+mn-ea"/>
          <a:cs typeface="Arial"/>
        </a:defRPr>
      </a:lvl1pPr>
      <a:lvl2pPr marL="620713" indent="-301625" algn="l" defTabSz="608013" rtl="0" eaLnBrk="0" fontAlgn="base" hangingPunct="0">
        <a:lnSpc>
          <a:spcPct val="110000"/>
        </a:lnSpc>
        <a:spcBef>
          <a:spcPts val="1000"/>
        </a:spcBef>
        <a:spcAft>
          <a:spcPct val="0"/>
        </a:spcAft>
        <a:buFont typeface="Arial" panose="020B0604020202020204" pitchFamily="34" charset="0"/>
        <a:buChar char="–"/>
        <a:defRPr sz="2000" kern="1200">
          <a:solidFill>
            <a:schemeClr val="bg1"/>
          </a:solidFill>
          <a:latin typeface="Arial"/>
          <a:ea typeface="+mn-ea"/>
          <a:cs typeface="Arial"/>
        </a:defRPr>
      </a:lvl2pPr>
      <a:lvl3pPr marL="941388" indent="-303213" algn="l" defTabSz="608013" rtl="0" eaLnBrk="0" fontAlgn="base" hangingPunct="0">
        <a:lnSpc>
          <a:spcPct val="110000"/>
        </a:lnSpc>
        <a:spcBef>
          <a:spcPts val="1000"/>
        </a:spcBef>
        <a:spcAft>
          <a:spcPct val="0"/>
        </a:spcAft>
        <a:buFont typeface="Arial" panose="020B0604020202020204" pitchFamily="34" charset="0"/>
        <a:buChar char="•"/>
        <a:defRPr sz="1800" kern="1200">
          <a:solidFill>
            <a:schemeClr val="bg1"/>
          </a:solidFill>
          <a:latin typeface="Arial"/>
          <a:ea typeface="+mn-ea"/>
          <a:cs typeface="Arial"/>
        </a:defRPr>
      </a:lvl3pPr>
      <a:lvl4pPr marL="1143000" indent="-303213" algn="l" defTabSz="608013" rtl="0" eaLnBrk="0" fontAlgn="base" hangingPunct="0">
        <a:lnSpc>
          <a:spcPct val="110000"/>
        </a:lnSpc>
        <a:spcBef>
          <a:spcPts val="1000"/>
        </a:spcBef>
        <a:spcAft>
          <a:spcPct val="0"/>
        </a:spcAft>
        <a:buFont typeface="Arial" panose="020B0604020202020204" pitchFamily="34" charset="0"/>
        <a:buChar char="–"/>
        <a:defRPr sz="1400" kern="1200">
          <a:solidFill>
            <a:schemeClr val="bg1"/>
          </a:solidFill>
          <a:latin typeface="Arial"/>
          <a:ea typeface="+mn-ea"/>
          <a:cs typeface="Arial"/>
        </a:defRPr>
      </a:lvl4pPr>
      <a:lvl5pPr marL="1462088" indent="-303213" algn="l" defTabSz="608013" rtl="0" eaLnBrk="0" fontAlgn="base" hangingPunct="0">
        <a:lnSpc>
          <a:spcPct val="110000"/>
        </a:lnSpc>
        <a:spcBef>
          <a:spcPts val="1000"/>
        </a:spcBef>
        <a:spcAft>
          <a:spcPct val="0"/>
        </a:spcAft>
        <a:buFont typeface="Arial" panose="020B0604020202020204" pitchFamily="34" charset="0"/>
        <a:buChar char="•"/>
        <a:defRPr sz="1200" kern="1200">
          <a:solidFill>
            <a:schemeClr val="bg1"/>
          </a:solidFill>
          <a:latin typeface="Arial"/>
          <a:ea typeface="+mn-ea"/>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p:bodyStyle>
    <p:otherStyle>
      <a:defPPr>
        <a:defRPr lang="en-US"/>
      </a:defPPr>
      <a:lvl1pPr marL="0" algn="l" defTabSz="609493" rtl="0" eaLnBrk="1" latinLnBrk="0" hangingPunct="1">
        <a:defRPr sz="2400" kern="1200">
          <a:solidFill>
            <a:schemeClr val="tx1"/>
          </a:solidFill>
          <a:latin typeface="+mn-lt"/>
          <a:ea typeface="+mn-ea"/>
          <a:cs typeface="+mn-cs"/>
        </a:defRPr>
      </a:lvl1pPr>
      <a:lvl2pPr marL="609493" algn="l" defTabSz="609493" rtl="0" eaLnBrk="1" latinLnBrk="0" hangingPunct="1">
        <a:defRPr sz="2400" kern="1200">
          <a:solidFill>
            <a:schemeClr val="tx1"/>
          </a:solidFill>
          <a:latin typeface="+mn-lt"/>
          <a:ea typeface="+mn-ea"/>
          <a:cs typeface="+mn-cs"/>
        </a:defRPr>
      </a:lvl2pPr>
      <a:lvl3pPr marL="1218987" algn="l" defTabSz="609493" rtl="0" eaLnBrk="1" latinLnBrk="0" hangingPunct="1">
        <a:defRPr sz="2400" kern="1200">
          <a:solidFill>
            <a:schemeClr val="tx1"/>
          </a:solidFill>
          <a:latin typeface="+mn-lt"/>
          <a:ea typeface="+mn-ea"/>
          <a:cs typeface="+mn-cs"/>
        </a:defRPr>
      </a:lvl3pPr>
      <a:lvl4pPr marL="1828480" algn="l" defTabSz="609493" rtl="0" eaLnBrk="1" latinLnBrk="0" hangingPunct="1">
        <a:defRPr sz="2400" kern="1200">
          <a:solidFill>
            <a:schemeClr val="tx1"/>
          </a:solidFill>
          <a:latin typeface="+mn-lt"/>
          <a:ea typeface="+mn-ea"/>
          <a:cs typeface="+mn-cs"/>
        </a:defRPr>
      </a:lvl4pPr>
      <a:lvl5pPr marL="2437973" algn="l" defTabSz="609493" rtl="0" eaLnBrk="1" latinLnBrk="0" hangingPunct="1">
        <a:defRPr sz="2400" kern="1200">
          <a:solidFill>
            <a:schemeClr val="tx1"/>
          </a:solidFill>
          <a:latin typeface="+mn-lt"/>
          <a:ea typeface="+mn-ea"/>
          <a:cs typeface="+mn-cs"/>
        </a:defRPr>
      </a:lvl5pPr>
      <a:lvl6pPr marL="3047467" algn="l" defTabSz="609493" rtl="0" eaLnBrk="1" latinLnBrk="0" hangingPunct="1">
        <a:defRPr sz="2400" kern="1200">
          <a:solidFill>
            <a:schemeClr val="tx1"/>
          </a:solidFill>
          <a:latin typeface="+mn-lt"/>
          <a:ea typeface="+mn-ea"/>
          <a:cs typeface="+mn-cs"/>
        </a:defRPr>
      </a:lvl6pPr>
      <a:lvl7pPr marL="3656960" algn="l" defTabSz="609493" rtl="0" eaLnBrk="1" latinLnBrk="0" hangingPunct="1">
        <a:defRPr sz="2400" kern="1200">
          <a:solidFill>
            <a:schemeClr val="tx1"/>
          </a:solidFill>
          <a:latin typeface="+mn-lt"/>
          <a:ea typeface="+mn-ea"/>
          <a:cs typeface="+mn-cs"/>
        </a:defRPr>
      </a:lvl7pPr>
      <a:lvl8pPr marL="4266453" algn="l" defTabSz="609493" rtl="0" eaLnBrk="1" latinLnBrk="0" hangingPunct="1">
        <a:defRPr sz="2400" kern="1200">
          <a:solidFill>
            <a:schemeClr val="tx1"/>
          </a:solidFill>
          <a:latin typeface="+mn-lt"/>
          <a:ea typeface="+mn-ea"/>
          <a:cs typeface="+mn-cs"/>
        </a:defRPr>
      </a:lvl8pPr>
      <a:lvl9pPr marL="4875947" algn="l" defTabSz="609493"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4.sv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customXml" Target="../ink/ink2.xml"/><Relationship Id="rId13" Type="http://schemas.openxmlformats.org/officeDocument/2006/relationships/image" Target="../media/image450.png"/><Relationship Id="rId18" Type="http://schemas.openxmlformats.org/officeDocument/2006/relationships/customXml" Target="../ink/ink7.xml"/><Relationship Id="rId3" Type="http://schemas.openxmlformats.org/officeDocument/2006/relationships/image" Target="../media/image29.png"/><Relationship Id="rId7" Type="http://schemas.openxmlformats.org/officeDocument/2006/relationships/image" Target="../media/image420.png"/><Relationship Id="rId12" Type="http://schemas.openxmlformats.org/officeDocument/2006/relationships/customXml" Target="../ink/ink4.xml"/><Relationship Id="rId17" Type="http://schemas.openxmlformats.org/officeDocument/2006/relationships/image" Target="../media/image470.png"/><Relationship Id="rId2" Type="http://schemas.openxmlformats.org/officeDocument/2006/relationships/image" Target="../media/image28.png"/><Relationship Id="rId16" Type="http://schemas.openxmlformats.org/officeDocument/2006/relationships/customXml" Target="../ink/ink6.xml"/><Relationship Id="rId1" Type="http://schemas.openxmlformats.org/officeDocument/2006/relationships/slideLayout" Target="../slideLayouts/slideLayout1.xml"/><Relationship Id="rId6" Type="http://schemas.openxmlformats.org/officeDocument/2006/relationships/customXml" Target="../ink/ink1.xml"/><Relationship Id="rId11" Type="http://schemas.openxmlformats.org/officeDocument/2006/relationships/image" Target="../media/image440.png"/><Relationship Id="rId5" Type="http://schemas.openxmlformats.org/officeDocument/2006/relationships/image" Target="../media/image31.png"/><Relationship Id="rId15" Type="http://schemas.openxmlformats.org/officeDocument/2006/relationships/image" Target="../media/image460.png"/><Relationship Id="rId10" Type="http://schemas.openxmlformats.org/officeDocument/2006/relationships/customXml" Target="../ink/ink3.xml"/><Relationship Id="rId19" Type="http://schemas.openxmlformats.org/officeDocument/2006/relationships/image" Target="../media/image480.png"/><Relationship Id="rId4" Type="http://schemas.openxmlformats.org/officeDocument/2006/relationships/image" Target="../media/image30.png"/><Relationship Id="rId9" Type="http://schemas.openxmlformats.org/officeDocument/2006/relationships/image" Target="../media/image430.png"/><Relationship Id="rId14" Type="http://schemas.openxmlformats.org/officeDocument/2006/relationships/customXml" Target="../ink/ink5.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8" Type="http://schemas.openxmlformats.org/officeDocument/2006/relationships/customXml" Target="../ink/ink10.xml"/><Relationship Id="rId3" Type="http://schemas.openxmlformats.org/officeDocument/2006/relationships/image" Target="../media/image34.png"/><Relationship Id="rId7" Type="http://schemas.openxmlformats.org/officeDocument/2006/relationships/image" Target="../media/image52.png"/><Relationship Id="rId2" Type="http://schemas.openxmlformats.org/officeDocument/2006/relationships/image" Target="../media/image33.png"/><Relationship Id="rId1" Type="http://schemas.openxmlformats.org/officeDocument/2006/relationships/slideLayout" Target="../slideLayouts/slideLayout1.xml"/><Relationship Id="rId6" Type="http://schemas.openxmlformats.org/officeDocument/2006/relationships/customXml" Target="../ink/ink9.xml"/><Relationship Id="rId11" Type="http://schemas.openxmlformats.org/officeDocument/2006/relationships/image" Target="../media/image54.png"/><Relationship Id="rId5" Type="http://schemas.openxmlformats.org/officeDocument/2006/relationships/image" Target="../media/image510.png"/><Relationship Id="rId10" Type="http://schemas.openxmlformats.org/officeDocument/2006/relationships/customXml" Target="../ink/ink11.xml"/><Relationship Id="rId4" Type="http://schemas.openxmlformats.org/officeDocument/2006/relationships/customXml" Target="../ink/ink8.xml"/><Relationship Id="rId9" Type="http://schemas.openxmlformats.org/officeDocument/2006/relationships/image" Target="../media/image53.png"/></Relationships>
</file>

<file path=ppt/slides/_rels/slide19.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customXml" Target="../ink/ink12.xml"/><Relationship Id="rId7" Type="http://schemas.openxmlformats.org/officeDocument/2006/relationships/customXml" Target="../ink/ink14.xml"/><Relationship Id="rId2" Type="http://schemas.openxmlformats.org/officeDocument/2006/relationships/image" Target="../media/image35.png"/><Relationship Id="rId1" Type="http://schemas.openxmlformats.org/officeDocument/2006/relationships/slideLayout" Target="../slideLayouts/slideLayout1.xml"/><Relationship Id="rId6" Type="http://schemas.openxmlformats.org/officeDocument/2006/relationships/image" Target="../media/image56.png"/><Relationship Id="rId5" Type="http://schemas.openxmlformats.org/officeDocument/2006/relationships/customXml" Target="../ink/ink13.xml"/><Relationship Id="rId10" Type="http://schemas.openxmlformats.org/officeDocument/2006/relationships/image" Target="../media/image58.png"/><Relationship Id="rId4" Type="http://schemas.openxmlformats.org/officeDocument/2006/relationships/image" Target="../media/image520.png"/><Relationship Id="rId9" Type="http://schemas.openxmlformats.org/officeDocument/2006/relationships/customXml" Target="../ink/ink15.xml"/></Relationships>
</file>

<file path=ppt/slides/_rels/slide20.xml.rels><?xml version="1.0" encoding="UTF-8" standalone="yes"?>
<Relationships xmlns="http://schemas.openxmlformats.org/package/2006/relationships"><Relationship Id="rId13" Type="http://schemas.openxmlformats.org/officeDocument/2006/relationships/image" Target="../media/image590.png"/><Relationship Id="rId18" Type="http://schemas.openxmlformats.org/officeDocument/2006/relationships/customXml" Target="../ink/ink23.xml"/><Relationship Id="rId26" Type="http://schemas.openxmlformats.org/officeDocument/2006/relationships/customXml" Target="../ink/ink28.xml"/><Relationship Id="rId3" Type="http://schemas.openxmlformats.org/officeDocument/2006/relationships/image" Target="../media/image37.png"/><Relationship Id="rId21" Type="http://schemas.openxmlformats.org/officeDocument/2006/relationships/image" Target="../media/image63.png"/><Relationship Id="rId34" Type="http://schemas.openxmlformats.org/officeDocument/2006/relationships/image" Target="../media/image67.png"/><Relationship Id="rId7" Type="http://schemas.openxmlformats.org/officeDocument/2006/relationships/image" Target="../media/image560.png"/><Relationship Id="rId12" Type="http://schemas.openxmlformats.org/officeDocument/2006/relationships/customXml" Target="../ink/ink20.xml"/><Relationship Id="rId17" Type="http://schemas.openxmlformats.org/officeDocument/2006/relationships/image" Target="../media/image61.png"/><Relationship Id="rId25" Type="http://schemas.openxmlformats.org/officeDocument/2006/relationships/customXml" Target="../ink/ink27.xml"/><Relationship Id="rId33" Type="http://schemas.openxmlformats.org/officeDocument/2006/relationships/customXml" Target="../ink/ink32.xml"/><Relationship Id="rId2" Type="http://schemas.openxmlformats.org/officeDocument/2006/relationships/image" Target="../media/image36.png"/><Relationship Id="rId16" Type="http://schemas.openxmlformats.org/officeDocument/2006/relationships/customXml" Target="../ink/ink22.xml"/><Relationship Id="rId20" Type="http://schemas.openxmlformats.org/officeDocument/2006/relationships/customXml" Target="../ink/ink24.xml"/><Relationship Id="rId29" Type="http://schemas.openxmlformats.org/officeDocument/2006/relationships/customXml" Target="../ink/ink30.xml"/><Relationship Id="rId1" Type="http://schemas.openxmlformats.org/officeDocument/2006/relationships/slideLayout" Target="../slideLayouts/slideLayout1.xml"/><Relationship Id="rId6" Type="http://schemas.openxmlformats.org/officeDocument/2006/relationships/customXml" Target="../ink/ink17.xml"/><Relationship Id="rId11" Type="http://schemas.openxmlformats.org/officeDocument/2006/relationships/image" Target="../media/image580.png"/><Relationship Id="rId24" Type="http://schemas.openxmlformats.org/officeDocument/2006/relationships/customXml" Target="../ink/ink26.xml"/><Relationship Id="rId32" Type="http://schemas.openxmlformats.org/officeDocument/2006/relationships/image" Target="../media/image66.png"/><Relationship Id="rId5" Type="http://schemas.openxmlformats.org/officeDocument/2006/relationships/image" Target="../media/image550.png"/><Relationship Id="rId15" Type="http://schemas.openxmlformats.org/officeDocument/2006/relationships/image" Target="../media/image600.png"/><Relationship Id="rId23" Type="http://schemas.openxmlformats.org/officeDocument/2006/relationships/image" Target="../media/image520.png"/><Relationship Id="rId28" Type="http://schemas.openxmlformats.org/officeDocument/2006/relationships/image" Target="../media/image64.png"/><Relationship Id="rId10" Type="http://schemas.openxmlformats.org/officeDocument/2006/relationships/customXml" Target="../ink/ink19.xml"/><Relationship Id="rId19" Type="http://schemas.openxmlformats.org/officeDocument/2006/relationships/image" Target="../media/image62.png"/><Relationship Id="rId31" Type="http://schemas.openxmlformats.org/officeDocument/2006/relationships/customXml" Target="../ink/ink31.xml"/><Relationship Id="rId4" Type="http://schemas.openxmlformats.org/officeDocument/2006/relationships/customXml" Target="../ink/ink16.xml"/><Relationship Id="rId9" Type="http://schemas.openxmlformats.org/officeDocument/2006/relationships/image" Target="../media/image570.png"/><Relationship Id="rId14" Type="http://schemas.openxmlformats.org/officeDocument/2006/relationships/customXml" Target="../ink/ink21.xml"/><Relationship Id="rId22" Type="http://schemas.openxmlformats.org/officeDocument/2006/relationships/customXml" Target="../ink/ink25.xml"/><Relationship Id="rId27" Type="http://schemas.openxmlformats.org/officeDocument/2006/relationships/customXml" Target="../ink/ink29.xml"/><Relationship Id="rId30" Type="http://schemas.openxmlformats.org/officeDocument/2006/relationships/image" Target="../media/image65.png"/><Relationship Id="rId8" Type="http://schemas.openxmlformats.org/officeDocument/2006/relationships/customXml" Target="../ink/ink18.xml"/></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38.png"/><Relationship Id="rId1" Type="http://schemas.openxmlformats.org/officeDocument/2006/relationships/slideLayout" Target="../slideLayouts/slideLayout1.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29.xml.rels><?xml version="1.0" encoding="UTF-8" standalone="yes"?>
<Relationships xmlns="http://schemas.openxmlformats.org/package/2006/relationships"><Relationship Id="rId3" Type="http://schemas.microsoft.com/office/2018/10/relationships/comments" Target="../comments/modernComment_7FFE570C_58CE7A10.xml"/><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30.xml.rels><?xml version="1.0" encoding="UTF-8" standalone="yes"?>
<Relationships xmlns="http://schemas.openxmlformats.org/package/2006/relationships"><Relationship Id="rId8" Type="http://schemas.openxmlformats.org/officeDocument/2006/relationships/image" Target="../media/image70.png"/><Relationship Id="rId13" Type="http://schemas.openxmlformats.org/officeDocument/2006/relationships/image" Target="../media/image75.png"/><Relationship Id="rId3" Type="http://schemas.openxmlformats.org/officeDocument/2006/relationships/image" Target="../media/image55.png"/><Relationship Id="rId7" Type="http://schemas.openxmlformats.org/officeDocument/2006/relationships/image" Target="../media/image69.png"/><Relationship Id="rId12" Type="http://schemas.openxmlformats.org/officeDocument/2006/relationships/image" Target="../media/image74.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68.png"/><Relationship Id="rId11" Type="http://schemas.openxmlformats.org/officeDocument/2006/relationships/image" Target="../media/image73.png"/><Relationship Id="rId5" Type="http://schemas.openxmlformats.org/officeDocument/2006/relationships/image" Target="../media/image60.png"/><Relationship Id="rId10" Type="http://schemas.openxmlformats.org/officeDocument/2006/relationships/image" Target="../media/image72.png"/><Relationship Id="rId4" Type="http://schemas.openxmlformats.org/officeDocument/2006/relationships/image" Target="../media/image59.png"/><Relationship Id="rId9" Type="http://schemas.openxmlformats.org/officeDocument/2006/relationships/image" Target="../media/image71.png"/><Relationship Id="rId14" Type="http://schemas.openxmlformats.org/officeDocument/2006/relationships/image" Target="../media/image76.png"/></Relationships>
</file>

<file path=ppt/slides/_rels/slide3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79.png"/><Relationship Id="rId4" Type="http://schemas.openxmlformats.org/officeDocument/2006/relationships/image" Target="../media/image78.png"/></Relationships>
</file>

<file path=ppt/slides/_rels/slide32.xml.rels><?xml version="1.0" encoding="UTF-8" standalone="yes"?>
<Relationships xmlns="http://schemas.openxmlformats.org/package/2006/relationships"><Relationship Id="rId2" Type="http://schemas.openxmlformats.org/officeDocument/2006/relationships/hyperlink" Target="mailto:Emad.fahmy@netscout.com"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2B2BA-7B14-322E-E5B1-6C0E75DA989A}"/>
              </a:ext>
            </a:extLst>
          </p:cNvPr>
          <p:cNvSpPr>
            <a:spLocks noGrp="1"/>
          </p:cNvSpPr>
          <p:nvPr>
            <p:ph type="title" idx="4294967295"/>
          </p:nvPr>
        </p:nvSpPr>
        <p:spPr>
          <a:xfrm>
            <a:off x="0" y="2127250"/>
            <a:ext cx="7543800" cy="2149475"/>
          </a:xfrm>
          <a:prstGeom prst="rect">
            <a:avLst/>
          </a:prstGeom>
        </p:spPr>
        <p:txBody>
          <a:bodyPr/>
          <a:lstStyle/>
          <a:p>
            <a:r>
              <a:rPr lang="en-US" b="0" dirty="0"/>
              <a:t>Dynamic DDoS Trends in the Middle East</a:t>
            </a:r>
            <a:br>
              <a:rPr lang="en-US" dirty="0"/>
            </a:br>
            <a:endParaRPr lang="en-US" sz="2800" dirty="0">
              <a:solidFill>
                <a:srgbClr val="FF0000"/>
              </a:solidFill>
            </a:endParaRPr>
          </a:p>
        </p:txBody>
      </p:sp>
      <p:sp>
        <p:nvSpPr>
          <p:cNvPr id="4" name="Text Placeholder 3">
            <a:extLst>
              <a:ext uri="{FF2B5EF4-FFF2-40B4-BE49-F238E27FC236}">
                <a16:creationId xmlns:a16="http://schemas.microsoft.com/office/drawing/2014/main" id="{8CB53863-46E6-FA52-BABD-07D9F169A8DF}"/>
              </a:ext>
            </a:extLst>
          </p:cNvPr>
          <p:cNvSpPr>
            <a:spLocks noGrp="1"/>
          </p:cNvSpPr>
          <p:nvPr>
            <p:ph type="body" sz="quarter" idx="4294967295"/>
          </p:nvPr>
        </p:nvSpPr>
        <p:spPr>
          <a:xfrm>
            <a:off x="0" y="5146675"/>
            <a:ext cx="8839200" cy="762000"/>
          </a:xfrm>
          <a:prstGeom prst="rect">
            <a:avLst/>
          </a:prstGeom>
        </p:spPr>
        <p:txBody>
          <a:bodyPr/>
          <a:lstStyle/>
          <a:p>
            <a:pPr marL="0" indent="0">
              <a:buNone/>
            </a:pPr>
            <a:r>
              <a:rPr lang="en-US" dirty="0">
                <a:solidFill>
                  <a:schemeClr val="accent1"/>
                </a:solidFill>
                <a:latin typeface="Arial"/>
                <a:cs typeface="Arial"/>
              </a:rPr>
              <a:t>Dr. Emad Fahmy</a:t>
            </a:r>
            <a:r>
              <a:rPr lang="en-NO">
                <a:solidFill>
                  <a:schemeClr val="accent1"/>
                </a:solidFill>
                <a:latin typeface="Arial"/>
                <a:cs typeface="Arial"/>
              </a:rPr>
              <a:t>, </a:t>
            </a:r>
            <a:r>
              <a:rPr lang="en-NO" dirty="0">
                <a:solidFill>
                  <a:schemeClr val="accent1"/>
                </a:solidFill>
                <a:latin typeface="Arial"/>
                <a:cs typeface="Arial"/>
              </a:rPr>
              <a:t>Sales </a:t>
            </a:r>
            <a:r>
              <a:rPr lang="en-NO">
                <a:solidFill>
                  <a:schemeClr val="accent1"/>
                </a:solidFill>
                <a:latin typeface="Arial"/>
                <a:cs typeface="Arial"/>
              </a:rPr>
              <a:t>Engineering </a:t>
            </a:r>
            <a:r>
              <a:rPr lang="en-US" dirty="0">
                <a:solidFill>
                  <a:schemeClr val="accent1"/>
                </a:solidFill>
                <a:latin typeface="Arial"/>
                <a:cs typeface="Arial"/>
              </a:rPr>
              <a:t>Director, NETSCOUT</a:t>
            </a:r>
            <a:endParaRPr lang="en-NO" dirty="0">
              <a:solidFill>
                <a:schemeClr val="accent1"/>
              </a:solidFill>
              <a:latin typeface="Arial"/>
              <a:cs typeface="Arial"/>
            </a:endParaRPr>
          </a:p>
        </p:txBody>
      </p:sp>
    </p:spTree>
    <p:extLst>
      <p:ext uri="{BB962C8B-B14F-4D97-AF65-F5344CB8AC3E}">
        <p14:creationId xmlns:p14="http://schemas.microsoft.com/office/powerpoint/2010/main" val="14472079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 y="894"/>
            <a:ext cx="12188825" cy="2066882"/>
          </a:xfrm>
          <a:prstGeom prst="rect">
            <a:avLst/>
          </a:prstGeom>
        </p:spPr>
      </p:pic>
      <p:sp>
        <p:nvSpPr>
          <p:cNvPr id="3" name="Text 0"/>
          <p:cNvSpPr/>
          <p:nvPr/>
        </p:nvSpPr>
        <p:spPr>
          <a:xfrm>
            <a:off x="661319" y="2712927"/>
            <a:ext cx="4133766" cy="516597"/>
          </a:xfrm>
          <a:prstGeom prst="rect">
            <a:avLst/>
          </a:prstGeom>
          <a:noFill/>
          <a:ln/>
        </p:spPr>
        <p:txBody>
          <a:bodyPr wrap="none" lIns="0" tIns="0" rIns="0" bIns="0" rtlCol="0" anchor="t"/>
          <a:lstStyle/>
          <a:p>
            <a:pPr>
              <a:lnSpc>
                <a:spcPts val="4041"/>
              </a:lnSpc>
            </a:pPr>
            <a:r>
              <a:rPr lang="en-US" sz="3249" dirty="0">
                <a:solidFill>
                  <a:schemeClr val="accent1"/>
                </a:solidFill>
                <a:latin typeface="Libre Baskerville" pitchFamily="34" charset="0"/>
                <a:ea typeface="Libre Baskerville" pitchFamily="34" charset="-122"/>
                <a:cs typeface="Libre Baskerville" pitchFamily="34" charset="-120"/>
              </a:rPr>
              <a:t>Agenda</a:t>
            </a:r>
            <a:endParaRPr lang="en-US" sz="3249" dirty="0">
              <a:solidFill>
                <a:schemeClr val="accent1"/>
              </a:solidFill>
            </a:endParaRPr>
          </a:p>
        </p:txBody>
      </p:sp>
      <p:sp>
        <p:nvSpPr>
          <p:cNvPr id="4" name="Text 1"/>
          <p:cNvSpPr/>
          <p:nvPr/>
        </p:nvSpPr>
        <p:spPr>
          <a:xfrm>
            <a:off x="661319" y="3477506"/>
            <a:ext cx="165255" cy="206619"/>
          </a:xfrm>
          <a:prstGeom prst="rect">
            <a:avLst/>
          </a:prstGeom>
          <a:noFill/>
          <a:ln/>
        </p:spPr>
        <p:txBody>
          <a:bodyPr wrap="none" lIns="0" tIns="0" rIns="0" bIns="0" rtlCol="0" anchor="t"/>
          <a:lstStyle/>
          <a:p>
            <a:pPr>
              <a:lnSpc>
                <a:spcPts val="2083"/>
              </a:lnSpc>
            </a:pPr>
            <a:r>
              <a:rPr lang="en-US" sz="1800" dirty="0">
                <a:solidFill>
                  <a:schemeClr val="bg1"/>
                </a:solidFill>
                <a:latin typeface="Libre Baskerville Light" pitchFamily="34" charset="0"/>
                <a:ea typeface="Libre Baskerville Light" pitchFamily="34" charset="-122"/>
                <a:cs typeface="Libre Baskerville Light" pitchFamily="34" charset="-120"/>
              </a:rPr>
              <a:t>01</a:t>
            </a:r>
            <a:endParaRPr lang="en-US" sz="1800" dirty="0">
              <a:solidFill>
                <a:schemeClr val="bg1"/>
              </a:solidFill>
            </a:endParaRPr>
          </a:p>
        </p:txBody>
      </p:sp>
      <p:pic>
        <p:nvPicPr>
          <p:cNvPr id="5" name="Image 1" descr="preencoded.png"/>
          <p:cNvPicPr>
            <a:picLocks noChangeAspect="1"/>
          </p:cNvPicPr>
          <p:nvPr/>
        </p:nvPicPr>
        <p:blipFill>
          <a:blip r:embed="rId4"/>
          <a:stretch>
            <a:fillRect/>
          </a:stretch>
        </p:blipFill>
        <p:spPr>
          <a:xfrm>
            <a:off x="661319" y="3739375"/>
            <a:ext cx="3511826" cy="19045"/>
          </a:xfrm>
          <a:prstGeom prst="rect">
            <a:avLst/>
          </a:prstGeom>
        </p:spPr>
      </p:pic>
      <p:sp>
        <p:nvSpPr>
          <p:cNvPr id="6" name="Text 2"/>
          <p:cNvSpPr/>
          <p:nvPr/>
        </p:nvSpPr>
        <p:spPr>
          <a:xfrm>
            <a:off x="661319" y="3860093"/>
            <a:ext cx="3511826" cy="619956"/>
          </a:xfrm>
          <a:prstGeom prst="rect">
            <a:avLst/>
          </a:prstGeom>
          <a:noFill/>
          <a:ln/>
        </p:spPr>
        <p:txBody>
          <a:bodyPr wrap="square" lIns="0" tIns="0" rIns="0" bIns="0" rtlCol="0" anchor="t"/>
          <a:lstStyle/>
          <a:p>
            <a:pPr>
              <a:lnSpc>
                <a:spcPts val="2416"/>
              </a:lnSpc>
            </a:pPr>
            <a:r>
              <a:rPr lang="en-US" sz="1916" dirty="0">
                <a:solidFill>
                  <a:schemeClr val="accent1"/>
                </a:solidFill>
                <a:latin typeface="Libre Baskerville" pitchFamily="34" charset="0"/>
                <a:ea typeface="Libre Baskerville" pitchFamily="34" charset="-122"/>
                <a:cs typeface="Libre Baskerville" pitchFamily="34" charset="-120"/>
              </a:rPr>
              <a:t>Dynamic DDoS Trends from Latest Threat Report</a:t>
            </a:r>
            <a:endParaRPr lang="en-US" sz="1916" dirty="0">
              <a:solidFill>
                <a:schemeClr val="accent1"/>
              </a:solidFill>
            </a:endParaRPr>
          </a:p>
        </p:txBody>
      </p:sp>
      <p:sp>
        <p:nvSpPr>
          <p:cNvPr id="7" name="Text 3"/>
          <p:cNvSpPr/>
          <p:nvPr/>
        </p:nvSpPr>
        <p:spPr>
          <a:xfrm>
            <a:off x="661319" y="4579242"/>
            <a:ext cx="3511826" cy="1058190"/>
          </a:xfrm>
          <a:prstGeom prst="rect">
            <a:avLst/>
          </a:prstGeom>
          <a:noFill/>
          <a:ln/>
        </p:spPr>
        <p:txBody>
          <a:bodyPr wrap="square" lIns="0" tIns="0" rIns="0" bIns="0" rtlCol="0" anchor="t"/>
          <a:lstStyle/>
          <a:p>
            <a:pPr>
              <a:lnSpc>
                <a:spcPts val="2083"/>
              </a:lnSpc>
            </a:pPr>
            <a:r>
              <a:rPr lang="en-US" sz="1291" dirty="0">
                <a:solidFill>
                  <a:schemeClr val="bg1"/>
                </a:solidFill>
                <a:latin typeface="Open Sans" pitchFamily="34" charset="0"/>
                <a:ea typeface="Open Sans" pitchFamily="34" charset="-122"/>
                <a:cs typeface="Open Sans" pitchFamily="34" charset="-120"/>
              </a:rPr>
              <a:t>Analysis of emerging attack vectors and threat landscape evolution based on the comprehensive threat intelligence report.</a:t>
            </a:r>
            <a:endParaRPr lang="en-US" sz="1291" dirty="0">
              <a:solidFill>
                <a:schemeClr val="bg1"/>
              </a:solidFill>
            </a:endParaRPr>
          </a:p>
        </p:txBody>
      </p:sp>
      <p:sp>
        <p:nvSpPr>
          <p:cNvPr id="8" name="Text 4"/>
          <p:cNvSpPr/>
          <p:nvPr/>
        </p:nvSpPr>
        <p:spPr>
          <a:xfrm>
            <a:off x="4338400" y="3477506"/>
            <a:ext cx="165255" cy="206619"/>
          </a:xfrm>
          <a:prstGeom prst="rect">
            <a:avLst/>
          </a:prstGeom>
          <a:noFill/>
          <a:ln/>
        </p:spPr>
        <p:txBody>
          <a:bodyPr wrap="none" lIns="0" tIns="0" rIns="0" bIns="0" rtlCol="0" anchor="t"/>
          <a:lstStyle/>
          <a:p>
            <a:pPr>
              <a:lnSpc>
                <a:spcPts val="2083"/>
              </a:lnSpc>
            </a:pPr>
            <a:r>
              <a:rPr lang="en-US" sz="1800" dirty="0">
                <a:solidFill>
                  <a:schemeClr val="bg1"/>
                </a:solidFill>
                <a:latin typeface="Libre Baskerville Light" pitchFamily="34" charset="0"/>
                <a:ea typeface="Libre Baskerville Light" pitchFamily="34" charset="-122"/>
                <a:cs typeface="Libre Baskerville Light" pitchFamily="34" charset="-120"/>
              </a:rPr>
              <a:t>02</a:t>
            </a:r>
            <a:endParaRPr lang="en-US" sz="1800" dirty="0">
              <a:solidFill>
                <a:schemeClr val="bg1"/>
              </a:solidFill>
            </a:endParaRPr>
          </a:p>
        </p:txBody>
      </p:sp>
      <p:pic>
        <p:nvPicPr>
          <p:cNvPr id="9" name="Image 2" descr="preencoded.png"/>
          <p:cNvPicPr>
            <a:picLocks noChangeAspect="1"/>
          </p:cNvPicPr>
          <p:nvPr/>
        </p:nvPicPr>
        <p:blipFill>
          <a:blip r:embed="rId4"/>
          <a:stretch>
            <a:fillRect/>
          </a:stretch>
        </p:blipFill>
        <p:spPr>
          <a:xfrm>
            <a:off x="4338400" y="3739375"/>
            <a:ext cx="3511925" cy="19045"/>
          </a:xfrm>
          <a:prstGeom prst="rect">
            <a:avLst/>
          </a:prstGeom>
        </p:spPr>
      </p:pic>
      <p:sp>
        <p:nvSpPr>
          <p:cNvPr id="10" name="Text 5"/>
          <p:cNvSpPr/>
          <p:nvPr/>
        </p:nvSpPr>
        <p:spPr>
          <a:xfrm>
            <a:off x="4338400" y="3860093"/>
            <a:ext cx="3511925" cy="619956"/>
          </a:xfrm>
          <a:prstGeom prst="rect">
            <a:avLst/>
          </a:prstGeom>
          <a:noFill/>
          <a:ln/>
        </p:spPr>
        <p:txBody>
          <a:bodyPr wrap="square" lIns="0" tIns="0" rIns="0" bIns="0" rtlCol="0" anchor="t"/>
          <a:lstStyle/>
          <a:p>
            <a:pPr>
              <a:lnSpc>
                <a:spcPts val="2416"/>
              </a:lnSpc>
            </a:pPr>
            <a:r>
              <a:rPr lang="en-US" sz="1916" dirty="0">
                <a:solidFill>
                  <a:schemeClr val="accent1"/>
                </a:solidFill>
                <a:latin typeface="Libre Baskerville" pitchFamily="34" charset="0"/>
                <a:ea typeface="Libre Baskerville" pitchFamily="34" charset="-122"/>
                <a:cs typeface="Libre Baskerville" pitchFamily="34" charset="-120"/>
              </a:rPr>
              <a:t>Middle East Adaptive DDoS Case Study</a:t>
            </a:r>
            <a:endParaRPr lang="en-US" sz="1916" dirty="0">
              <a:solidFill>
                <a:schemeClr val="accent1"/>
              </a:solidFill>
            </a:endParaRPr>
          </a:p>
        </p:txBody>
      </p:sp>
      <p:sp>
        <p:nvSpPr>
          <p:cNvPr id="11" name="Text 6"/>
          <p:cNvSpPr/>
          <p:nvPr/>
        </p:nvSpPr>
        <p:spPr>
          <a:xfrm>
            <a:off x="4338400" y="4579242"/>
            <a:ext cx="3511925" cy="1058190"/>
          </a:xfrm>
          <a:prstGeom prst="rect">
            <a:avLst/>
          </a:prstGeom>
          <a:noFill/>
          <a:ln/>
        </p:spPr>
        <p:txBody>
          <a:bodyPr wrap="square" lIns="0" tIns="0" rIns="0" bIns="0" rtlCol="0" anchor="t"/>
          <a:lstStyle/>
          <a:p>
            <a:pPr>
              <a:lnSpc>
                <a:spcPts val="2083"/>
              </a:lnSpc>
            </a:pPr>
            <a:r>
              <a:rPr lang="en-US" sz="1291" dirty="0">
                <a:solidFill>
                  <a:schemeClr val="bg1"/>
                </a:solidFill>
                <a:latin typeface="Open Sans" pitchFamily="34" charset="0"/>
                <a:ea typeface="Open Sans" pitchFamily="34" charset="-122"/>
                <a:cs typeface="Open Sans" pitchFamily="34" charset="-120"/>
              </a:rPr>
              <a:t>Real-world examination of a sophisticated multi-vector attack campaign targeting critical infrastructure across Egypt, UAE, and Saudi Arabia.</a:t>
            </a:r>
            <a:endParaRPr lang="en-US" sz="1291" dirty="0">
              <a:solidFill>
                <a:schemeClr val="bg1"/>
              </a:solidFill>
            </a:endParaRPr>
          </a:p>
        </p:txBody>
      </p:sp>
      <p:sp>
        <p:nvSpPr>
          <p:cNvPr id="12" name="Text 7"/>
          <p:cNvSpPr/>
          <p:nvPr/>
        </p:nvSpPr>
        <p:spPr>
          <a:xfrm>
            <a:off x="8015581" y="3477506"/>
            <a:ext cx="165255" cy="206619"/>
          </a:xfrm>
          <a:prstGeom prst="rect">
            <a:avLst/>
          </a:prstGeom>
          <a:noFill/>
          <a:ln/>
        </p:spPr>
        <p:txBody>
          <a:bodyPr wrap="none" lIns="0" tIns="0" rIns="0" bIns="0" rtlCol="0" anchor="t"/>
          <a:lstStyle/>
          <a:p>
            <a:pPr>
              <a:lnSpc>
                <a:spcPts val="2083"/>
              </a:lnSpc>
            </a:pPr>
            <a:r>
              <a:rPr lang="en-US" sz="1800" dirty="0">
                <a:solidFill>
                  <a:schemeClr val="bg1"/>
                </a:solidFill>
                <a:latin typeface="Libre Baskerville Light" pitchFamily="34" charset="0"/>
                <a:ea typeface="Libre Baskerville Light" pitchFamily="34" charset="-122"/>
                <a:cs typeface="Libre Baskerville Light" pitchFamily="34" charset="-120"/>
              </a:rPr>
              <a:t>03</a:t>
            </a:r>
            <a:endParaRPr lang="en-US" sz="1800" dirty="0">
              <a:solidFill>
                <a:schemeClr val="bg1"/>
              </a:solidFill>
            </a:endParaRPr>
          </a:p>
        </p:txBody>
      </p:sp>
      <p:pic>
        <p:nvPicPr>
          <p:cNvPr id="13" name="Image 3" descr="preencoded.png"/>
          <p:cNvPicPr>
            <a:picLocks noChangeAspect="1"/>
          </p:cNvPicPr>
          <p:nvPr/>
        </p:nvPicPr>
        <p:blipFill>
          <a:blip r:embed="rId4"/>
          <a:stretch>
            <a:fillRect/>
          </a:stretch>
        </p:blipFill>
        <p:spPr>
          <a:xfrm>
            <a:off x="8015581" y="3739375"/>
            <a:ext cx="3511826" cy="19045"/>
          </a:xfrm>
          <a:prstGeom prst="rect">
            <a:avLst/>
          </a:prstGeom>
        </p:spPr>
      </p:pic>
      <p:sp>
        <p:nvSpPr>
          <p:cNvPr id="14" name="Text 8"/>
          <p:cNvSpPr/>
          <p:nvPr/>
        </p:nvSpPr>
        <p:spPr>
          <a:xfrm>
            <a:off x="8015581" y="3860093"/>
            <a:ext cx="3511826" cy="619956"/>
          </a:xfrm>
          <a:prstGeom prst="rect">
            <a:avLst/>
          </a:prstGeom>
          <a:noFill/>
          <a:ln/>
        </p:spPr>
        <p:txBody>
          <a:bodyPr wrap="square" lIns="0" tIns="0" rIns="0" bIns="0" rtlCol="0" anchor="t"/>
          <a:lstStyle/>
          <a:p>
            <a:pPr>
              <a:lnSpc>
                <a:spcPts val="2416"/>
              </a:lnSpc>
            </a:pPr>
            <a:r>
              <a:rPr lang="en-US" sz="1916" dirty="0">
                <a:solidFill>
                  <a:schemeClr val="accent1"/>
                </a:solidFill>
                <a:latin typeface="Libre Baskerville" pitchFamily="34" charset="0"/>
                <a:ea typeface="Libre Baskerville" pitchFamily="34" charset="-122"/>
                <a:cs typeface="Libre Baskerville" pitchFamily="34" charset="-120"/>
              </a:rPr>
              <a:t>Lessons Learned and Future Preparedness</a:t>
            </a:r>
            <a:endParaRPr lang="en-US" sz="1916" dirty="0">
              <a:solidFill>
                <a:schemeClr val="accent1"/>
              </a:solidFill>
            </a:endParaRPr>
          </a:p>
        </p:txBody>
      </p:sp>
      <p:sp>
        <p:nvSpPr>
          <p:cNvPr id="15" name="Text 9"/>
          <p:cNvSpPr/>
          <p:nvPr/>
        </p:nvSpPr>
        <p:spPr>
          <a:xfrm>
            <a:off x="8015581" y="4579242"/>
            <a:ext cx="3511826" cy="1058190"/>
          </a:xfrm>
          <a:prstGeom prst="rect">
            <a:avLst/>
          </a:prstGeom>
          <a:noFill/>
          <a:ln/>
        </p:spPr>
        <p:txBody>
          <a:bodyPr wrap="square" lIns="0" tIns="0" rIns="0" bIns="0" rtlCol="0" anchor="t"/>
          <a:lstStyle/>
          <a:p>
            <a:pPr>
              <a:lnSpc>
                <a:spcPts val="2083"/>
              </a:lnSpc>
            </a:pPr>
            <a:r>
              <a:rPr lang="en-US" sz="1291" dirty="0">
                <a:solidFill>
                  <a:schemeClr val="bg1"/>
                </a:solidFill>
                <a:latin typeface="Open Sans" pitchFamily="34" charset="0"/>
                <a:ea typeface="Open Sans" pitchFamily="34" charset="-122"/>
                <a:cs typeface="Open Sans" pitchFamily="34" charset="-120"/>
              </a:rPr>
              <a:t>Strategic insights for building resilient defense architectures and implementing adaptive mitigation strategies against evolving threats.</a:t>
            </a:r>
            <a:endParaRPr lang="en-US" sz="1291" dirty="0">
              <a:solidFill>
                <a:schemeClr val="bg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FA865A-0F24-74B3-8E60-9755B1930400}"/>
            </a:ext>
          </a:extLst>
        </p:cNvPr>
        <p:cNvGrpSpPr/>
        <p:nvPr/>
      </p:nvGrpSpPr>
      <p:grpSpPr>
        <a:xfrm>
          <a:off x="0" y="0"/>
          <a:ext cx="0" cy="0"/>
          <a:chOff x="0" y="0"/>
          <a:chExt cx="0" cy="0"/>
        </a:xfrm>
      </p:grpSpPr>
      <p:pic>
        <p:nvPicPr>
          <p:cNvPr id="2" name="Image 0" descr="preencoded.png">
            <a:extLst>
              <a:ext uri="{FF2B5EF4-FFF2-40B4-BE49-F238E27FC236}">
                <a16:creationId xmlns:a16="http://schemas.microsoft.com/office/drawing/2014/main" id="{75A0FA23-12EC-BB57-849D-E0B6F6546CF7}"/>
              </a:ext>
            </a:extLst>
          </p:cNvPr>
          <p:cNvPicPr>
            <a:picLocks noChangeAspect="1"/>
          </p:cNvPicPr>
          <p:nvPr/>
        </p:nvPicPr>
        <p:blipFill>
          <a:blip r:embed="rId3"/>
          <a:stretch>
            <a:fillRect/>
          </a:stretch>
        </p:blipFill>
        <p:spPr>
          <a:xfrm>
            <a:off x="-1" y="894"/>
            <a:ext cx="12188825" cy="2066882"/>
          </a:xfrm>
          <a:prstGeom prst="rect">
            <a:avLst/>
          </a:prstGeom>
        </p:spPr>
      </p:pic>
      <p:sp>
        <p:nvSpPr>
          <p:cNvPr id="3" name="Text 0">
            <a:extLst>
              <a:ext uri="{FF2B5EF4-FFF2-40B4-BE49-F238E27FC236}">
                <a16:creationId xmlns:a16="http://schemas.microsoft.com/office/drawing/2014/main" id="{C6C14FB4-ED8E-8ACF-7298-EC489C3CD50B}"/>
              </a:ext>
            </a:extLst>
          </p:cNvPr>
          <p:cNvSpPr/>
          <p:nvPr/>
        </p:nvSpPr>
        <p:spPr>
          <a:xfrm>
            <a:off x="661319" y="2712927"/>
            <a:ext cx="4133766" cy="516597"/>
          </a:xfrm>
          <a:prstGeom prst="rect">
            <a:avLst/>
          </a:prstGeom>
          <a:noFill/>
          <a:ln/>
        </p:spPr>
        <p:txBody>
          <a:bodyPr wrap="none" lIns="0" tIns="0" rIns="0" bIns="0" rtlCol="0" anchor="t"/>
          <a:lstStyle/>
          <a:p>
            <a:pPr>
              <a:lnSpc>
                <a:spcPts val="4041"/>
              </a:lnSpc>
            </a:pPr>
            <a:r>
              <a:rPr lang="en-US" sz="3249" dirty="0">
                <a:solidFill>
                  <a:schemeClr val="accent1"/>
                </a:solidFill>
                <a:latin typeface="Libre Baskerville" pitchFamily="34" charset="0"/>
                <a:ea typeface="Libre Baskerville" pitchFamily="34" charset="-122"/>
                <a:cs typeface="Libre Baskerville" pitchFamily="34" charset="-120"/>
              </a:rPr>
              <a:t>Agenda</a:t>
            </a:r>
            <a:endParaRPr lang="en-US" sz="3249" dirty="0">
              <a:solidFill>
                <a:schemeClr val="accent1"/>
              </a:solidFill>
            </a:endParaRPr>
          </a:p>
        </p:txBody>
      </p:sp>
      <p:sp>
        <p:nvSpPr>
          <p:cNvPr id="4" name="Text 1">
            <a:extLst>
              <a:ext uri="{FF2B5EF4-FFF2-40B4-BE49-F238E27FC236}">
                <a16:creationId xmlns:a16="http://schemas.microsoft.com/office/drawing/2014/main" id="{3FC71DD7-E9CA-8B53-C29B-5777D3309E19}"/>
              </a:ext>
            </a:extLst>
          </p:cNvPr>
          <p:cNvSpPr/>
          <p:nvPr/>
        </p:nvSpPr>
        <p:spPr>
          <a:xfrm>
            <a:off x="661319" y="3477506"/>
            <a:ext cx="165255" cy="206619"/>
          </a:xfrm>
          <a:prstGeom prst="rect">
            <a:avLst/>
          </a:prstGeom>
          <a:noFill/>
          <a:ln/>
        </p:spPr>
        <p:txBody>
          <a:bodyPr wrap="none" lIns="0" tIns="0" rIns="0" bIns="0" rtlCol="0" anchor="t"/>
          <a:lstStyle/>
          <a:p>
            <a:pPr>
              <a:lnSpc>
                <a:spcPts val="2083"/>
              </a:lnSpc>
            </a:pPr>
            <a:r>
              <a:rPr lang="en-US" sz="1800" dirty="0">
                <a:solidFill>
                  <a:schemeClr val="bg1"/>
                </a:solidFill>
                <a:latin typeface="Libre Baskerville Light" pitchFamily="34" charset="0"/>
                <a:ea typeface="Libre Baskerville Light" pitchFamily="34" charset="-122"/>
                <a:cs typeface="Libre Baskerville Light" pitchFamily="34" charset="-120"/>
              </a:rPr>
              <a:t>01</a:t>
            </a:r>
            <a:endParaRPr lang="en-US" sz="1800" dirty="0">
              <a:solidFill>
                <a:schemeClr val="bg1"/>
              </a:solidFill>
            </a:endParaRPr>
          </a:p>
        </p:txBody>
      </p:sp>
      <p:pic>
        <p:nvPicPr>
          <p:cNvPr id="5" name="Image 1" descr="preencoded.png">
            <a:extLst>
              <a:ext uri="{FF2B5EF4-FFF2-40B4-BE49-F238E27FC236}">
                <a16:creationId xmlns:a16="http://schemas.microsoft.com/office/drawing/2014/main" id="{56BB07C9-BBD0-07C7-B802-79B61B08B7AE}"/>
              </a:ext>
            </a:extLst>
          </p:cNvPr>
          <p:cNvPicPr>
            <a:picLocks noChangeAspect="1"/>
          </p:cNvPicPr>
          <p:nvPr/>
        </p:nvPicPr>
        <p:blipFill>
          <a:blip r:embed="rId4"/>
          <a:stretch>
            <a:fillRect/>
          </a:stretch>
        </p:blipFill>
        <p:spPr>
          <a:xfrm>
            <a:off x="661319" y="3739375"/>
            <a:ext cx="3511826" cy="19045"/>
          </a:xfrm>
          <a:prstGeom prst="rect">
            <a:avLst/>
          </a:prstGeom>
        </p:spPr>
      </p:pic>
      <p:sp>
        <p:nvSpPr>
          <p:cNvPr id="6" name="Text 2">
            <a:extLst>
              <a:ext uri="{FF2B5EF4-FFF2-40B4-BE49-F238E27FC236}">
                <a16:creationId xmlns:a16="http://schemas.microsoft.com/office/drawing/2014/main" id="{E412C029-73C5-642A-1E15-314732ABDD4E}"/>
              </a:ext>
            </a:extLst>
          </p:cNvPr>
          <p:cNvSpPr/>
          <p:nvPr/>
        </p:nvSpPr>
        <p:spPr>
          <a:xfrm>
            <a:off x="661319" y="3860093"/>
            <a:ext cx="3511826" cy="619956"/>
          </a:xfrm>
          <a:prstGeom prst="rect">
            <a:avLst/>
          </a:prstGeom>
          <a:noFill/>
          <a:ln/>
        </p:spPr>
        <p:txBody>
          <a:bodyPr wrap="square" lIns="0" tIns="0" rIns="0" bIns="0" rtlCol="0" anchor="t"/>
          <a:lstStyle/>
          <a:p>
            <a:pPr>
              <a:lnSpc>
                <a:spcPts val="2416"/>
              </a:lnSpc>
            </a:pPr>
            <a:r>
              <a:rPr lang="en-US" sz="1916" dirty="0">
                <a:solidFill>
                  <a:schemeClr val="accent1"/>
                </a:solidFill>
                <a:latin typeface="Libre Baskerville" pitchFamily="34" charset="0"/>
                <a:ea typeface="Libre Baskerville" pitchFamily="34" charset="-122"/>
                <a:cs typeface="Libre Baskerville" pitchFamily="34" charset="-120"/>
              </a:rPr>
              <a:t>Dynamic DDoS Trends from Latest Threat Report </a:t>
            </a:r>
            <a:endParaRPr lang="en-US" sz="1916" dirty="0">
              <a:solidFill>
                <a:schemeClr val="accent1"/>
              </a:solidFill>
            </a:endParaRPr>
          </a:p>
        </p:txBody>
      </p:sp>
      <p:sp>
        <p:nvSpPr>
          <p:cNvPr id="7" name="Text 3">
            <a:extLst>
              <a:ext uri="{FF2B5EF4-FFF2-40B4-BE49-F238E27FC236}">
                <a16:creationId xmlns:a16="http://schemas.microsoft.com/office/drawing/2014/main" id="{609120B8-515E-C2F7-B195-5403495D5E92}"/>
              </a:ext>
            </a:extLst>
          </p:cNvPr>
          <p:cNvSpPr/>
          <p:nvPr/>
        </p:nvSpPr>
        <p:spPr>
          <a:xfrm>
            <a:off x="661319" y="4579242"/>
            <a:ext cx="3511826" cy="1058190"/>
          </a:xfrm>
          <a:prstGeom prst="rect">
            <a:avLst/>
          </a:prstGeom>
          <a:noFill/>
          <a:ln/>
        </p:spPr>
        <p:txBody>
          <a:bodyPr wrap="square" lIns="0" tIns="0" rIns="0" bIns="0" rtlCol="0" anchor="t"/>
          <a:lstStyle/>
          <a:p>
            <a:pPr>
              <a:lnSpc>
                <a:spcPts val="2083"/>
              </a:lnSpc>
            </a:pPr>
            <a:r>
              <a:rPr lang="en-US" sz="1291" dirty="0">
                <a:solidFill>
                  <a:schemeClr val="bg1"/>
                </a:solidFill>
                <a:latin typeface="Open Sans" pitchFamily="34" charset="0"/>
                <a:ea typeface="Open Sans" pitchFamily="34" charset="-122"/>
                <a:cs typeface="Open Sans" pitchFamily="34" charset="-120"/>
              </a:rPr>
              <a:t>Analysis of emerging attack vectors and threat landscape evolution based on the comprehensive threat intelligence report.</a:t>
            </a:r>
            <a:endParaRPr lang="en-US" sz="1291" dirty="0">
              <a:solidFill>
                <a:schemeClr val="bg1"/>
              </a:solidFill>
            </a:endParaRPr>
          </a:p>
        </p:txBody>
      </p:sp>
      <p:sp>
        <p:nvSpPr>
          <p:cNvPr id="8" name="Text 4">
            <a:extLst>
              <a:ext uri="{FF2B5EF4-FFF2-40B4-BE49-F238E27FC236}">
                <a16:creationId xmlns:a16="http://schemas.microsoft.com/office/drawing/2014/main" id="{BD5C6566-C8E1-3582-61EC-10031CDD9329}"/>
              </a:ext>
            </a:extLst>
          </p:cNvPr>
          <p:cNvSpPr/>
          <p:nvPr/>
        </p:nvSpPr>
        <p:spPr>
          <a:xfrm>
            <a:off x="4338400" y="3477506"/>
            <a:ext cx="165255" cy="206619"/>
          </a:xfrm>
          <a:prstGeom prst="rect">
            <a:avLst/>
          </a:prstGeom>
          <a:noFill/>
          <a:ln/>
        </p:spPr>
        <p:txBody>
          <a:bodyPr wrap="none" lIns="0" tIns="0" rIns="0" bIns="0" rtlCol="0" anchor="t"/>
          <a:lstStyle/>
          <a:p>
            <a:pPr>
              <a:lnSpc>
                <a:spcPts val="2083"/>
              </a:lnSpc>
            </a:pPr>
            <a:r>
              <a:rPr lang="en-US" sz="1800" dirty="0">
                <a:latin typeface="Libre Baskerville Light" pitchFamily="34" charset="0"/>
                <a:ea typeface="Libre Baskerville Light" pitchFamily="34" charset="-122"/>
                <a:cs typeface="Libre Baskerville Light" pitchFamily="34" charset="-120"/>
              </a:rPr>
              <a:t>02</a:t>
            </a:r>
            <a:endParaRPr lang="en-US" sz="1800" dirty="0"/>
          </a:p>
        </p:txBody>
      </p:sp>
      <p:pic>
        <p:nvPicPr>
          <p:cNvPr id="9" name="Image 2" descr="preencoded.png">
            <a:extLst>
              <a:ext uri="{FF2B5EF4-FFF2-40B4-BE49-F238E27FC236}">
                <a16:creationId xmlns:a16="http://schemas.microsoft.com/office/drawing/2014/main" id="{71034C5D-DB79-7E6B-8A87-50DD4BBAA3DF}"/>
              </a:ext>
            </a:extLst>
          </p:cNvPr>
          <p:cNvPicPr>
            <a:picLocks noChangeAspect="1"/>
          </p:cNvPicPr>
          <p:nvPr/>
        </p:nvPicPr>
        <p:blipFill>
          <a:blip r:embed="rId4"/>
          <a:stretch>
            <a:fillRect/>
          </a:stretch>
        </p:blipFill>
        <p:spPr>
          <a:xfrm>
            <a:off x="4338400" y="3739375"/>
            <a:ext cx="3511925" cy="19045"/>
          </a:xfrm>
          <a:prstGeom prst="rect">
            <a:avLst/>
          </a:prstGeom>
        </p:spPr>
      </p:pic>
      <p:sp>
        <p:nvSpPr>
          <p:cNvPr id="10" name="Text 5">
            <a:extLst>
              <a:ext uri="{FF2B5EF4-FFF2-40B4-BE49-F238E27FC236}">
                <a16:creationId xmlns:a16="http://schemas.microsoft.com/office/drawing/2014/main" id="{882B5AB6-D6FD-68EF-953A-CA70B818E024}"/>
              </a:ext>
            </a:extLst>
          </p:cNvPr>
          <p:cNvSpPr/>
          <p:nvPr/>
        </p:nvSpPr>
        <p:spPr>
          <a:xfrm>
            <a:off x="4338400" y="3860093"/>
            <a:ext cx="3511925" cy="619956"/>
          </a:xfrm>
          <a:prstGeom prst="rect">
            <a:avLst/>
          </a:prstGeom>
          <a:noFill/>
          <a:ln/>
        </p:spPr>
        <p:txBody>
          <a:bodyPr wrap="square" lIns="0" tIns="0" rIns="0" bIns="0" rtlCol="0" anchor="t"/>
          <a:lstStyle/>
          <a:p>
            <a:pPr>
              <a:lnSpc>
                <a:spcPts val="2416"/>
              </a:lnSpc>
            </a:pPr>
            <a:r>
              <a:rPr lang="en-US" sz="1916" dirty="0">
                <a:latin typeface="Libre Baskerville" pitchFamily="34" charset="0"/>
                <a:ea typeface="Libre Baskerville" pitchFamily="34" charset="-122"/>
                <a:cs typeface="Libre Baskerville" pitchFamily="34" charset="-120"/>
              </a:rPr>
              <a:t>Middle East Adaptive DDoS Case Study</a:t>
            </a:r>
            <a:endParaRPr lang="en-US" sz="1916" dirty="0"/>
          </a:p>
        </p:txBody>
      </p:sp>
      <p:sp>
        <p:nvSpPr>
          <p:cNvPr id="11" name="Text 6">
            <a:extLst>
              <a:ext uri="{FF2B5EF4-FFF2-40B4-BE49-F238E27FC236}">
                <a16:creationId xmlns:a16="http://schemas.microsoft.com/office/drawing/2014/main" id="{49370C0A-718E-6B1D-0AA9-F6C2324FB012}"/>
              </a:ext>
            </a:extLst>
          </p:cNvPr>
          <p:cNvSpPr/>
          <p:nvPr/>
        </p:nvSpPr>
        <p:spPr>
          <a:xfrm>
            <a:off x="4338400" y="4579242"/>
            <a:ext cx="3511925" cy="1058190"/>
          </a:xfrm>
          <a:prstGeom prst="rect">
            <a:avLst/>
          </a:prstGeom>
          <a:noFill/>
          <a:ln/>
        </p:spPr>
        <p:txBody>
          <a:bodyPr wrap="square" lIns="0" tIns="0" rIns="0" bIns="0" rtlCol="0" anchor="t"/>
          <a:lstStyle/>
          <a:p>
            <a:pPr>
              <a:lnSpc>
                <a:spcPts val="2083"/>
              </a:lnSpc>
            </a:pPr>
            <a:r>
              <a:rPr lang="en-US" sz="1291" dirty="0">
                <a:latin typeface="Open Sans" pitchFamily="34" charset="0"/>
                <a:ea typeface="Open Sans" pitchFamily="34" charset="-122"/>
                <a:cs typeface="Open Sans" pitchFamily="34" charset="-120"/>
              </a:rPr>
              <a:t>Real-world examination of a sophisticated multi-vector attack campaign targeting critical infrastructure across Egypt, UAE, and Saudi Arabia.</a:t>
            </a:r>
            <a:endParaRPr lang="en-US" sz="1291" dirty="0"/>
          </a:p>
        </p:txBody>
      </p:sp>
      <p:sp>
        <p:nvSpPr>
          <p:cNvPr id="12" name="Text 7">
            <a:extLst>
              <a:ext uri="{FF2B5EF4-FFF2-40B4-BE49-F238E27FC236}">
                <a16:creationId xmlns:a16="http://schemas.microsoft.com/office/drawing/2014/main" id="{4DAFBB47-565E-5E6E-E9D1-0C123614757C}"/>
              </a:ext>
            </a:extLst>
          </p:cNvPr>
          <p:cNvSpPr/>
          <p:nvPr/>
        </p:nvSpPr>
        <p:spPr>
          <a:xfrm>
            <a:off x="8015581" y="3477506"/>
            <a:ext cx="165255" cy="206619"/>
          </a:xfrm>
          <a:prstGeom prst="rect">
            <a:avLst/>
          </a:prstGeom>
          <a:noFill/>
          <a:ln/>
        </p:spPr>
        <p:txBody>
          <a:bodyPr wrap="none" lIns="0" tIns="0" rIns="0" bIns="0" rtlCol="0" anchor="t"/>
          <a:lstStyle/>
          <a:p>
            <a:pPr>
              <a:lnSpc>
                <a:spcPts val="2083"/>
              </a:lnSpc>
            </a:pPr>
            <a:r>
              <a:rPr lang="en-US" sz="1800" dirty="0">
                <a:latin typeface="Libre Baskerville Light" pitchFamily="34" charset="0"/>
                <a:ea typeface="Libre Baskerville Light" pitchFamily="34" charset="-122"/>
                <a:cs typeface="Libre Baskerville Light" pitchFamily="34" charset="-120"/>
              </a:rPr>
              <a:t>03</a:t>
            </a:r>
            <a:endParaRPr lang="en-US" sz="1800" dirty="0"/>
          </a:p>
        </p:txBody>
      </p:sp>
      <p:pic>
        <p:nvPicPr>
          <p:cNvPr id="13" name="Image 3" descr="preencoded.png">
            <a:extLst>
              <a:ext uri="{FF2B5EF4-FFF2-40B4-BE49-F238E27FC236}">
                <a16:creationId xmlns:a16="http://schemas.microsoft.com/office/drawing/2014/main" id="{76BDA2B3-652D-849D-0634-C3CC67D898C8}"/>
              </a:ext>
            </a:extLst>
          </p:cNvPr>
          <p:cNvPicPr>
            <a:picLocks noChangeAspect="1"/>
          </p:cNvPicPr>
          <p:nvPr/>
        </p:nvPicPr>
        <p:blipFill>
          <a:blip r:embed="rId4"/>
          <a:stretch>
            <a:fillRect/>
          </a:stretch>
        </p:blipFill>
        <p:spPr>
          <a:xfrm>
            <a:off x="8015581" y="3739375"/>
            <a:ext cx="3511826" cy="19045"/>
          </a:xfrm>
          <a:prstGeom prst="rect">
            <a:avLst/>
          </a:prstGeom>
        </p:spPr>
      </p:pic>
      <p:sp>
        <p:nvSpPr>
          <p:cNvPr id="14" name="Text 8">
            <a:extLst>
              <a:ext uri="{FF2B5EF4-FFF2-40B4-BE49-F238E27FC236}">
                <a16:creationId xmlns:a16="http://schemas.microsoft.com/office/drawing/2014/main" id="{6BDD523D-A342-EDAB-D9FB-C33039C69640}"/>
              </a:ext>
            </a:extLst>
          </p:cNvPr>
          <p:cNvSpPr/>
          <p:nvPr/>
        </p:nvSpPr>
        <p:spPr>
          <a:xfrm>
            <a:off x="8015581" y="3860093"/>
            <a:ext cx="3511826" cy="619956"/>
          </a:xfrm>
          <a:prstGeom prst="rect">
            <a:avLst/>
          </a:prstGeom>
          <a:noFill/>
          <a:ln/>
        </p:spPr>
        <p:txBody>
          <a:bodyPr wrap="square" lIns="0" tIns="0" rIns="0" bIns="0" rtlCol="0" anchor="t"/>
          <a:lstStyle/>
          <a:p>
            <a:pPr>
              <a:lnSpc>
                <a:spcPts val="2416"/>
              </a:lnSpc>
            </a:pPr>
            <a:r>
              <a:rPr lang="en-US" sz="1916" dirty="0">
                <a:latin typeface="Libre Baskerville" pitchFamily="34" charset="0"/>
                <a:ea typeface="Libre Baskerville" pitchFamily="34" charset="-122"/>
                <a:cs typeface="Libre Baskerville" pitchFamily="34" charset="-120"/>
              </a:rPr>
              <a:t>Lessons Learned and Future Preparedness</a:t>
            </a:r>
            <a:endParaRPr lang="en-US" sz="1916" dirty="0"/>
          </a:p>
        </p:txBody>
      </p:sp>
      <p:sp>
        <p:nvSpPr>
          <p:cNvPr id="15" name="Text 9">
            <a:extLst>
              <a:ext uri="{FF2B5EF4-FFF2-40B4-BE49-F238E27FC236}">
                <a16:creationId xmlns:a16="http://schemas.microsoft.com/office/drawing/2014/main" id="{91A35A49-563E-47CA-A1CB-9E9B1329C55C}"/>
              </a:ext>
            </a:extLst>
          </p:cNvPr>
          <p:cNvSpPr/>
          <p:nvPr/>
        </p:nvSpPr>
        <p:spPr>
          <a:xfrm>
            <a:off x="8015581" y="4579242"/>
            <a:ext cx="3511826" cy="1058190"/>
          </a:xfrm>
          <a:prstGeom prst="rect">
            <a:avLst/>
          </a:prstGeom>
          <a:noFill/>
          <a:ln/>
        </p:spPr>
        <p:txBody>
          <a:bodyPr wrap="square" lIns="0" tIns="0" rIns="0" bIns="0" rtlCol="0" anchor="t"/>
          <a:lstStyle/>
          <a:p>
            <a:pPr>
              <a:lnSpc>
                <a:spcPts val="2083"/>
              </a:lnSpc>
            </a:pPr>
            <a:r>
              <a:rPr lang="en-US" sz="1291" dirty="0">
                <a:latin typeface="Open Sans" pitchFamily="34" charset="0"/>
                <a:ea typeface="Open Sans" pitchFamily="34" charset="-122"/>
                <a:cs typeface="Open Sans" pitchFamily="34" charset="-120"/>
              </a:rPr>
              <a:t>Strategic insights for building resilient defense architectures and implementing adaptive mitigation strategies against evolving threats.</a:t>
            </a:r>
            <a:endParaRPr lang="en-US" sz="1291" dirty="0"/>
          </a:p>
        </p:txBody>
      </p:sp>
    </p:spTree>
    <p:extLst>
      <p:ext uri="{BB962C8B-B14F-4D97-AF65-F5344CB8AC3E}">
        <p14:creationId xmlns:p14="http://schemas.microsoft.com/office/powerpoint/2010/main" val="1078013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D3349-08FE-9303-4241-DE1F9F7676AA}"/>
              </a:ext>
            </a:extLst>
          </p:cNvPr>
          <p:cNvSpPr>
            <a:spLocks noGrp="1"/>
          </p:cNvSpPr>
          <p:nvPr>
            <p:ph type="title" idx="4294967295"/>
          </p:nvPr>
        </p:nvSpPr>
        <p:spPr>
          <a:xfrm>
            <a:off x="0" y="228600"/>
            <a:ext cx="7237412" cy="609600"/>
          </a:xfrm>
          <a:prstGeom prst="rect">
            <a:avLst/>
          </a:prstGeom>
        </p:spPr>
        <p:txBody>
          <a:bodyPr/>
          <a:lstStyle/>
          <a:p>
            <a:r>
              <a:rPr lang="en-US" sz="3200" dirty="0">
                <a:solidFill>
                  <a:schemeClr val="accent1"/>
                </a:solidFill>
              </a:rPr>
              <a:t>Top 10 EMEA DDoS Attack Vectors</a:t>
            </a:r>
            <a:endParaRPr lang="en-US" sz="3200" dirty="0">
              <a:solidFill>
                <a:srgbClr val="FFFF00"/>
              </a:solidFill>
            </a:endParaRPr>
          </a:p>
        </p:txBody>
      </p:sp>
      <p:pic>
        <p:nvPicPr>
          <p:cNvPr id="5" name="Picture 4">
            <a:extLst>
              <a:ext uri="{FF2B5EF4-FFF2-40B4-BE49-F238E27FC236}">
                <a16:creationId xmlns:a16="http://schemas.microsoft.com/office/drawing/2014/main" id="{56835F7E-A9E4-02BE-23B5-02F3874864C8}"/>
              </a:ext>
            </a:extLst>
          </p:cNvPr>
          <p:cNvPicPr>
            <a:picLocks noChangeAspect="1"/>
          </p:cNvPicPr>
          <p:nvPr/>
        </p:nvPicPr>
        <p:blipFill>
          <a:blip r:embed="rId2"/>
          <a:stretch>
            <a:fillRect/>
          </a:stretch>
        </p:blipFill>
        <p:spPr>
          <a:xfrm>
            <a:off x="6475412" y="1706154"/>
            <a:ext cx="5181600" cy="4617567"/>
          </a:xfrm>
          <a:prstGeom prst="rect">
            <a:avLst/>
          </a:prstGeom>
        </p:spPr>
      </p:pic>
      <p:pic>
        <p:nvPicPr>
          <p:cNvPr id="6" name="Picture 5">
            <a:extLst>
              <a:ext uri="{FF2B5EF4-FFF2-40B4-BE49-F238E27FC236}">
                <a16:creationId xmlns:a16="http://schemas.microsoft.com/office/drawing/2014/main" id="{67B45E7C-4760-4454-57BB-C70B48EABDE9}"/>
              </a:ext>
            </a:extLst>
          </p:cNvPr>
          <p:cNvPicPr>
            <a:picLocks noChangeAspect="1"/>
          </p:cNvPicPr>
          <p:nvPr/>
        </p:nvPicPr>
        <p:blipFill>
          <a:blip r:embed="rId3"/>
          <a:stretch>
            <a:fillRect/>
          </a:stretch>
        </p:blipFill>
        <p:spPr>
          <a:xfrm>
            <a:off x="183291" y="1713326"/>
            <a:ext cx="5877814" cy="4611274"/>
          </a:xfrm>
          <a:prstGeom prst="rect">
            <a:avLst/>
          </a:prstGeom>
        </p:spPr>
      </p:pic>
      <p:sp>
        <p:nvSpPr>
          <p:cNvPr id="7" name="TextBox 6">
            <a:extLst>
              <a:ext uri="{FF2B5EF4-FFF2-40B4-BE49-F238E27FC236}">
                <a16:creationId xmlns:a16="http://schemas.microsoft.com/office/drawing/2014/main" id="{24B836B1-FE10-4894-5CF8-E7AB535EA120}"/>
              </a:ext>
            </a:extLst>
          </p:cNvPr>
          <p:cNvSpPr txBox="1"/>
          <p:nvPr/>
        </p:nvSpPr>
        <p:spPr>
          <a:xfrm>
            <a:off x="6475412" y="6352401"/>
            <a:ext cx="9330823" cy="276999"/>
          </a:xfrm>
          <a:prstGeom prst="rect">
            <a:avLst/>
          </a:prstGeom>
          <a:noFill/>
        </p:spPr>
        <p:txBody>
          <a:bodyPr wrap="square">
            <a:spAutoFit/>
          </a:bodyPr>
          <a:lstStyle/>
          <a:p>
            <a:r>
              <a:rPr lang="en-US" sz="1200" b="1" i="0" dirty="0">
                <a:solidFill>
                  <a:srgbClr val="FFFFFF"/>
                </a:solidFill>
                <a:effectLst/>
                <a:latin typeface="open-sans"/>
              </a:rPr>
              <a:t>Source : NETSCOUT DDoS Threat Intelligence Report / </a:t>
            </a:r>
            <a:r>
              <a:rPr lang="en-US" sz="1200" b="0" i="0" dirty="0">
                <a:solidFill>
                  <a:srgbClr val="FFFFFF"/>
                </a:solidFill>
                <a:effectLst/>
                <a:latin typeface="open-sans"/>
              </a:rPr>
              <a:t>January 2025 to June 2025</a:t>
            </a:r>
            <a:endParaRPr lang="en-EG" sz="1200" dirty="0"/>
          </a:p>
        </p:txBody>
      </p:sp>
    </p:spTree>
    <p:extLst>
      <p:ext uri="{BB962C8B-B14F-4D97-AF65-F5344CB8AC3E}">
        <p14:creationId xmlns:p14="http://schemas.microsoft.com/office/powerpoint/2010/main" val="15511656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823E38-15E4-EDD4-F5D9-B181ACD1AE23}"/>
            </a:ext>
          </a:extLst>
        </p:cNvPr>
        <p:cNvGrpSpPr/>
        <p:nvPr/>
      </p:nvGrpSpPr>
      <p:grpSpPr>
        <a:xfrm>
          <a:off x="0" y="0"/>
          <a:ext cx="0" cy="0"/>
          <a:chOff x="0" y="0"/>
          <a:chExt cx="0" cy="0"/>
        </a:xfrm>
      </p:grpSpPr>
      <p:sp>
        <p:nvSpPr>
          <p:cNvPr id="16" name="Title 3">
            <a:extLst>
              <a:ext uri="{FF2B5EF4-FFF2-40B4-BE49-F238E27FC236}">
                <a16:creationId xmlns:a16="http://schemas.microsoft.com/office/drawing/2014/main" id="{16CC171B-8B57-CCF6-08AE-1F04BD56F48A}"/>
              </a:ext>
            </a:extLst>
          </p:cNvPr>
          <p:cNvSpPr>
            <a:spLocks noGrp="1"/>
          </p:cNvSpPr>
          <p:nvPr>
            <p:ph type="title" idx="4294967295"/>
          </p:nvPr>
        </p:nvSpPr>
        <p:spPr>
          <a:xfrm>
            <a:off x="0" y="228600"/>
            <a:ext cx="11582400" cy="609600"/>
          </a:xfrm>
          <a:prstGeom prst="rect">
            <a:avLst/>
          </a:prstGeom>
        </p:spPr>
        <p:txBody>
          <a:bodyPr/>
          <a:lstStyle/>
          <a:p>
            <a:r>
              <a:rPr lang="en-US" sz="3200" dirty="0">
                <a:solidFill>
                  <a:schemeClr val="accent1"/>
                </a:solidFill>
              </a:rPr>
              <a:t>EMEA Top Targeted Attacks </a:t>
            </a:r>
          </a:p>
        </p:txBody>
      </p:sp>
      <p:pic>
        <p:nvPicPr>
          <p:cNvPr id="9" name="Picture 8">
            <a:extLst>
              <a:ext uri="{FF2B5EF4-FFF2-40B4-BE49-F238E27FC236}">
                <a16:creationId xmlns:a16="http://schemas.microsoft.com/office/drawing/2014/main" id="{DB4E3964-D711-2E3E-D638-1782970D54E9}"/>
              </a:ext>
            </a:extLst>
          </p:cNvPr>
          <p:cNvPicPr preferRelativeResize="0">
            <a:picLocks/>
          </p:cNvPicPr>
          <p:nvPr/>
        </p:nvPicPr>
        <p:blipFill>
          <a:blip r:embed="rId3"/>
          <a:stretch>
            <a:fillRect/>
          </a:stretch>
        </p:blipFill>
        <p:spPr>
          <a:xfrm>
            <a:off x="455605" y="1031616"/>
            <a:ext cx="2237741" cy="1440000"/>
          </a:xfrm>
          <a:prstGeom prst="rect">
            <a:avLst/>
          </a:prstGeom>
        </p:spPr>
      </p:pic>
      <p:pic>
        <p:nvPicPr>
          <p:cNvPr id="3" name="Picture 2">
            <a:extLst>
              <a:ext uri="{FF2B5EF4-FFF2-40B4-BE49-F238E27FC236}">
                <a16:creationId xmlns:a16="http://schemas.microsoft.com/office/drawing/2014/main" id="{233FCF4C-9D2A-6581-6738-DA6391850E80}"/>
              </a:ext>
            </a:extLst>
          </p:cNvPr>
          <p:cNvPicPr>
            <a:picLocks noChangeAspect="1"/>
          </p:cNvPicPr>
          <p:nvPr/>
        </p:nvPicPr>
        <p:blipFill>
          <a:blip r:embed="rId4"/>
          <a:stretch>
            <a:fillRect/>
          </a:stretch>
        </p:blipFill>
        <p:spPr>
          <a:xfrm>
            <a:off x="379412" y="2667411"/>
            <a:ext cx="5810250" cy="4114389"/>
          </a:xfrm>
          <a:prstGeom prst="rect">
            <a:avLst/>
          </a:prstGeom>
        </p:spPr>
      </p:pic>
      <p:pic>
        <p:nvPicPr>
          <p:cNvPr id="8" name="Picture 7">
            <a:extLst>
              <a:ext uri="{FF2B5EF4-FFF2-40B4-BE49-F238E27FC236}">
                <a16:creationId xmlns:a16="http://schemas.microsoft.com/office/drawing/2014/main" id="{C9E9A8D9-DE5D-528B-4695-B0E90872EB31}"/>
              </a:ext>
            </a:extLst>
          </p:cNvPr>
          <p:cNvPicPr>
            <a:picLocks noChangeAspect="1"/>
          </p:cNvPicPr>
          <p:nvPr/>
        </p:nvPicPr>
        <p:blipFill>
          <a:blip r:embed="rId5"/>
          <a:stretch>
            <a:fillRect/>
          </a:stretch>
        </p:blipFill>
        <p:spPr>
          <a:xfrm>
            <a:off x="6582115" y="2667411"/>
            <a:ext cx="5227298" cy="4114389"/>
          </a:xfrm>
          <a:prstGeom prst="rect">
            <a:avLst/>
          </a:prstGeom>
        </p:spPr>
      </p:pic>
      <p:pic>
        <p:nvPicPr>
          <p:cNvPr id="10" name="Picture 9">
            <a:extLst>
              <a:ext uri="{FF2B5EF4-FFF2-40B4-BE49-F238E27FC236}">
                <a16:creationId xmlns:a16="http://schemas.microsoft.com/office/drawing/2014/main" id="{EABB6171-78F7-B340-E86B-9610F85EC662}"/>
              </a:ext>
            </a:extLst>
          </p:cNvPr>
          <p:cNvPicPr preferRelativeResize="0">
            <a:picLocks/>
          </p:cNvPicPr>
          <p:nvPr/>
        </p:nvPicPr>
        <p:blipFill>
          <a:blip r:embed="rId6"/>
          <a:stretch>
            <a:fillRect/>
          </a:stretch>
        </p:blipFill>
        <p:spPr>
          <a:xfrm>
            <a:off x="3060044" y="1000079"/>
            <a:ext cx="2237741" cy="1440000"/>
          </a:xfrm>
          <a:prstGeom prst="rect">
            <a:avLst/>
          </a:prstGeom>
        </p:spPr>
      </p:pic>
      <p:pic>
        <p:nvPicPr>
          <p:cNvPr id="11" name="Picture 10">
            <a:extLst>
              <a:ext uri="{FF2B5EF4-FFF2-40B4-BE49-F238E27FC236}">
                <a16:creationId xmlns:a16="http://schemas.microsoft.com/office/drawing/2014/main" id="{9737AB46-97A7-4C04-4F1D-899E6B09C0B5}"/>
              </a:ext>
            </a:extLst>
          </p:cNvPr>
          <p:cNvPicPr preferRelativeResize="0">
            <a:picLocks/>
          </p:cNvPicPr>
          <p:nvPr/>
        </p:nvPicPr>
        <p:blipFill>
          <a:blip r:embed="rId7"/>
          <a:stretch>
            <a:fillRect/>
          </a:stretch>
        </p:blipFill>
        <p:spPr>
          <a:xfrm>
            <a:off x="5713363" y="998400"/>
            <a:ext cx="2237741" cy="1440000"/>
          </a:xfrm>
          <a:prstGeom prst="rect">
            <a:avLst/>
          </a:prstGeom>
        </p:spPr>
      </p:pic>
      <p:pic>
        <p:nvPicPr>
          <p:cNvPr id="4" name="Picture 3">
            <a:extLst>
              <a:ext uri="{FF2B5EF4-FFF2-40B4-BE49-F238E27FC236}">
                <a16:creationId xmlns:a16="http://schemas.microsoft.com/office/drawing/2014/main" id="{623A5F62-F8BE-C1A0-5CE2-3E583C0C7FD8}"/>
              </a:ext>
            </a:extLst>
          </p:cNvPr>
          <p:cNvPicPr>
            <a:picLocks noChangeAspect="1"/>
          </p:cNvPicPr>
          <p:nvPr/>
        </p:nvPicPr>
        <p:blipFill>
          <a:blip r:embed="rId8"/>
          <a:stretch>
            <a:fillRect/>
          </a:stretch>
        </p:blipFill>
        <p:spPr>
          <a:xfrm>
            <a:off x="8685213" y="904682"/>
            <a:ext cx="2161541" cy="1591148"/>
          </a:xfrm>
          <a:prstGeom prst="rect">
            <a:avLst/>
          </a:prstGeom>
        </p:spPr>
      </p:pic>
      <p:pic>
        <p:nvPicPr>
          <p:cNvPr id="5" name="Picture 4">
            <a:extLst>
              <a:ext uri="{FF2B5EF4-FFF2-40B4-BE49-F238E27FC236}">
                <a16:creationId xmlns:a16="http://schemas.microsoft.com/office/drawing/2014/main" id="{DFA5AE95-D702-2E4C-D649-6E7626DA7CF5}"/>
              </a:ext>
            </a:extLst>
          </p:cNvPr>
          <p:cNvPicPr>
            <a:picLocks noChangeAspect="1"/>
          </p:cNvPicPr>
          <p:nvPr/>
        </p:nvPicPr>
        <p:blipFill>
          <a:blip r:embed="rId9"/>
          <a:stretch>
            <a:fillRect/>
          </a:stretch>
        </p:blipFill>
        <p:spPr>
          <a:xfrm>
            <a:off x="8685213" y="916552"/>
            <a:ext cx="838200" cy="163285"/>
          </a:xfrm>
          <a:prstGeom prst="rect">
            <a:avLst/>
          </a:prstGeom>
        </p:spPr>
      </p:pic>
      <p:sp>
        <p:nvSpPr>
          <p:cNvPr id="6" name="TextBox 5">
            <a:extLst>
              <a:ext uri="{FF2B5EF4-FFF2-40B4-BE49-F238E27FC236}">
                <a16:creationId xmlns:a16="http://schemas.microsoft.com/office/drawing/2014/main" id="{51F6C41E-88E7-7B52-AA90-655E45493043}"/>
              </a:ext>
            </a:extLst>
          </p:cNvPr>
          <p:cNvSpPr txBox="1"/>
          <p:nvPr/>
        </p:nvSpPr>
        <p:spPr>
          <a:xfrm>
            <a:off x="6832233" y="423286"/>
            <a:ext cx="9330823" cy="276999"/>
          </a:xfrm>
          <a:prstGeom prst="rect">
            <a:avLst/>
          </a:prstGeom>
          <a:noFill/>
        </p:spPr>
        <p:txBody>
          <a:bodyPr wrap="square">
            <a:spAutoFit/>
          </a:bodyPr>
          <a:lstStyle/>
          <a:p>
            <a:r>
              <a:rPr lang="en-US" sz="1200" b="1" i="0" dirty="0">
                <a:solidFill>
                  <a:srgbClr val="FFFFFF"/>
                </a:solidFill>
                <a:effectLst/>
                <a:latin typeface="open-sans"/>
              </a:rPr>
              <a:t>Source : NETSCOUT DDoS Threat Intelligence Report / </a:t>
            </a:r>
            <a:r>
              <a:rPr lang="en-US" sz="1200" b="0" i="0" dirty="0">
                <a:solidFill>
                  <a:srgbClr val="FFFFFF"/>
                </a:solidFill>
                <a:effectLst/>
                <a:latin typeface="open-sans"/>
              </a:rPr>
              <a:t>January 2025 to June 2025</a:t>
            </a:r>
            <a:endParaRPr lang="en-EG" sz="1200" dirty="0"/>
          </a:p>
        </p:txBody>
      </p:sp>
    </p:spTree>
    <p:extLst>
      <p:ext uri="{BB962C8B-B14F-4D97-AF65-F5344CB8AC3E}">
        <p14:creationId xmlns:p14="http://schemas.microsoft.com/office/powerpoint/2010/main" val="26282399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C5706BE-A5C9-BD25-5BC6-74DBB0E38277}"/>
              </a:ext>
            </a:extLst>
          </p:cNvPr>
          <p:cNvPicPr>
            <a:picLocks noChangeAspect="1"/>
          </p:cNvPicPr>
          <p:nvPr/>
        </p:nvPicPr>
        <p:blipFill>
          <a:blip r:embed="rId3"/>
          <a:stretch>
            <a:fillRect/>
          </a:stretch>
        </p:blipFill>
        <p:spPr>
          <a:xfrm>
            <a:off x="0" y="77986"/>
            <a:ext cx="12188825" cy="6856214"/>
          </a:xfrm>
          <a:prstGeom prst="rect">
            <a:avLst/>
          </a:prstGeom>
        </p:spPr>
      </p:pic>
      <p:sp>
        <p:nvSpPr>
          <p:cNvPr id="2" name="Title 1">
            <a:extLst>
              <a:ext uri="{FF2B5EF4-FFF2-40B4-BE49-F238E27FC236}">
                <a16:creationId xmlns:a16="http://schemas.microsoft.com/office/drawing/2014/main" id="{E3CCB7C7-AB86-3860-8965-4974694CB25F}"/>
              </a:ext>
            </a:extLst>
          </p:cNvPr>
          <p:cNvSpPr>
            <a:spLocks noGrp="1"/>
          </p:cNvSpPr>
          <p:nvPr>
            <p:ph type="title" idx="4294967295"/>
          </p:nvPr>
        </p:nvSpPr>
        <p:spPr>
          <a:xfrm>
            <a:off x="0" y="228600"/>
            <a:ext cx="7924800" cy="609600"/>
          </a:xfrm>
          <a:prstGeom prst="rect">
            <a:avLst/>
          </a:prstGeom>
        </p:spPr>
        <p:txBody>
          <a:bodyPr/>
          <a:lstStyle/>
          <a:p>
            <a:r>
              <a:rPr lang="en-US" sz="3200" dirty="0">
                <a:solidFill>
                  <a:schemeClr val="accent1"/>
                </a:solidFill>
              </a:rPr>
              <a:t>Major Geopolitical Hacktivists</a:t>
            </a:r>
          </a:p>
        </p:txBody>
      </p:sp>
      <p:sp>
        <p:nvSpPr>
          <p:cNvPr id="3" name="Text Placeholder 2">
            <a:extLst>
              <a:ext uri="{FF2B5EF4-FFF2-40B4-BE49-F238E27FC236}">
                <a16:creationId xmlns:a16="http://schemas.microsoft.com/office/drawing/2014/main" id="{8DD85732-C439-DA20-535C-721C96C0D4A5}"/>
              </a:ext>
            </a:extLst>
          </p:cNvPr>
          <p:cNvSpPr>
            <a:spLocks noGrp="1"/>
          </p:cNvSpPr>
          <p:nvPr>
            <p:ph type="body" sz="quarter" idx="4294967295"/>
          </p:nvPr>
        </p:nvSpPr>
        <p:spPr>
          <a:xfrm>
            <a:off x="0" y="1619250"/>
            <a:ext cx="6781800" cy="4648200"/>
          </a:xfrm>
          <a:prstGeom prst="rect">
            <a:avLst/>
          </a:prstGeom>
        </p:spPr>
        <p:txBody>
          <a:bodyPr/>
          <a:lstStyle/>
          <a:p>
            <a:r>
              <a:rPr lang="en-US" dirty="0"/>
              <a:t>NoName057(16) activity includes:</a:t>
            </a:r>
          </a:p>
          <a:p>
            <a:pPr lvl="1">
              <a:spcBef>
                <a:spcPts val="900"/>
              </a:spcBef>
            </a:pPr>
            <a:r>
              <a:rPr lang="en-US" dirty="0"/>
              <a:t>Custom DDoS malware (</a:t>
            </a:r>
            <a:r>
              <a:rPr lang="en-US" dirty="0" err="1"/>
              <a:t>DDoSia</a:t>
            </a:r>
            <a:r>
              <a:rPr lang="en-US" dirty="0"/>
              <a:t>), </a:t>
            </a:r>
          </a:p>
          <a:p>
            <a:pPr lvl="1">
              <a:spcBef>
                <a:spcPts val="900"/>
              </a:spcBef>
            </a:pPr>
            <a:r>
              <a:rPr lang="en-US" dirty="0"/>
              <a:t>Gamification of attack infrastructure</a:t>
            </a:r>
          </a:p>
          <a:p>
            <a:pPr lvl="1">
              <a:spcBef>
                <a:spcPts val="900"/>
              </a:spcBef>
            </a:pPr>
            <a:r>
              <a:rPr lang="en-US" dirty="0"/>
              <a:t>Sophistication in attacks leveraging cloud and bulletproof hosting providers.</a:t>
            </a:r>
          </a:p>
          <a:p>
            <a:pPr>
              <a:spcBef>
                <a:spcPts val="1800"/>
              </a:spcBef>
            </a:pPr>
            <a:r>
              <a:rPr lang="en-US" dirty="0"/>
              <a:t>Anonymous Sudan activity includes:</a:t>
            </a:r>
          </a:p>
          <a:p>
            <a:pPr lvl="1">
              <a:spcBef>
                <a:spcPts val="900"/>
              </a:spcBef>
            </a:pPr>
            <a:r>
              <a:rPr lang="en-US" dirty="0"/>
              <a:t>Geopolitical hacktivists primarily active in EMEA</a:t>
            </a:r>
          </a:p>
          <a:p>
            <a:pPr lvl="1">
              <a:spcBef>
                <a:spcPts val="900"/>
              </a:spcBef>
            </a:pPr>
            <a:r>
              <a:rPr lang="en-US" dirty="0"/>
              <a:t>Has targeted platforms like </a:t>
            </a:r>
            <a:r>
              <a:rPr lang="en-US" dirty="0" err="1"/>
              <a:t>Starlink</a:t>
            </a:r>
            <a:r>
              <a:rPr lang="en-US" dirty="0"/>
              <a:t> and Telegram</a:t>
            </a:r>
          </a:p>
          <a:p>
            <a:pPr lvl="1">
              <a:spcBef>
                <a:spcPts val="900"/>
              </a:spcBef>
            </a:pPr>
            <a:r>
              <a:rPr lang="en-US" dirty="0"/>
              <a:t>Pro-Russian aligned targeting any opponents to their ideology</a:t>
            </a:r>
          </a:p>
        </p:txBody>
      </p:sp>
      <p:pic>
        <p:nvPicPr>
          <p:cNvPr id="5" name="Picture 5">
            <a:extLst>
              <a:ext uri="{FF2B5EF4-FFF2-40B4-BE49-F238E27FC236}">
                <a16:creationId xmlns:a16="http://schemas.microsoft.com/office/drawing/2014/main" id="{1619C91A-CFA6-7279-55BE-181C089A23F9}"/>
              </a:ext>
            </a:extLst>
          </p:cNvPr>
          <p:cNvPicPr>
            <a:picLocks noChangeAspect="1" noChangeArrowheads="1"/>
          </p:cNvPicPr>
          <p:nvPr/>
        </p:nvPicPr>
        <p:blipFill>
          <a:blip r:embed="rId4">
            <a:extLst>
              <a:ext uri="{96DAC541-7B7A-43D3-8B79-37D633B846F1}">
                <asvg:svgBlip xmlns:asvg="http://schemas.microsoft.com/office/drawing/2016/SVG/main" r:embed="rId5"/>
              </a:ext>
            </a:extLst>
          </a:blip>
          <a:srcRect/>
          <a:stretch/>
        </p:blipFill>
        <p:spPr bwMode="auto">
          <a:xfrm>
            <a:off x="11400703" y="6172200"/>
            <a:ext cx="48491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6">
            <a:extLst>
              <a:ext uri="{FF2B5EF4-FFF2-40B4-BE49-F238E27FC236}">
                <a16:creationId xmlns:a16="http://schemas.microsoft.com/office/drawing/2014/main" id="{BF1B32D3-5B6E-1B40-D2B5-2B031534FB95}"/>
              </a:ext>
            </a:extLst>
          </p:cNvPr>
          <p:cNvSpPr txBox="1">
            <a:spLocks noChangeArrowheads="1"/>
          </p:cNvSpPr>
          <p:nvPr/>
        </p:nvSpPr>
        <p:spPr bwMode="auto">
          <a:xfrm>
            <a:off x="5811838" y="6413500"/>
            <a:ext cx="565150" cy="184666"/>
          </a:xfrm>
          <a:prstGeom prst="rect">
            <a:avLst/>
          </a:prstGeom>
          <a:noFill/>
          <a:ln>
            <a:noFill/>
          </a:ln>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defTabSz="60801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0801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0801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08013"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defRPr/>
            </a:pPr>
            <a:fld id="{008EC96D-100B-E54C-9003-C4BFBF21C356}" type="slidenum">
              <a:rPr lang="en-US" altLang="en-US" sz="600" smtClean="0">
                <a:solidFill>
                  <a:schemeClr val="tx1">
                    <a:lumMod val="25000"/>
                    <a:lumOff val="75000"/>
                  </a:schemeClr>
                </a:solidFill>
              </a:rPr>
              <a:pPr algn="ctr" eaLnBrk="1" hangingPunct="1">
                <a:defRPr/>
              </a:pPr>
              <a:t>6</a:t>
            </a:fld>
            <a:endParaRPr lang="en-US" altLang="en-US" sz="600" dirty="0">
              <a:solidFill>
                <a:schemeClr val="tx1">
                  <a:lumMod val="25000"/>
                  <a:lumOff val="75000"/>
                </a:schemeClr>
              </a:solidFill>
            </a:endParaRPr>
          </a:p>
        </p:txBody>
      </p:sp>
    </p:spTree>
    <p:extLst>
      <p:ext uri="{BB962C8B-B14F-4D97-AF65-F5344CB8AC3E}">
        <p14:creationId xmlns:p14="http://schemas.microsoft.com/office/powerpoint/2010/main" val="36129770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7B613-1E83-D7C1-9E21-61EFF447446D}"/>
              </a:ext>
            </a:extLst>
          </p:cNvPr>
          <p:cNvSpPr>
            <a:spLocks noGrp="1"/>
          </p:cNvSpPr>
          <p:nvPr>
            <p:ph type="title" idx="4294967295"/>
          </p:nvPr>
        </p:nvSpPr>
        <p:spPr>
          <a:xfrm>
            <a:off x="0" y="304800"/>
            <a:ext cx="11582400" cy="609600"/>
          </a:xfrm>
          <a:prstGeom prst="rect">
            <a:avLst/>
          </a:prstGeom>
        </p:spPr>
        <p:txBody>
          <a:bodyPr/>
          <a:lstStyle/>
          <a:p>
            <a:r>
              <a:rPr lang="en-US" sz="3200" dirty="0">
                <a:solidFill>
                  <a:schemeClr val="accent1"/>
                </a:solidFill>
              </a:rPr>
              <a:t>Carpet-Bombing DDoS Attacks on the Rise</a:t>
            </a:r>
          </a:p>
        </p:txBody>
      </p:sp>
      <p:sp>
        <p:nvSpPr>
          <p:cNvPr id="3" name="TextBox 2">
            <a:extLst>
              <a:ext uri="{FF2B5EF4-FFF2-40B4-BE49-F238E27FC236}">
                <a16:creationId xmlns:a16="http://schemas.microsoft.com/office/drawing/2014/main" id="{43111925-BD9B-FC67-8E7C-4F8E8F4BA570}"/>
              </a:ext>
            </a:extLst>
          </p:cNvPr>
          <p:cNvSpPr txBox="1"/>
          <p:nvPr/>
        </p:nvSpPr>
        <p:spPr>
          <a:xfrm>
            <a:off x="2464904" y="1192696"/>
            <a:ext cx="184731" cy="461665"/>
          </a:xfrm>
          <a:prstGeom prst="rect">
            <a:avLst/>
          </a:prstGeom>
          <a:noFill/>
        </p:spPr>
        <p:txBody>
          <a:bodyPr wrap="none" rtlCol="0">
            <a:spAutoFit/>
          </a:bodyPr>
          <a:lstStyle/>
          <a:p>
            <a:endParaRPr lang="en-US" dirty="0">
              <a:solidFill>
                <a:schemeClr val="bg1"/>
              </a:solidFill>
            </a:endParaRPr>
          </a:p>
        </p:txBody>
      </p:sp>
      <p:sp>
        <p:nvSpPr>
          <p:cNvPr id="5" name="Shape 2">
            <a:extLst>
              <a:ext uri="{FF2B5EF4-FFF2-40B4-BE49-F238E27FC236}">
                <a16:creationId xmlns:a16="http://schemas.microsoft.com/office/drawing/2014/main" id="{5B437005-11D4-C0FF-2A8B-F53F4D1E31E3}"/>
              </a:ext>
            </a:extLst>
          </p:cNvPr>
          <p:cNvSpPr/>
          <p:nvPr/>
        </p:nvSpPr>
        <p:spPr>
          <a:xfrm>
            <a:off x="326434" y="1753082"/>
            <a:ext cx="5539378" cy="1065331"/>
          </a:xfrm>
          <a:prstGeom prst="roundRect">
            <a:avLst>
              <a:gd name="adj" fmla="val 1865"/>
            </a:avLst>
          </a:prstGeom>
          <a:solidFill>
            <a:schemeClr val="tx1"/>
          </a:solidFill>
          <a:ln w="22860">
            <a:solidFill>
              <a:srgbClr val="FFFFFF"/>
            </a:solidFill>
            <a:prstDash val="solid"/>
          </a:ln>
        </p:spPr>
        <p:txBody>
          <a:bodyPr/>
          <a:lstStyle/>
          <a:p>
            <a:endParaRPr lang="en-EG" sz="1400" dirty="0"/>
          </a:p>
        </p:txBody>
      </p:sp>
      <p:sp>
        <p:nvSpPr>
          <p:cNvPr id="7" name="Text 3">
            <a:extLst>
              <a:ext uri="{FF2B5EF4-FFF2-40B4-BE49-F238E27FC236}">
                <a16:creationId xmlns:a16="http://schemas.microsoft.com/office/drawing/2014/main" id="{F4AB4F09-B994-A711-CD41-4DA4551C97E8}"/>
              </a:ext>
            </a:extLst>
          </p:cNvPr>
          <p:cNvSpPr/>
          <p:nvPr/>
        </p:nvSpPr>
        <p:spPr>
          <a:xfrm>
            <a:off x="480282" y="1863109"/>
            <a:ext cx="3841940" cy="210587"/>
          </a:xfrm>
          <a:prstGeom prst="rect">
            <a:avLst/>
          </a:prstGeom>
          <a:noFill/>
          <a:ln/>
        </p:spPr>
        <p:txBody>
          <a:bodyPr wrap="none" lIns="0" tIns="0" rIns="0" bIns="0" rtlCol="0" anchor="t"/>
          <a:lstStyle/>
          <a:p>
            <a:pPr>
              <a:lnSpc>
                <a:spcPts val="1625"/>
              </a:lnSpc>
            </a:pPr>
            <a:r>
              <a:rPr lang="en-US" sz="1800" dirty="0">
                <a:solidFill>
                  <a:srgbClr val="FFFFFF"/>
                </a:solidFill>
                <a:latin typeface="Libre Baskerville" pitchFamily="34" charset="0"/>
                <a:ea typeface="Libre Baskerville" pitchFamily="34" charset="-122"/>
                <a:cs typeface="Libre Baskerville" pitchFamily="34" charset="-120"/>
              </a:rPr>
              <a:t>Massive Increase in Carpet-Bombing Attacks</a:t>
            </a:r>
            <a:endParaRPr lang="en-US" sz="1800" dirty="0"/>
          </a:p>
        </p:txBody>
      </p:sp>
      <p:sp>
        <p:nvSpPr>
          <p:cNvPr id="8" name="Text 4">
            <a:extLst>
              <a:ext uri="{FF2B5EF4-FFF2-40B4-BE49-F238E27FC236}">
                <a16:creationId xmlns:a16="http://schemas.microsoft.com/office/drawing/2014/main" id="{12974EE1-55EC-D302-93F1-5DFB9D08EB7F}"/>
              </a:ext>
            </a:extLst>
          </p:cNvPr>
          <p:cNvSpPr/>
          <p:nvPr/>
        </p:nvSpPr>
        <p:spPr>
          <a:xfrm>
            <a:off x="445525" y="2119720"/>
            <a:ext cx="5156930" cy="431291"/>
          </a:xfrm>
          <a:prstGeom prst="rect">
            <a:avLst/>
          </a:prstGeom>
          <a:noFill/>
          <a:ln/>
        </p:spPr>
        <p:txBody>
          <a:bodyPr wrap="square" lIns="0" tIns="0" rIns="0" bIns="0" rtlCol="0" anchor="t"/>
          <a:lstStyle/>
          <a:p>
            <a:pPr>
              <a:lnSpc>
                <a:spcPts val="1666"/>
              </a:lnSpc>
            </a:pPr>
            <a:r>
              <a:rPr lang="en-US" sz="1400" dirty="0">
                <a:solidFill>
                  <a:srgbClr val="FFFFFF"/>
                </a:solidFill>
                <a:latin typeface="Open Sans" pitchFamily="34" charset="0"/>
                <a:ea typeface="Open Sans" pitchFamily="34" charset="-122"/>
                <a:cs typeface="Open Sans" pitchFamily="34" charset="-120"/>
              </a:rPr>
              <a:t>These distributed attacks target entire network ranges rather than individual hosts, making detection exponentially more challenging.</a:t>
            </a:r>
            <a:endParaRPr lang="en-US" sz="1400" dirty="0"/>
          </a:p>
        </p:txBody>
      </p:sp>
      <p:sp>
        <p:nvSpPr>
          <p:cNvPr id="9" name="Shape 5">
            <a:extLst>
              <a:ext uri="{FF2B5EF4-FFF2-40B4-BE49-F238E27FC236}">
                <a16:creationId xmlns:a16="http://schemas.microsoft.com/office/drawing/2014/main" id="{A934C53F-322D-0DBB-3BDC-EA41A5852695}"/>
              </a:ext>
            </a:extLst>
          </p:cNvPr>
          <p:cNvSpPr/>
          <p:nvPr/>
        </p:nvSpPr>
        <p:spPr>
          <a:xfrm>
            <a:off x="326434" y="2928441"/>
            <a:ext cx="5539378" cy="1084377"/>
          </a:xfrm>
          <a:prstGeom prst="roundRect">
            <a:avLst>
              <a:gd name="adj" fmla="val 1865"/>
            </a:avLst>
          </a:prstGeom>
          <a:solidFill>
            <a:schemeClr val="tx1"/>
          </a:solidFill>
          <a:ln w="22860">
            <a:solidFill>
              <a:srgbClr val="FFFFFF"/>
            </a:solidFill>
            <a:prstDash val="solid"/>
          </a:ln>
        </p:spPr>
        <p:txBody>
          <a:bodyPr/>
          <a:lstStyle/>
          <a:p>
            <a:endParaRPr lang="en-EG" sz="1400" dirty="0"/>
          </a:p>
        </p:txBody>
      </p:sp>
      <p:sp>
        <p:nvSpPr>
          <p:cNvPr id="10" name="Text 6">
            <a:extLst>
              <a:ext uri="{FF2B5EF4-FFF2-40B4-BE49-F238E27FC236}">
                <a16:creationId xmlns:a16="http://schemas.microsoft.com/office/drawing/2014/main" id="{69BFBD99-506E-CA34-45AB-9A2B1472C874}"/>
              </a:ext>
            </a:extLst>
          </p:cNvPr>
          <p:cNvSpPr/>
          <p:nvPr/>
        </p:nvSpPr>
        <p:spPr>
          <a:xfrm>
            <a:off x="480282" y="3082289"/>
            <a:ext cx="3402615" cy="210587"/>
          </a:xfrm>
          <a:prstGeom prst="rect">
            <a:avLst/>
          </a:prstGeom>
          <a:noFill/>
          <a:ln/>
        </p:spPr>
        <p:txBody>
          <a:bodyPr wrap="none" lIns="0" tIns="0" rIns="0" bIns="0" rtlCol="0" anchor="t"/>
          <a:lstStyle/>
          <a:p>
            <a:pPr>
              <a:lnSpc>
                <a:spcPts val="1625"/>
              </a:lnSpc>
            </a:pPr>
            <a:r>
              <a:rPr lang="en-US" sz="1800" dirty="0">
                <a:solidFill>
                  <a:srgbClr val="FFFFFF"/>
                </a:solidFill>
                <a:latin typeface="Libre Baskerville" pitchFamily="34" charset="0"/>
                <a:ea typeface="Libre Baskerville" pitchFamily="34" charset="-122"/>
                <a:cs typeface="Libre Baskerville" pitchFamily="34" charset="-120"/>
              </a:rPr>
              <a:t>Critical Challenge for Service Providers</a:t>
            </a:r>
            <a:endParaRPr lang="en-US" sz="1800" dirty="0"/>
          </a:p>
        </p:txBody>
      </p:sp>
      <p:sp>
        <p:nvSpPr>
          <p:cNvPr id="12" name="Text 7">
            <a:extLst>
              <a:ext uri="{FF2B5EF4-FFF2-40B4-BE49-F238E27FC236}">
                <a16:creationId xmlns:a16="http://schemas.microsoft.com/office/drawing/2014/main" id="{151BC277-95B2-67D4-6116-57ADDB562D5D}"/>
              </a:ext>
            </a:extLst>
          </p:cNvPr>
          <p:cNvSpPr/>
          <p:nvPr/>
        </p:nvSpPr>
        <p:spPr>
          <a:xfrm>
            <a:off x="488517" y="3349479"/>
            <a:ext cx="5309330" cy="431291"/>
          </a:xfrm>
          <a:prstGeom prst="rect">
            <a:avLst/>
          </a:prstGeom>
          <a:noFill/>
          <a:ln/>
        </p:spPr>
        <p:txBody>
          <a:bodyPr wrap="square" lIns="0" tIns="0" rIns="0" bIns="0" rtlCol="0" anchor="t"/>
          <a:lstStyle/>
          <a:p>
            <a:pPr>
              <a:lnSpc>
                <a:spcPts val="1666"/>
              </a:lnSpc>
            </a:pPr>
            <a:r>
              <a:rPr lang="en-US" sz="1400" dirty="0">
                <a:solidFill>
                  <a:srgbClr val="FFFFFF"/>
                </a:solidFill>
                <a:latin typeface="Open Sans" pitchFamily="34" charset="0"/>
                <a:ea typeface="Open Sans" pitchFamily="34" charset="-122"/>
                <a:cs typeface="Open Sans" pitchFamily="34" charset="-120"/>
              </a:rPr>
              <a:t>Traditional detection methods fail when attacks distribute across thousands of destinations simultaneously within provider networks.</a:t>
            </a:r>
            <a:endParaRPr lang="en-US" sz="1400" dirty="0"/>
          </a:p>
        </p:txBody>
      </p:sp>
      <p:sp>
        <p:nvSpPr>
          <p:cNvPr id="13" name="Shape 8">
            <a:extLst>
              <a:ext uri="{FF2B5EF4-FFF2-40B4-BE49-F238E27FC236}">
                <a16:creationId xmlns:a16="http://schemas.microsoft.com/office/drawing/2014/main" id="{34D00657-7BC6-6C51-9D15-0AC374493928}"/>
              </a:ext>
            </a:extLst>
          </p:cNvPr>
          <p:cNvSpPr/>
          <p:nvPr/>
        </p:nvSpPr>
        <p:spPr>
          <a:xfrm>
            <a:off x="326434" y="4147622"/>
            <a:ext cx="5539378" cy="868731"/>
          </a:xfrm>
          <a:prstGeom prst="roundRect">
            <a:avLst>
              <a:gd name="adj" fmla="val 2328"/>
            </a:avLst>
          </a:prstGeom>
          <a:solidFill>
            <a:schemeClr val="tx1"/>
          </a:solidFill>
          <a:ln w="22860">
            <a:solidFill>
              <a:srgbClr val="FFFFFF"/>
            </a:solidFill>
            <a:prstDash val="solid"/>
          </a:ln>
        </p:spPr>
        <p:txBody>
          <a:bodyPr/>
          <a:lstStyle/>
          <a:p>
            <a:endParaRPr lang="en-EG" sz="1400" dirty="0"/>
          </a:p>
        </p:txBody>
      </p:sp>
      <p:sp>
        <p:nvSpPr>
          <p:cNvPr id="14" name="Text 9">
            <a:extLst>
              <a:ext uri="{FF2B5EF4-FFF2-40B4-BE49-F238E27FC236}">
                <a16:creationId xmlns:a16="http://schemas.microsoft.com/office/drawing/2014/main" id="{D59C692C-5921-6C75-FF62-2FAF449A103A}"/>
              </a:ext>
            </a:extLst>
          </p:cNvPr>
          <p:cNvSpPr/>
          <p:nvPr/>
        </p:nvSpPr>
        <p:spPr>
          <a:xfrm>
            <a:off x="480282" y="4301469"/>
            <a:ext cx="2625537" cy="210587"/>
          </a:xfrm>
          <a:prstGeom prst="rect">
            <a:avLst/>
          </a:prstGeom>
          <a:noFill/>
          <a:ln/>
        </p:spPr>
        <p:txBody>
          <a:bodyPr wrap="none" lIns="0" tIns="0" rIns="0" bIns="0" rtlCol="0" anchor="t"/>
          <a:lstStyle/>
          <a:p>
            <a:pPr>
              <a:lnSpc>
                <a:spcPts val="1625"/>
              </a:lnSpc>
            </a:pPr>
            <a:r>
              <a:rPr lang="en-US" sz="1800" dirty="0">
                <a:solidFill>
                  <a:srgbClr val="FFFFFF"/>
                </a:solidFill>
                <a:latin typeface="Libre Baskerville" pitchFamily="34" charset="0"/>
                <a:ea typeface="Libre Baskerville" pitchFamily="34" charset="-122"/>
                <a:cs typeface="Libre Baskerville" pitchFamily="34" charset="-120"/>
              </a:rPr>
              <a:t>Flowspec Limitations Exposed</a:t>
            </a:r>
            <a:endParaRPr lang="en-US" sz="1800" dirty="0"/>
          </a:p>
        </p:txBody>
      </p:sp>
      <p:sp>
        <p:nvSpPr>
          <p:cNvPr id="15" name="Text 10">
            <a:extLst>
              <a:ext uri="{FF2B5EF4-FFF2-40B4-BE49-F238E27FC236}">
                <a16:creationId xmlns:a16="http://schemas.microsoft.com/office/drawing/2014/main" id="{DD1CE1A0-505E-6E1E-7D1A-CBB4B21DFA45}"/>
              </a:ext>
            </a:extLst>
          </p:cNvPr>
          <p:cNvSpPr/>
          <p:nvPr/>
        </p:nvSpPr>
        <p:spPr>
          <a:xfrm>
            <a:off x="450417" y="4558080"/>
            <a:ext cx="5385530" cy="253538"/>
          </a:xfrm>
          <a:prstGeom prst="rect">
            <a:avLst/>
          </a:prstGeom>
          <a:noFill/>
          <a:ln/>
        </p:spPr>
        <p:txBody>
          <a:bodyPr wrap="none" lIns="0" tIns="0" rIns="0" bIns="0" rtlCol="0" anchor="t"/>
          <a:lstStyle/>
          <a:p>
            <a:pPr>
              <a:lnSpc>
                <a:spcPts val="1666"/>
              </a:lnSpc>
            </a:pPr>
            <a:r>
              <a:rPr lang="en-US" sz="1400" dirty="0">
                <a:solidFill>
                  <a:srgbClr val="FFFFFF"/>
                </a:solidFill>
                <a:latin typeface="Open Sans" pitchFamily="34" charset="0"/>
                <a:ea typeface="Open Sans" pitchFamily="34" charset="-122"/>
                <a:cs typeface="Open Sans" pitchFamily="34" charset="-120"/>
              </a:rPr>
              <a:t>Standard BGP Flowspec mechanisms prove insufficient against</a:t>
            </a:r>
          </a:p>
          <a:p>
            <a:pPr>
              <a:lnSpc>
                <a:spcPts val="1666"/>
              </a:lnSpc>
            </a:pPr>
            <a:r>
              <a:rPr lang="en-US" sz="1400" dirty="0">
                <a:solidFill>
                  <a:srgbClr val="FFFFFF"/>
                </a:solidFill>
                <a:latin typeface="Open Sans" pitchFamily="34" charset="0"/>
                <a:ea typeface="Open Sans" pitchFamily="34" charset="-122"/>
                <a:cs typeface="Open Sans" pitchFamily="34" charset="-120"/>
              </a:rPr>
              <a:t> sophisticated distributed attack patterns.</a:t>
            </a:r>
            <a:endParaRPr lang="en-US" sz="1400" dirty="0"/>
          </a:p>
        </p:txBody>
      </p:sp>
      <p:sp>
        <p:nvSpPr>
          <p:cNvPr id="16" name="Shape 11">
            <a:extLst>
              <a:ext uri="{FF2B5EF4-FFF2-40B4-BE49-F238E27FC236}">
                <a16:creationId xmlns:a16="http://schemas.microsoft.com/office/drawing/2014/main" id="{875844B2-8837-DC8B-E063-45DA02643D48}"/>
              </a:ext>
            </a:extLst>
          </p:cNvPr>
          <p:cNvSpPr/>
          <p:nvPr/>
        </p:nvSpPr>
        <p:spPr>
          <a:xfrm>
            <a:off x="326434" y="5151156"/>
            <a:ext cx="5539378" cy="868731"/>
          </a:xfrm>
          <a:prstGeom prst="roundRect">
            <a:avLst>
              <a:gd name="adj" fmla="val 2328"/>
            </a:avLst>
          </a:prstGeom>
          <a:solidFill>
            <a:schemeClr val="tx1"/>
          </a:solidFill>
          <a:ln w="22860">
            <a:solidFill>
              <a:srgbClr val="FFFFFF"/>
            </a:solidFill>
            <a:prstDash val="solid"/>
          </a:ln>
        </p:spPr>
        <p:txBody>
          <a:bodyPr/>
          <a:lstStyle/>
          <a:p>
            <a:endParaRPr lang="en-EG" sz="1400" dirty="0"/>
          </a:p>
        </p:txBody>
      </p:sp>
      <p:sp>
        <p:nvSpPr>
          <p:cNvPr id="17" name="Text 12">
            <a:extLst>
              <a:ext uri="{FF2B5EF4-FFF2-40B4-BE49-F238E27FC236}">
                <a16:creationId xmlns:a16="http://schemas.microsoft.com/office/drawing/2014/main" id="{619E7454-0FD4-FC28-0F3B-06EBD164E8B9}"/>
              </a:ext>
            </a:extLst>
          </p:cNvPr>
          <p:cNvSpPr/>
          <p:nvPr/>
        </p:nvSpPr>
        <p:spPr>
          <a:xfrm>
            <a:off x="480282" y="5305004"/>
            <a:ext cx="2560367" cy="210587"/>
          </a:xfrm>
          <a:prstGeom prst="rect">
            <a:avLst/>
          </a:prstGeom>
          <a:noFill/>
          <a:ln/>
        </p:spPr>
        <p:txBody>
          <a:bodyPr wrap="none" lIns="0" tIns="0" rIns="0" bIns="0" rtlCol="0" anchor="t"/>
          <a:lstStyle/>
          <a:p>
            <a:pPr>
              <a:lnSpc>
                <a:spcPts val="1625"/>
              </a:lnSpc>
            </a:pPr>
            <a:r>
              <a:rPr lang="en-US" sz="1800" dirty="0">
                <a:solidFill>
                  <a:srgbClr val="FFFFFF"/>
                </a:solidFill>
                <a:latin typeface="Libre Baskerville" pitchFamily="34" charset="0"/>
                <a:ea typeface="Libre Baskerville" pitchFamily="34" charset="-122"/>
                <a:cs typeface="Libre Baskerville" pitchFamily="34" charset="-120"/>
              </a:rPr>
              <a:t>Adaptive Protection Required</a:t>
            </a:r>
            <a:endParaRPr lang="en-US" sz="1800" dirty="0"/>
          </a:p>
        </p:txBody>
      </p:sp>
      <p:sp>
        <p:nvSpPr>
          <p:cNvPr id="18" name="Text 13">
            <a:extLst>
              <a:ext uri="{FF2B5EF4-FFF2-40B4-BE49-F238E27FC236}">
                <a16:creationId xmlns:a16="http://schemas.microsoft.com/office/drawing/2014/main" id="{5F252DA1-2DB6-B6FD-DA00-D927671C779E}"/>
              </a:ext>
            </a:extLst>
          </p:cNvPr>
          <p:cNvSpPr/>
          <p:nvPr/>
        </p:nvSpPr>
        <p:spPr>
          <a:xfrm>
            <a:off x="434076" y="5556335"/>
            <a:ext cx="5122173" cy="200734"/>
          </a:xfrm>
          <a:prstGeom prst="rect">
            <a:avLst/>
          </a:prstGeom>
          <a:noFill/>
          <a:ln/>
        </p:spPr>
        <p:txBody>
          <a:bodyPr wrap="none" lIns="0" tIns="0" rIns="0" bIns="0" rtlCol="0" anchor="t"/>
          <a:lstStyle/>
          <a:p>
            <a:pPr>
              <a:lnSpc>
                <a:spcPts val="1666"/>
              </a:lnSpc>
            </a:pPr>
            <a:r>
              <a:rPr lang="en-US" sz="1400" dirty="0">
                <a:solidFill>
                  <a:srgbClr val="FFFFFF"/>
                </a:solidFill>
                <a:latin typeface="Open Sans" pitchFamily="34" charset="0"/>
                <a:ea typeface="Open Sans" pitchFamily="34" charset="-122"/>
                <a:cs typeface="Open Sans" pitchFamily="34" charset="-120"/>
              </a:rPr>
              <a:t>Requires intelligently automated detection and mitigation with </a:t>
            </a:r>
          </a:p>
          <a:p>
            <a:pPr>
              <a:lnSpc>
                <a:spcPts val="1666"/>
              </a:lnSpc>
            </a:pPr>
            <a:r>
              <a:rPr lang="en-US" sz="1400" dirty="0">
                <a:solidFill>
                  <a:srgbClr val="FFFFFF"/>
                </a:solidFill>
                <a:latin typeface="Open Sans" pitchFamily="34" charset="0"/>
                <a:ea typeface="Open Sans" pitchFamily="34" charset="-122"/>
                <a:cs typeface="Open Sans" pitchFamily="34" charset="-120"/>
              </a:rPr>
              <a:t>Adaptive DDoS Protection</a:t>
            </a:r>
            <a:endParaRPr lang="en-US" sz="1400" dirty="0"/>
          </a:p>
        </p:txBody>
      </p:sp>
      <p:pic>
        <p:nvPicPr>
          <p:cNvPr id="20" name="Picture 19">
            <a:extLst>
              <a:ext uri="{FF2B5EF4-FFF2-40B4-BE49-F238E27FC236}">
                <a16:creationId xmlns:a16="http://schemas.microsoft.com/office/drawing/2014/main" id="{BB456460-C5E9-393C-C560-02461E7261D8}"/>
              </a:ext>
            </a:extLst>
          </p:cNvPr>
          <p:cNvPicPr>
            <a:picLocks noChangeAspect="1"/>
          </p:cNvPicPr>
          <p:nvPr/>
        </p:nvPicPr>
        <p:blipFill>
          <a:blip r:embed="rId3"/>
          <a:stretch>
            <a:fillRect/>
          </a:stretch>
        </p:blipFill>
        <p:spPr>
          <a:xfrm>
            <a:off x="5989270" y="1654361"/>
            <a:ext cx="6146800" cy="4486339"/>
          </a:xfrm>
          <a:prstGeom prst="rect">
            <a:avLst/>
          </a:prstGeom>
        </p:spPr>
      </p:pic>
      <p:sp>
        <p:nvSpPr>
          <p:cNvPr id="4" name="TextBox 3">
            <a:extLst>
              <a:ext uri="{FF2B5EF4-FFF2-40B4-BE49-F238E27FC236}">
                <a16:creationId xmlns:a16="http://schemas.microsoft.com/office/drawing/2014/main" id="{1B837F1C-CD3E-A80D-EC92-DB26023EFB0C}"/>
              </a:ext>
            </a:extLst>
          </p:cNvPr>
          <p:cNvSpPr txBox="1"/>
          <p:nvPr/>
        </p:nvSpPr>
        <p:spPr>
          <a:xfrm>
            <a:off x="6246812" y="6151673"/>
            <a:ext cx="9330823" cy="276999"/>
          </a:xfrm>
          <a:prstGeom prst="rect">
            <a:avLst/>
          </a:prstGeom>
          <a:noFill/>
        </p:spPr>
        <p:txBody>
          <a:bodyPr wrap="square">
            <a:spAutoFit/>
          </a:bodyPr>
          <a:lstStyle/>
          <a:p>
            <a:r>
              <a:rPr lang="en-US" sz="1200" b="1" i="0" dirty="0">
                <a:solidFill>
                  <a:srgbClr val="FFFFFF"/>
                </a:solidFill>
                <a:effectLst/>
                <a:latin typeface="open-sans"/>
              </a:rPr>
              <a:t>Source : NETSCOUT DDoS Threat Intelligence Report / </a:t>
            </a:r>
            <a:r>
              <a:rPr lang="en-US" sz="1200" b="0" i="0" dirty="0">
                <a:solidFill>
                  <a:srgbClr val="FFFFFF"/>
                </a:solidFill>
                <a:effectLst/>
                <a:latin typeface="open-sans"/>
              </a:rPr>
              <a:t>January 2025 to June 2025</a:t>
            </a:r>
            <a:endParaRPr lang="en-EG" sz="1200" dirty="0"/>
          </a:p>
        </p:txBody>
      </p:sp>
    </p:spTree>
    <p:extLst>
      <p:ext uri="{BB962C8B-B14F-4D97-AF65-F5344CB8AC3E}">
        <p14:creationId xmlns:p14="http://schemas.microsoft.com/office/powerpoint/2010/main" val="7365683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DCCDE93-9F7C-DAE3-CA28-CC0264C9B2DA}"/>
              </a:ext>
            </a:extLst>
          </p:cNvPr>
          <p:cNvSpPr>
            <a:spLocks noGrp="1"/>
          </p:cNvSpPr>
          <p:nvPr>
            <p:ph type="title" idx="4294967295"/>
          </p:nvPr>
        </p:nvSpPr>
        <p:spPr>
          <a:xfrm>
            <a:off x="0" y="304800"/>
            <a:ext cx="11582400" cy="609600"/>
          </a:xfrm>
          <a:prstGeom prst="rect">
            <a:avLst/>
          </a:prstGeom>
        </p:spPr>
        <p:txBody>
          <a:bodyPr/>
          <a:lstStyle/>
          <a:p>
            <a:r>
              <a:rPr lang="en-US" sz="3200" dirty="0">
                <a:solidFill>
                  <a:schemeClr val="accent1"/>
                </a:solidFill>
                <a:latin typeface="Arial" panose="020B0604020202020204" pitchFamily="34" charset="0"/>
                <a:ea typeface="Open Sans" panose="020B0606030504020204" pitchFamily="34" charset="0"/>
                <a:cs typeface="Arial" panose="020B0604020202020204" pitchFamily="34" charset="0"/>
              </a:rPr>
              <a:t>Traditional DDoS Attack</a:t>
            </a:r>
            <a:endParaRPr lang="en-US" sz="3200" dirty="0">
              <a:solidFill>
                <a:schemeClr val="accent1"/>
              </a:solidFill>
            </a:endParaRPr>
          </a:p>
        </p:txBody>
      </p:sp>
      <p:sp>
        <p:nvSpPr>
          <p:cNvPr id="7" name="Text Placeholder 6">
            <a:extLst>
              <a:ext uri="{FF2B5EF4-FFF2-40B4-BE49-F238E27FC236}">
                <a16:creationId xmlns:a16="http://schemas.microsoft.com/office/drawing/2014/main" id="{DA5C5C05-871E-D6E8-3916-05EB4B000EF6}"/>
              </a:ext>
            </a:extLst>
          </p:cNvPr>
          <p:cNvSpPr>
            <a:spLocks noGrp="1"/>
          </p:cNvSpPr>
          <p:nvPr>
            <p:ph type="body" sz="quarter" idx="4294967295"/>
          </p:nvPr>
        </p:nvSpPr>
        <p:spPr>
          <a:xfrm>
            <a:off x="0" y="1562100"/>
            <a:ext cx="11582400" cy="4381500"/>
          </a:xfrm>
          <a:prstGeom prst="rect">
            <a:avLst/>
          </a:prstGeom>
        </p:spPr>
        <p:txBody>
          <a:bodyPr/>
          <a:lstStyle/>
          <a:p>
            <a:r>
              <a:rPr lang="en-US" dirty="0">
                <a:latin typeface="Arial" panose="020B0604020202020204" pitchFamily="34" charset="0"/>
                <a:ea typeface="Open Sans" panose="020B0606030504020204" pitchFamily="34" charset="0"/>
                <a:cs typeface="Arial" panose="020B0604020202020204" pitchFamily="34" charset="0"/>
              </a:rPr>
              <a:t>Targets Single Host </a:t>
            </a:r>
            <a:endParaRPr lang="en-US" dirty="0"/>
          </a:p>
        </p:txBody>
      </p:sp>
      <p:grpSp>
        <p:nvGrpSpPr>
          <p:cNvPr id="112" name="Group 111">
            <a:extLst>
              <a:ext uri="{FF2B5EF4-FFF2-40B4-BE49-F238E27FC236}">
                <a16:creationId xmlns:a16="http://schemas.microsoft.com/office/drawing/2014/main" id="{DE7D7D0D-C4BF-539D-80B8-2EEC9AD4ECA2}"/>
              </a:ext>
            </a:extLst>
          </p:cNvPr>
          <p:cNvGrpSpPr>
            <a:grpSpLocks noChangeAspect="1"/>
          </p:cNvGrpSpPr>
          <p:nvPr/>
        </p:nvGrpSpPr>
        <p:grpSpPr>
          <a:xfrm>
            <a:off x="560189" y="3197815"/>
            <a:ext cx="968189" cy="1005915"/>
            <a:chOff x="1907244" y="1497596"/>
            <a:chExt cx="958508" cy="999270"/>
          </a:xfrm>
        </p:grpSpPr>
        <p:sp>
          <p:nvSpPr>
            <p:cNvPr id="70" name="TextBox 69">
              <a:extLst>
                <a:ext uri="{FF2B5EF4-FFF2-40B4-BE49-F238E27FC236}">
                  <a16:creationId xmlns:a16="http://schemas.microsoft.com/office/drawing/2014/main" id="{07617C43-A35C-EBE0-5DB3-74ACB02D770A}"/>
                </a:ext>
              </a:extLst>
            </p:cNvPr>
            <p:cNvSpPr txBox="1"/>
            <p:nvPr/>
          </p:nvSpPr>
          <p:spPr>
            <a:xfrm>
              <a:off x="1907244" y="2282845"/>
              <a:ext cx="958508" cy="214021"/>
            </a:xfrm>
            <a:prstGeom prst="rect">
              <a:avLst/>
            </a:prstGeom>
            <a:noFill/>
            <a:ln>
              <a:noFill/>
            </a:ln>
            <a:extLst>
              <a:ext uri="{91240B29-F687-4F45-9708-019B960494DF}">
                <a14:hiddenLine xmlns:a14="http://schemas.microsoft.com/office/drawing/2010/main">
                  <a:solidFill>
                    <a:prstClr val="black"/>
                  </a:solidFill>
                </a14:hiddenLine>
              </a:ext>
            </a:extLst>
          </p:spPr>
          <p:txBody>
            <a:bodyPr wrap="square" lIns="0" tIns="0" rIns="0" bIns="0" rtlCol="0">
              <a:spAutoFit/>
            </a:bodyPr>
            <a:lstStyle/>
            <a:p>
              <a:pPr algn="ctr"/>
              <a:r>
                <a:rPr lang="en-GB" sz="1400" cap="all" dirty="0">
                  <a:solidFill>
                    <a:schemeClr val="bg1"/>
                  </a:solidFill>
                </a:rPr>
                <a:t>Attacker</a:t>
              </a:r>
            </a:p>
          </p:txBody>
        </p:sp>
        <p:grpSp>
          <p:nvGrpSpPr>
            <p:cNvPr id="80" name="Group 79">
              <a:extLst>
                <a:ext uri="{FF2B5EF4-FFF2-40B4-BE49-F238E27FC236}">
                  <a16:creationId xmlns:a16="http://schemas.microsoft.com/office/drawing/2014/main" id="{01ECC96F-CB08-F12D-C61F-B1F4E1CAFBCA}"/>
                </a:ext>
              </a:extLst>
            </p:cNvPr>
            <p:cNvGrpSpPr>
              <a:grpSpLocks noChangeAspect="1"/>
            </p:cNvGrpSpPr>
            <p:nvPr/>
          </p:nvGrpSpPr>
          <p:grpSpPr>
            <a:xfrm>
              <a:off x="2039789" y="1497596"/>
              <a:ext cx="687600" cy="687600"/>
              <a:chOff x="179388" y="179388"/>
              <a:chExt cx="720725" cy="720725"/>
            </a:xfrm>
          </p:grpSpPr>
          <p:sp>
            <p:nvSpPr>
              <p:cNvPr id="81" name="Oval 83">
                <a:extLst>
                  <a:ext uri="{FF2B5EF4-FFF2-40B4-BE49-F238E27FC236}">
                    <a16:creationId xmlns:a16="http://schemas.microsoft.com/office/drawing/2014/main" id="{3D92B03C-97A9-1C69-7DB8-32F8E06988FB}"/>
                  </a:ext>
                </a:extLst>
              </p:cNvPr>
              <p:cNvSpPr>
                <a:spLocks noChangeArrowheads="1"/>
              </p:cNvSpPr>
              <p:nvPr/>
            </p:nvSpPr>
            <p:spPr bwMode="auto">
              <a:xfrm>
                <a:off x="179388" y="179388"/>
                <a:ext cx="720725" cy="720725"/>
              </a:xfrm>
              <a:prstGeom prst="ellipse">
                <a:avLst/>
              </a:prstGeom>
              <a:solidFill>
                <a:srgbClr val="FF595A"/>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82" name="Group 81">
                <a:extLst>
                  <a:ext uri="{FF2B5EF4-FFF2-40B4-BE49-F238E27FC236}">
                    <a16:creationId xmlns:a16="http://schemas.microsoft.com/office/drawing/2014/main" id="{041A8264-63FE-B198-12C7-8066726EF48C}"/>
                  </a:ext>
                </a:extLst>
              </p:cNvPr>
              <p:cNvGrpSpPr/>
              <p:nvPr/>
            </p:nvGrpSpPr>
            <p:grpSpPr>
              <a:xfrm>
                <a:off x="311151" y="296863"/>
                <a:ext cx="455613" cy="425450"/>
                <a:chOff x="311151" y="296863"/>
                <a:chExt cx="455613" cy="425450"/>
              </a:xfrm>
              <a:solidFill>
                <a:schemeClr val="bg1"/>
              </a:solidFill>
            </p:grpSpPr>
            <p:sp>
              <p:nvSpPr>
                <p:cNvPr id="83" name="Freeform 84">
                  <a:extLst>
                    <a:ext uri="{FF2B5EF4-FFF2-40B4-BE49-F238E27FC236}">
                      <a16:creationId xmlns:a16="http://schemas.microsoft.com/office/drawing/2014/main" id="{B1A373F8-0CF0-86A2-1352-54F6CE2AE7FC}"/>
                    </a:ext>
                  </a:extLst>
                </p:cNvPr>
                <p:cNvSpPr>
                  <a:spLocks noEditPoints="1"/>
                </p:cNvSpPr>
                <p:nvPr/>
              </p:nvSpPr>
              <p:spPr bwMode="auto">
                <a:xfrm>
                  <a:off x="311151" y="296863"/>
                  <a:ext cx="455613" cy="425450"/>
                </a:xfrm>
                <a:custGeom>
                  <a:avLst/>
                  <a:gdLst>
                    <a:gd name="T0" fmla="*/ 1299 w 1500"/>
                    <a:gd name="T1" fmla="*/ 987 h 1397"/>
                    <a:gd name="T2" fmla="*/ 1116 w 1500"/>
                    <a:gd name="T3" fmla="*/ 895 h 1397"/>
                    <a:gd name="T4" fmla="*/ 993 w 1500"/>
                    <a:gd name="T5" fmla="*/ 830 h 1397"/>
                    <a:gd name="T6" fmla="*/ 988 w 1500"/>
                    <a:gd name="T7" fmla="*/ 792 h 1397"/>
                    <a:gd name="T8" fmla="*/ 1041 w 1500"/>
                    <a:gd name="T9" fmla="*/ 655 h 1397"/>
                    <a:gd name="T10" fmla="*/ 1046 w 1500"/>
                    <a:gd name="T11" fmla="*/ 636 h 1397"/>
                    <a:gd name="T12" fmla="*/ 1082 w 1500"/>
                    <a:gd name="T13" fmla="*/ 573 h 1397"/>
                    <a:gd name="T14" fmla="*/ 1106 w 1500"/>
                    <a:gd name="T15" fmla="*/ 437 h 1397"/>
                    <a:gd name="T16" fmla="*/ 1107 w 1500"/>
                    <a:gd name="T17" fmla="*/ 434 h 1397"/>
                    <a:gd name="T18" fmla="*/ 1107 w 1500"/>
                    <a:gd name="T19" fmla="*/ 431 h 1397"/>
                    <a:gd name="T20" fmla="*/ 1083 w 1500"/>
                    <a:gd name="T21" fmla="*/ 359 h 1397"/>
                    <a:gd name="T22" fmla="*/ 750 w 1500"/>
                    <a:gd name="T23" fmla="*/ 0 h 1397"/>
                    <a:gd name="T24" fmla="*/ 418 w 1500"/>
                    <a:gd name="T25" fmla="*/ 359 h 1397"/>
                    <a:gd name="T26" fmla="*/ 394 w 1500"/>
                    <a:gd name="T27" fmla="*/ 432 h 1397"/>
                    <a:gd name="T28" fmla="*/ 394 w 1500"/>
                    <a:gd name="T29" fmla="*/ 435 h 1397"/>
                    <a:gd name="T30" fmla="*/ 394 w 1500"/>
                    <a:gd name="T31" fmla="*/ 437 h 1397"/>
                    <a:gd name="T32" fmla="*/ 418 w 1500"/>
                    <a:gd name="T33" fmla="*/ 572 h 1397"/>
                    <a:gd name="T34" fmla="*/ 454 w 1500"/>
                    <a:gd name="T35" fmla="*/ 636 h 1397"/>
                    <a:gd name="T36" fmla="*/ 459 w 1500"/>
                    <a:gd name="T37" fmla="*/ 655 h 1397"/>
                    <a:gd name="T38" fmla="*/ 513 w 1500"/>
                    <a:gd name="T39" fmla="*/ 792 h 1397"/>
                    <a:gd name="T40" fmla="*/ 508 w 1500"/>
                    <a:gd name="T41" fmla="*/ 830 h 1397"/>
                    <a:gd name="T42" fmla="*/ 385 w 1500"/>
                    <a:gd name="T43" fmla="*/ 894 h 1397"/>
                    <a:gd name="T44" fmla="*/ 202 w 1500"/>
                    <a:gd name="T45" fmla="*/ 987 h 1397"/>
                    <a:gd name="T46" fmla="*/ 16 w 1500"/>
                    <a:gd name="T47" fmla="*/ 1234 h 1397"/>
                    <a:gd name="T48" fmla="*/ 47 w 1500"/>
                    <a:gd name="T49" fmla="*/ 1364 h 1397"/>
                    <a:gd name="T50" fmla="*/ 59 w 1500"/>
                    <a:gd name="T51" fmla="*/ 1397 h 1397"/>
                    <a:gd name="T52" fmla="*/ 94 w 1500"/>
                    <a:gd name="T53" fmla="*/ 1397 h 1397"/>
                    <a:gd name="T54" fmla="*/ 1407 w 1500"/>
                    <a:gd name="T55" fmla="*/ 1397 h 1397"/>
                    <a:gd name="T56" fmla="*/ 1442 w 1500"/>
                    <a:gd name="T57" fmla="*/ 1397 h 1397"/>
                    <a:gd name="T58" fmla="*/ 1453 w 1500"/>
                    <a:gd name="T59" fmla="*/ 1364 h 1397"/>
                    <a:gd name="T60" fmla="*/ 1484 w 1500"/>
                    <a:gd name="T61" fmla="*/ 1234 h 1397"/>
                    <a:gd name="T62" fmla="*/ 1299 w 1500"/>
                    <a:gd name="T63" fmla="*/ 987 h 1397"/>
                    <a:gd name="T64" fmla="*/ 1435 w 1500"/>
                    <a:gd name="T65" fmla="*/ 1229 h 1397"/>
                    <a:gd name="T66" fmla="*/ 1407 w 1500"/>
                    <a:gd name="T67" fmla="*/ 1347 h 1397"/>
                    <a:gd name="T68" fmla="*/ 94 w 1500"/>
                    <a:gd name="T69" fmla="*/ 1347 h 1397"/>
                    <a:gd name="T70" fmla="*/ 66 w 1500"/>
                    <a:gd name="T71" fmla="*/ 1229 h 1397"/>
                    <a:gd name="T72" fmla="*/ 221 w 1500"/>
                    <a:gd name="T73" fmla="*/ 1033 h 1397"/>
                    <a:gd name="T74" fmla="*/ 554 w 1500"/>
                    <a:gd name="T75" fmla="*/ 865 h 1397"/>
                    <a:gd name="T76" fmla="*/ 564 w 1500"/>
                    <a:gd name="T77" fmla="*/ 778 h 1397"/>
                    <a:gd name="T78" fmla="*/ 498 w 1500"/>
                    <a:gd name="T79" fmla="*/ 606 h 1397"/>
                    <a:gd name="T80" fmla="*/ 467 w 1500"/>
                    <a:gd name="T81" fmla="*/ 563 h 1397"/>
                    <a:gd name="T82" fmla="*/ 443 w 1500"/>
                    <a:gd name="T83" fmla="*/ 429 h 1397"/>
                    <a:gd name="T84" fmla="*/ 467 w 1500"/>
                    <a:gd name="T85" fmla="*/ 382 h 1397"/>
                    <a:gd name="T86" fmla="*/ 750 w 1500"/>
                    <a:gd name="T87" fmla="*/ 50 h 1397"/>
                    <a:gd name="T88" fmla="*/ 1034 w 1500"/>
                    <a:gd name="T89" fmla="*/ 382 h 1397"/>
                    <a:gd name="T90" fmla="*/ 1058 w 1500"/>
                    <a:gd name="T91" fmla="*/ 429 h 1397"/>
                    <a:gd name="T92" fmla="*/ 1034 w 1500"/>
                    <a:gd name="T93" fmla="*/ 563 h 1397"/>
                    <a:gd name="T94" fmla="*/ 1003 w 1500"/>
                    <a:gd name="T95" fmla="*/ 606 h 1397"/>
                    <a:gd name="T96" fmla="*/ 936 w 1500"/>
                    <a:gd name="T97" fmla="*/ 778 h 1397"/>
                    <a:gd name="T98" fmla="*/ 947 w 1500"/>
                    <a:gd name="T99" fmla="*/ 865 h 1397"/>
                    <a:gd name="T100" fmla="*/ 1279 w 1500"/>
                    <a:gd name="T101" fmla="*/ 1033 h 1397"/>
                    <a:gd name="T102" fmla="*/ 1435 w 1500"/>
                    <a:gd name="T103" fmla="*/ 1229 h 1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00" h="1397">
                      <a:moveTo>
                        <a:pt x="1299" y="987"/>
                      </a:moveTo>
                      <a:cubicBezTo>
                        <a:pt x="1243" y="964"/>
                        <a:pt x="1176" y="927"/>
                        <a:pt x="1116" y="895"/>
                      </a:cubicBezTo>
                      <a:cubicBezTo>
                        <a:pt x="1069" y="869"/>
                        <a:pt x="1027" y="846"/>
                        <a:pt x="993" y="830"/>
                      </a:cubicBezTo>
                      <a:cubicBezTo>
                        <a:pt x="988" y="792"/>
                        <a:pt x="988" y="792"/>
                        <a:pt x="988" y="792"/>
                      </a:cubicBezTo>
                      <a:cubicBezTo>
                        <a:pt x="1019" y="747"/>
                        <a:pt x="1029" y="706"/>
                        <a:pt x="1041" y="655"/>
                      </a:cubicBezTo>
                      <a:cubicBezTo>
                        <a:pt x="1043" y="649"/>
                        <a:pt x="1045" y="642"/>
                        <a:pt x="1046" y="636"/>
                      </a:cubicBezTo>
                      <a:cubicBezTo>
                        <a:pt x="1065" y="619"/>
                        <a:pt x="1078" y="597"/>
                        <a:pt x="1082" y="573"/>
                      </a:cubicBezTo>
                      <a:cubicBezTo>
                        <a:pt x="1106" y="437"/>
                        <a:pt x="1106" y="437"/>
                        <a:pt x="1106" y="437"/>
                      </a:cubicBezTo>
                      <a:cubicBezTo>
                        <a:pt x="1107" y="434"/>
                        <a:pt x="1107" y="434"/>
                        <a:pt x="1107" y="434"/>
                      </a:cubicBezTo>
                      <a:cubicBezTo>
                        <a:pt x="1107" y="431"/>
                        <a:pt x="1107" y="431"/>
                        <a:pt x="1107" y="431"/>
                      </a:cubicBezTo>
                      <a:cubicBezTo>
                        <a:pt x="1109" y="405"/>
                        <a:pt x="1100" y="379"/>
                        <a:pt x="1083" y="359"/>
                      </a:cubicBezTo>
                      <a:cubicBezTo>
                        <a:pt x="1075" y="63"/>
                        <a:pt x="899" y="0"/>
                        <a:pt x="750" y="0"/>
                      </a:cubicBezTo>
                      <a:cubicBezTo>
                        <a:pt x="602" y="0"/>
                        <a:pt x="426" y="63"/>
                        <a:pt x="418" y="359"/>
                      </a:cubicBezTo>
                      <a:cubicBezTo>
                        <a:pt x="401" y="379"/>
                        <a:pt x="392" y="405"/>
                        <a:pt x="394" y="432"/>
                      </a:cubicBezTo>
                      <a:cubicBezTo>
                        <a:pt x="394" y="435"/>
                        <a:pt x="394" y="435"/>
                        <a:pt x="394" y="435"/>
                      </a:cubicBezTo>
                      <a:cubicBezTo>
                        <a:pt x="394" y="437"/>
                        <a:pt x="394" y="437"/>
                        <a:pt x="394" y="437"/>
                      </a:cubicBezTo>
                      <a:cubicBezTo>
                        <a:pt x="418" y="572"/>
                        <a:pt x="418" y="572"/>
                        <a:pt x="418" y="572"/>
                      </a:cubicBezTo>
                      <a:cubicBezTo>
                        <a:pt x="423" y="597"/>
                        <a:pt x="436" y="619"/>
                        <a:pt x="454" y="636"/>
                      </a:cubicBezTo>
                      <a:cubicBezTo>
                        <a:pt x="456" y="642"/>
                        <a:pt x="458" y="649"/>
                        <a:pt x="459" y="655"/>
                      </a:cubicBezTo>
                      <a:cubicBezTo>
                        <a:pt x="472" y="706"/>
                        <a:pt x="482" y="747"/>
                        <a:pt x="513" y="792"/>
                      </a:cubicBezTo>
                      <a:cubicBezTo>
                        <a:pt x="508" y="830"/>
                        <a:pt x="508" y="830"/>
                        <a:pt x="508" y="830"/>
                      </a:cubicBezTo>
                      <a:cubicBezTo>
                        <a:pt x="474" y="846"/>
                        <a:pt x="432" y="869"/>
                        <a:pt x="385" y="894"/>
                      </a:cubicBezTo>
                      <a:cubicBezTo>
                        <a:pt x="325" y="927"/>
                        <a:pt x="257" y="964"/>
                        <a:pt x="202" y="987"/>
                      </a:cubicBezTo>
                      <a:cubicBezTo>
                        <a:pt x="141" y="1013"/>
                        <a:pt x="0" y="1073"/>
                        <a:pt x="16" y="1234"/>
                      </a:cubicBezTo>
                      <a:cubicBezTo>
                        <a:pt x="23" y="1295"/>
                        <a:pt x="46" y="1361"/>
                        <a:pt x="47" y="1364"/>
                      </a:cubicBezTo>
                      <a:cubicBezTo>
                        <a:pt x="59" y="1397"/>
                        <a:pt x="59" y="1397"/>
                        <a:pt x="59" y="1397"/>
                      </a:cubicBezTo>
                      <a:cubicBezTo>
                        <a:pt x="94" y="1397"/>
                        <a:pt x="94" y="1397"/>
                        <a:pt x="94" y="1397"/>
                      </a:cubicBezTo>
                      <a:cubicBezTo>
                        <a:pt x="1407" y="1397"/>
                        <a:pt x="1407" y="1397"/>
                        <a:pt x="1407" y="1397"/>
                      </a:cubicBezTo>
                      <a:cubicBezTo>
                        <a:pt x="1442" y="1397"/>
                        <a:pt x="1442" y="1397"/>
                        <a:pt x="1442" y="1397"/>
                      </a:cubicBezTo>
                      <a:cubicBezTo>
                        <a:pt x="1453" y="1364"/>
                        <a:pt x="1453" y="1364"/>
                        <a:pt x="1453" y="1364"/>
                      </a:cubicBezTo>
                      <a:cubicBezTo>
                        <a:pt x="1454" y="1361"/>
                        <a:pt x="1478" y="1295"/>
                        <a:pt x="1484" y="1234"/>
                      </a:cubicBezTo>
                      <a:cubicBezTo>
                        <a:pt x="1500" y="1073"/>
                        <a:pt x="1359" y="1013"/>
                        <a:pt x="1299" y="987"/>
                      </a:cubicBezTo>
                      <a:close/>
                      <a:moveTo>
                        <a:pt x="1435" y="1229"/>
                      </a:moveTo>
                      <a:cubicBezTo>
                        <a:pt x="1429" y="1285"/>
                        <a:pt x="1407" y="1347"/>
                        <a:pt x="1407" y="1347"/>
                      </a:cubicBezTo>
                      <a:cubicBezTo>
                        <a:pt x="94" y="1347"/>
                        <a:pt x="94" y="1347"/>
                        <a:pt x="94" y="1347"/>
                      </a:cubicBezTo>
                      <a:cubicBezTo>
                        <a:pt x="94" y="1347"/>
                        <a:pt x="71" y="1285"/>
                        <a:pt x="66" y="1229"/>
                      </a:cubicBezTo>
                      <a:cubicBezTo>
                        <a:pt x="55" y="1124"/>
                        <a:pt x="125" y="1074"/>
                        <a:pt x="221" y="1033"/>
                      </a:cubicBezTo>
                      <a:cubicBezTo>
                        <a:pt x="334" y="985"/>
                        <a:pt x="483" y="892"/>
                        <a:pt x="554" y="865"/>
                      </a:cubicBezTo>
                      <a:cubicBezTo>
                        <a:pt x="564" y="778"/>
                        <a:pt x="564" y="778"/>
                        <a:pt x="564" y="778"/>
                      </a:cubicBezTo>
                      <a:cubicBezTo>
                        <a:pt x="523" y="726"/>
                        <a:pt x="518" y="682"/>
                        <a:pt x="498" y="606"/>
                      </a:cubicBezTo>
                      <a:cubicBezTo>
                        <a:pt x="483" y="597"/>
                        <a:pt x="471" y="582"/>
                        <a:pt x="467" y="563"/>
                      </a:cubicBezTo>
                      <a:cubicBezTo>
                        <a:pt x="443" y="429"/>
                        <a:pt x="443" y="429"/>
                        <a:pt x="443" y="429"/>
                      </a:cubicBezTo>
                      <a:cubicBezTo>
                        <a:pt x="442" y="409"/>
                        <a:pt x="452" y="391"/>
                        <a:pt x="467" y="382"/>
                      </a:cubicBezTo>
                      <a:cubicBezTo>
                        <a:pt x="467" y="180"/>
                        <a:pt x="543" y="50"/>
                        <a:pt x="750" y="50"/>
                      </a:cubicBezTo>
                      <a:cubicBezTo>
                        <a:pt x="958" y="50"/>
                        <a:pt x="1034" y="180"/>
                        <a:pt x="1034" y="382"/>
                      </a:cubicBezTo>
                      <a:cubicBezTo>
                        <a:pt x="1049" y="391"/>
                        <a:pt x="1059" y="409"/>
                        <a:pt x="1058" y="429"/>
                      </a:cubicBezTo>
                      <a:cubicBezTo>
                        <a:pt x="1034" y="563"/>
                        <a:pt x="1034" y="563"/>
                        <a:pt x="1034" y="563"/>
                      </a:cubicBezTo>
                      <a:cubicBezTo>
                        <a:pt x="1030" y="582"/>
                        <a:pt x="1018" y="597"/>
                        <a:pt x="1003" y="606"/>
                      </a:cubicBezTo>
                      <a:cubicBezTo>
                        <a:pt x="983" y="682"/>
                        <a:pt x="978" y="726"/>
                        <a:pt x="936" y="778"/>
                      </a:cubicBezTo>
                      <a:cubicBezTo>
                        <a:pt x="947" y="865"/>
                        <a:pt x="947" y="865"/>
                        <a:pt x="947" y="865"/>
                      </a:cubicBezTo>
                      <a:cubicBezTo>
                        <a:pt x="1018" y="892"/>
                        <a:pt x="1167" y="985"/>
                        <a:pt x="1279" y="1033"/>
                      </a:cubicBezTo>
                      <a:cubicBezTo>
                        <a:pt x="1375" y="1074"/>
                        <a:pt x="1445" y="1124"/>
                        <a:pt x="1435" y="12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85">
                  <a:extLst>
                    <a:ext uri="{FF2B5EF4-FFF2-40B4-BE49-F238E27FC236}">
                      <a16:creationId xmlns:a16="http://schemas.microsoft.com/office/drawing/2014/main" id="{19CF47EB-1D81-DAB9-B642-F8FA9FF84136}"/>
                    </a:ext>
                  </a:extLst>
                </p:cNvPr>
                <p:cNvSpPr>
                  <a:spLocks noEditPoints="1"/>
                </p:cNvSpPr>
                <p:nvPr/>
              </p:nvSpPr>
              <p:spPr bwMode="auto">
                <a:xfrm>
                  <a:off x="457201" y="400051"/>
                  <a:ext cx="163513" cy="66675"/>
                </a:xfrm>
                <a:custGeom>
                  <a:avLst/>
                  <a:gdLst>
                    <a:gd name="T0" fmla="*/ 533 w 538"/>
                    <a:gd name="T1" fmla="*/ 134 h 222"/>
                    <a:gd name="T2" fmla="*/ 523 w 538"/>
                    <a:gd name="T3" fmla="*/ 58 h 222"/>
                    <a:gd name="T4" fmla="*/ 457 w 538"/>
                    <a:gd name="T5" fmla="*/ 5 h 222"/>
                    <a:gd name="T6" fmla="*/ 415 w 538"/>
                    <a:gd name="T7" fmla="*/ 1 h 222"/>
                    <a:gd name="T8" fmla="*/ 359 w 538"/>
                    <a:gd name="T9" fmla="*/ 7 h 222"/>
                    <a:gd name="T10" fmla="*/ 295 w 538"/>
                    <a:gd name="T11" fmla="*/ 15 h 222"/>
                    <a:gd name="T12" fmla="*/ 269 w 538"/>
                    <a:gd name="T13" fmla="*/ 15 h 222"/>
                    <a:gd name="T14" fmla="*/ 244 w 538"/>
                    <a:gd name="T15" fmla="*/ 15 h 222"/>
                    <a:gd name="T16" fmla="*/ 179 w 538"/>
                    <a:gd name="T17" fmla="*/ 7 h 222"/>
                    <a:gd name="T18" fmla="*/ 124 w 538"/>
                    <a:gd name="T19" fmla="*/ 1 h 222"/>
                    <a:gd name="T20" fmla="*/ 81 w 538"/>
                    <a:gd name="T21" fmla="*/ 5 h 222"/>
                    <a:gd name="T22" fmla="*/ 15 w 538"/>
                    <a:gd name="T23" fmla="*/ 58 h 222"/>
                    <a:gd name="T24" fmla="*/ 6 w 538"/>
                    <a:gd name="T25" fmla="*/ 134 h 222"/>
                    <a:gd name="T26" fmla="*/ 38 w 538"/>
                    <a:gd name="T27" fmla="*/ 194 h 222"/>
                    <a:gd name="T28" fmla="*/ 89 w 538"/>
                    <a:gd name="T29" fmla="*/ 219 h 222"/>
                    <a:gd name="T30" fmla="*/ 150 w 538"/>
                    <a:gd name="T31" fmla="*/ 217 h 222"/>
                    <a:gd name="T32" fmla="*/ 234 w 538"/>
                    <a:gd name="T33" fmla="*/ 188 h 222"/>
                    <a:gd name="T34" fmla="*/ 257 w 538"/>
                    <a:gd name="T35" fmla="*/ 174 h 222"/>
                    <a:gd name="T36" fmla="*/ 269 w 538"/>
                    <a:gd name="T37" fmla="*/ 170 h 222"/>
                    <a:gd name="T38" fmla="*/ 281 w 538"/>
                    <a:gd name="T39" fmla="*/ 174 h 222"/>
                    <a:gd name="T40" fmla="*/ 305 w 538"/>
                    <a:gd name="T41" fmla="*/ 188 h 222"/>
                    <a:gd name="T42" fmla="*/ 389 w 538"/>
                    <a:gd name="T43" fmla="*/ 217 h 222"/>
                    <a:gd name="T44" fmla="*/ 449 w 538"/>
                    <a:gd name="T45" fmla="*/ 219 h 222"/>
                    <a:gd name="T46" fmla="*/ 501 w 538"/>
                    <a:gd name="T47" fmla="*/ 194 h 222"/>
                    <a:gd name="T48" fmla="*/ 533 w 538"/>
                    <a:gd name="T49" fmla="*/ 134 h 222"/>
                    <a:gd name="T50" fmla="*/ 228 w 538"/>
                    <a:gd name="T51" fmla="*/ 118 h 222"/>
                    <a:gd name="T52" fmla="*/ 198 w 538"/>
                    <a:gd name="T53" fmla="*/ 135 h 222"/>
                    <a:gd name="T54" fmla="*/ 160 w 538"/>
                    <a:gd name="T55" fmla="*/ 141 h 222"/>
                    <a:gd name="T56" fmla="*/ 96 w 538"/>
                    <a:gd name="T57" fmla="*/ 113 h 222"/>
                    <a:gd name="T58" fmla="*/ 91 w 538"/>
                    <a:gd name="T59" fmla="*/ 107 h 222"/>
                    <a:gd name="T60" fmla="*/ 92 w 538"/>
                    <a:gd name="T61" fmla="*/ 100 h 222"/>
                    <a:gd name="T62" fmla="*/ 106 w 538"/>
                    <a:gd name="T63" fmla="*/ 90 h 222"/>
                    <a:gd name="T64" fmla="*/ 165 w 538"/>
                    <a:gd name="T65" fmla="*/ 76 h 222"/>
                    <a:gd name="T66" fmla="*/ 212 w 538"/>
                    <a:gd name="T67" fmla="*/ 97 h 222"/>
                    <a:gd name="T68" fmla="*/ 228 w 538"/>
                    <a:gd name="T69" fmla="*/ 112 h 222"/>
                    <a:gd name="T70" fmla="*/ 228 w 538"/>
                    <a:gd name="T71" fmla="*/ 118 h 222"/>
                    <a:gd name="T72" fmla="*/ 448 w 538"/>
                    <a:gd name="T73" fmla="*/ 107 h 222"/>
                    <a:gd name="T74" fmla="*/ 443 w 538"/>
                    <a:gd name="T75" fmla="*/ 113 h 222"/>
                    <a:gd name="T76" fmla="*/ 379 w 538"/>
                    <a:gd name="T77" fmla="*/ 141 h 222"/>
                    <a:gd name="T78" fmla="*/ 341 w 538"/>
                    <a:gd name="T79" fmla="*/ 135 h 222"/>
                    <a:gd name="T80" fmla="*/ 311 w 538"/>
                    <a:gd name="T81" fmla="*/ 118 h 222"/>
                    <a:gd name="T82" fmla="*/ 310 w 538"/>
                    <a:gd name="T83" fmla="*/ 112 h 222"/>
                    <a:gd name="T84" fmla="*/ 326 w 538"/>
                    <a:gd name="T85" fmla="*/ 97 h 222"/>
                    <a:gd name="T86" fmla="*/ 373 w 538"/>
                    <a:gd name="T87" fmla="*/ 76 h 222"/>
                    <a:gd name="T88" fmla="*/ 432 w 538"/>
                    <a:gd name="T89" fmla="*/ 90 h 222"/>
                    <a:gd name="T90" fmla="*/ 447 w 538"/>
                    <a:gd name="T91" fmla="*/ 100 h 222"/>
                    <a:gd name="T92" fmla="*/ 448 w 538"/>
                    <a:gd name="T93" fmla="*/ 107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38" h="222">
                      <a:moveTo>
                        <a:pt x="533" y="134"/>
                      </a:moveTo>
                      <a:cubicBezTo>
                        <a:pt x="538" y="107"/>
                        <a:pt x="535" y="82"/>
                        <a:pt x="523" y="58"/>
                      </a:cubicBezTo>
                      <a:cubicBezTo>
                        <a:pt x="509" y="30"/>
                        <a:pt x="487" y="13"/>
                        <a:pt x="457" y="5"/>
                      </a:cubicBezTo>
                      <a:cubicBezTo>
                        <a:pt x="443" y="1"/>
                        <a:pt x="429" y="0"/>
                        <a:pt x="415" y="1"/>
                      </a:cubicBezTo>
                      <a:cubicBezTo>
                        <a:pt x="396" y="1"/>
                        <a:pt x="378" y="4"/>
                        <a:pt x="359" y="7"/>
                      </a:cubicBezTo>
                      <a:cubicBezTo>
                        <a:pt x="338" y="10"/>
                        <a:pt x="316" y="14"/>
                        <a:pt x="295" y="15"/>
                      </a:cubicBezTo>
                      <a:cubicBezTo>
                        <a:pt x="286" y="15"/>
                        <a:pt x="278" y="15"/>
                        <a:pt x="269" y="15"/>
                      </a:cubicBezTo>
                      <a:cubicBezTo>
                        <a:pt x="261" y="15"/>
                        <a:pt x="252" y="15"/>
                        <a:pt x="244" y="15"/>
                      </a:cubicBezTo>
                      <a:cubicBezTo>
                        <a:pt x="222" y="14"/>
                        <a:pt x="201" y="10"/>
                        <a:pt x="179" y="7"/>
                      </a:cubicBezTo>
                      <a:cubicBezTo>
                        <a:pt x="161" y="4"/>
                        <a:pt x="142" y="1"/>
                        <a:pt x="124" y="1"/>
                      </a:cubicBezTo>
                      <a:cubicBezTo>
                        <a:pt x="109" y="0"/>
                        <a:pt x="95" y="1"/>
                        <a:pt x="81" y="5"/>
                      </a:cubicBezTo>
                      <a:cubicBezTo>
                        <a:pt x="52" y="13"/>
                        <a:pt x="29" y="30"/>
                        <a:pt x="15" y="58"/>
                      </a:cubicBezTo>
                      <a:cubicBezTo>
                        <a:pt x="3" y="82"/>
                        <a:pt x="0" y="107"/>
                        <a:pt x="6" y="134"/>
                      </a:cubicBezTo>
                      <a:cubicBezTo>
                        <a:pt x="10" y="157"/>
                        <a:pt x="20" y="178"/>
                        <a:pt x="38" y="194"/>
                      </a:cubicBezTo>
                      <a:cubicBezTo>
                        <a:pt x="52" y="207"/>
                        <a:pt x="70" y="216"/>
                        <a:pt x="89" y="219"/>
                      </a:cubicBezTo>
                      <a:cubicBezTo>
                        <a:pt x="110" y="222"/>
                        <a:pt x="130" y="221"/>
                        <a:pt x="150" y="217"/>
                      </a:cubicBezTo>
                      <a:cubicBezTo>
                        <a:pt x="179" y="212"/>
                        <a:pt x="207" y="202"/>
                        <a:pt x="234" y="188"/>
                      </a:cubicBezTo>
                      <a:cubicBezTo>
                        <a:pt x="242" y="184"/>
                        <a:pt x="250" y="179"/>
                        <a:pt x="257" y="174"/>
                      </a:cubicBezTo>
                      <a:cubicBezTo>
                        <a:pt x="261" y="172"/>
                        <a:pt x="265" y="170"/>
                        <a:pt x="269" y="170"/>
                      </a:cubicBezTo>
                      <a:cubicBezTo>
                        <a:pt x="273" y="170"/>
                        <a:pt x="277" y="172"/>
                        <a:pt x="281" y="174"/>
                      </a:cubicBezTo>
                      <a:cubicBezTo>
                        <a:pt x="289" y="179"/>
                        <a:pt x="297" y="184"/>
                        <a:pt x="305" y="188"/>
                      </a:cubicBezTo>
                      <a:cubicBezTo>
                        <a:pt x="331" y="202"/>
                        <a:pt x="359" y="212"/>
                        <a:pt x="389" y="217"/>
                      </a:cubicBezTo>
                      <a:cubicBezTo>
                        <a:pt x="409" y="221"/>
                        <a:pt x="429" y="222"/>
                        <a:pt x="449" y="219"/>
                      </a:cubicBezTo>
                      <a:cubicBezTo>
                        <a:pt x="469" y="216"/>
                        <a:pt x="486" y="207"/>
                        <a:pt x="501" y="194"/>
                      </a:cubicBezTo>
                      <a:cubicBezTo>
                        <a:pt x="518" y="178"/>
                        <a:pt x="528" y="157"/>
                        <a:pt x="533" y="134"/>
                      </a:cubicBezTo>
                      <a:close/>
                      <a:moveTo>
                        <a:pt x="228" y="118"/>
                      </a:moveTo>
                      <a:cubicBezTo>
                        <a:pt x="219" y="126"/>
                        <a:pt x="209" y="131"/>
                        <a:pt x="198" y="135"/>
                      </a:cubicBezTo>
                      <a:cubicBezTo>
                        <a:pt x="186" y="139"/>
                        <a:pt x="173" y="142"/>
                        <a:pt x="160" y="141"/>
                      </a:cubicBezTo>
                      <a:cubicBezTo>
                        <a:pt x="135" y="140"/>
                        <a:pt x="113" y="131"/>
                        <a:pt x="96" y="113"/>
                      </a:cubicBezTo>
                      <a:cubicBezTo>
                        <a:pt x="94" y="111"/>
                        <a:pt x="92" y="109"/>
                        <a:pt x="91" y="107"/>
                      </a:cubicBezTo>
                      <a:cubicBezTo>
                        <a:pt x="89" y="104"/>
                        <a:pt x="89" y="102"/>
                        <a:pt x="92" y="100"/>
                      </a:cubicBezTo>
                      <a:cubicBezTo>
                        <a:pt x="96" y="96"/>
                        <a:pt x="101" y="92"/>
                        <a:pt x="106" y="90"/>
                      </a:cubicBezTo>
                      <a:cubicBezTo>
                        <a:pt x="122" y="80"/>
                        <a:pt x="139" y="76"/>
                        <a:pt x="165" y="76"/>
                      </a:cubicBezTo>
                      <a:cubicBezTo>
                        <a:pt x="178" y="76"/>
                        <a:pt x="196" y="84"/>
                        <a:pt x="212" y="97"/>
                      </a:cubicBezTo>
                      <a:cubicBezTo>
                        <a:pt x="218" y="101"/>
                        <a:pt x="223" y="107"/>
                        <a:pt x="228" y="112"/>
                      </a:cubicBezTo>
                      <a:cubicBezTo>
                        <a:pt x="231" y="115"/>
                        <a:pt x="231" y="116"/>
                        <a:pt x="228" y="118"/>
                      </a:cubicBezTo>
                      <a:close/>
                      <a:moveTo>
                        <a:pt x="448" y="107"/>
                      </a:moveTo>
                      <a:cubicBezTo>
                        <a:pt x="446" y="109"/>
                        <a:pt x="445" y="111"/>
                        <a:pt x="443" y="113"/>
                      </a:cubicBezTo>
                      <a:cubicBezTo>
                        <a:pt x="425" y="131"/>
                        <a:pt x="404" y="140"/>
                        <a:pt x="379" y="141"/>
                      </a:cubicBezTo>
                      <a:cubicBezTo>
                        <a:pt x="366" y="142"/>
                        <a:pt x="353" y="139"/>
                        <a:pt x="341" y="135"/>
                      </a:cubicBezTo>
                      <a:cubicBezTo>
                        <a:pt x="330" y="131"/>
                        <a:pt x="320" y="126"/>
                        <a:pt x="311" y="118"/>
                      </a:cubicBezTo>
                      <a:cubicBezTo>
                        <a:pt x="308" y="116"/>
                        <a:pt x="308" y="115"/>
                        <a:pt x="310" y="112"/>
                      </a:cubicBezTo>
                      <a:cubicBezTo>
                        <a:pt x="315" y="107"/>
                        <a:pt x="320" y="101"/>
                        <a:pt x="326" y="97"/>
                      </a:cubicBezTo>
                      <a:cubicBezTo>
                        <a:pt x="342" y="84"/>
                        <a:pt x="360" y="76"/>
                        <a:pt x="373" y="76"/>
                      </a:cubicBezTo>
                      <a:cubicBezTo>
                        <a:pt x="399" y="76"/>
                        <a:pt x="417" y="80"/>
                        <a:pt x="432" y="90"/>
                      </a:cubicBezTo>
                      <a:cubicBezTo>
                        <a:pt x="438" y="92"/>
                        <a:pt x="442" y="96"/>
                        <a:pt x="447" y="100"/>
                      </a:cubicBezTo>
                      <a:cubicBezTo>
                        <a:pt x="450" y="102"/>
                        <a:pt x="450" y="104"/>
                        <a:pt x="448"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grpSp>
      <p:grpSp>
        <p:nvGrpSpPr>
          <p:cNvPr id="114" name="Group 113">
            <a:extLst>
              <a:ext uri="{FF2B5EF4-FFF2-40B4-BE49-F238E27FC236}">
                <a16:creationId xmlns:a16="http://schemas.microsoft.com/office/drawing/2014/main" id="{775D8321-5979-B26A-70AF-6B893431DEAB}"/>
              </a:ext>
            </a:extLst>
          </p:cNvPr>
          <p:cNvGrpSpPr/>
          <p:nvPr/>
        </p:nvGrpSpPr>
        <p:grpSpPr>
          <a:xfrm>
            <a:off x="5297613" y="1458408"/>
            <a:ext cx="862077" cy="1189242"/>
            <a:chOff x="3529932" y="1497596"/>
            <a:chExt cx="862077" cy="1189242"/>
          </a:xfrm>
        </p:grpSpPr>
        <p:sp>
          <p:nvSpPr>
            <p:cNvPr id="71" name="TextBox 70">
              <a:extLst>
                <a:ext uri="{FF2B5EF4-FFF2-40B4-BE49-F238E27FC236}">
                  <a16:creationId xmlns:a16="http://schemas.microsoft.com/office/drawing/2014/main" id="{431AF66D-E53C-04AD-886E-41ACFBD2BF74}"/>
                </a:ext>
              </a:extLst>
            </p:cNvPr>
            <p:cNvSpPr txBox="1"/>
            <p:nvPr/>
          </p:nvSpPr>
          <p:spPr>
            <a:xfrm>
              <a:off x="3529932" y="2255951"/>
              <a:ext cx="862077" cy="430887"/>
            </a:xfrm>
            <a:prstGeom prst="rect">
              <a:avLst/>
            </a:prstGeom>
            <a:noFill/>
            <a:ln>
              <a:noFill/>
            </a:ln>
            <a:extLst>
              <a:ext uri="{91240B29-F687-4F45-9708-019B960494DF}">
                <a14:hiddenLine xmlns:a14="http://schemas.microsoft.com/office/drawing/2010/main">
                  <a:solidFill>
                    <a:prstClr val="black"/>
                  </a:solidFill>
                </a14:hiddenLine>
              </a:ext>
            </a:extLst>
          </p:spPr>
          <p:txBody>
            <a:bodyPr wrap="square" lIns="0" tIns="0" rIns="0" bIns="0" rtlCol="0">
              <a:spAutoFit/>
            </a:bodyPr>
            <a:lstStyle/>
            <a:p>
              <a:pPr algn="ctr"/>
              <a:r>
                <a:rPr lang="en-GB" sz="1400" cap="all" dirty="0">
                  <a:solidFill>
                    <a:schemeClr val="bg1"/>
                  </a:solidFill>
                </a:rPr>
                <a:t>Bot</a:t>
              </a:r>
            </a:p>
            <a:p>
              <a:pPr algn="ctr"/>
              <a:r>
                <a:rPr lang="en-GB" sz="1400" cap="all" dirty="0">
                  <a:solidFill>
                    <a:schemeClr val="bg1"/>
                  </a:solidFill>
                </a:rPr>
                <a:t>1.1.1.1</a:t>
              </a:r>
            </a:p>
          </p:txBody>
        </p:sp>
        <p:grpSp>
          <p:nvGrpSpPr>
            <p:cNvPr id="72" name="Group 71">
              <a:extLst>
                <a:ext uri="{FF2B5EF4-FFF2-40B4-BE49-F238E27FC236}">
                  <a16:creationId xmlns:a16="http://schemas.microsoft.com/office/drawing/2014/main" id="{17BA8D35-3211-2BCE-07FA-C73AC6B98C21}"/>
                </a:ext>
              </a:extLst>
            </p:cNvPr>
            <p:cNvGrpSpPr>
              <a:grpSpLocks noChangeAspect="1"/>
            </p:cNvGrpSpPr>
            <p:nvPr/>
          </p:nvGrpSpPr>
          <p:grpSpPr>
            <a:xfrm>
              <a:off x="3634643" y="1497596"/>
              <a:ext cx="687600" cy="685800"/>
              <a:chOff x="180112" y="179387"/>
              <a:chExt cx="720000" cy="718115"/>
            </a:xfrm>
          </p:grpSpPr>
          <p:sp>
            <p:nvSpPr>
              <p:cNvPr id="73" name="Oval 5">
                <a:extLst>
                  <a:ext uri="{FF2B5EF4-FFF2-40B4-BE49-F238E27FC236}">
                    <a16:creationId xmlns:a16="http://schemas.microsoft.com/office/drawing/2014/main" id="{1B532914-3343-0E4A-8474-F00AB03BDF64}"/>
                  </a:ext>
                </a:extLst>
              </p:cNvPr>
              <p:cNvSpPr>
                <a:spLocks noChangeAspect="1" noChangeArrowheads="1"/>
              </p:cNvSpPr>
              <p:nvPr/>
            </p:nvSpPr>
            <p:spPr bwMode="auto">
              <a:xfrm>
                <a:off x="180112" y="179387"/>
                <a:ext cx="720000" cy="718115"/>
              </a:xfrm>
              <a:prstGeom prst="ellipse">
                <a:avLst/>
              </a:prstGeom>
              <a:solidFill>
                <a:srgbClr val="FF595A"/>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74" name="Group 73">
                <a:extLst>
                  <a:ext uri="{FF2B5EF4-FFF2-40B4-BE49-F238E27FC236}">
                    <a16:creationId xmlns:a16="http://schemas.microsoft.com/office/drawing/2014/main" id="{45E0006D-17EF-A451-B8D5-63F46CB46EF0}"/>
                  </a:ext>
                </a:extLst>
              </p:cNvPr>
              <p:cNvGrpSpPr/>
              <p:nvPr/>
            </p:nvGrpSpPr>
            <p:grpSpPr>
              <a:xfrm>
                <a:off x="326945" y="282720"/>
                <a:ext cx="429500" cy="440500"/>
                <a:chOff x="4062413" y="981075"/>
                <a:chExt cx="4090988" cy="4195763"/>
              </a:xfrm>
              <a:solidFill>
                <a:schemeClr val="bg1"/>
              </a:solidFill>
            </p:grpSpPr>
            <p:sp>
              <p:nvSpPr>
                <p:cNvPr id="75" name="Oval 6">
                  <a:extLst>
                    <a:ext uri="{FF2B5EF4-FFF2-40B4-BE49-F238E27FC236}">
                      <a16:creationId xmlns:a16="http://schemas.microsoft.com/office/drawing/2014/main" id="{9A3F37F8-D8BD-287C-0A68-0AC317B50D15}"/>
                    </a:ext>
                  </a:extLst>
                </p:cNvPr>
                <p:cNvSpPr>
                  <a:spLocks noChangeArrowheads="1"/>
                </p:cNvSpPr>
                <p:nvPr/>
              </p:nvSpPr>
              <p:spPr bwMode="auto">
                <a:xfrm>
                  <a:off x="6000750" y="1198563"/>
                  <a:ext cx="249238" cy="2508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
                  <a:extLst>
                    <a:ext uri="{FF2B5EF4-FFF2-40B4-BE49-F238E27FC236}">
                      <a16:creationId xmlns:a16="http://schemas.microsoft.com/office/drawing/2014/main" id="{05B8F615-756E-71EE-0AD4-C54D9DFE39D5}"/>
                    </a:ext>
                  </a:extLst>
                </p:cNvPr>
                <p:cNvSpPr>
                  <a:spLocks noEditPoints="1"/>
                </p:cNvSpPr>
                <p:nvPr/>
              </p:nvSpPr>
              <p:spPr bwMode="auto">
                <a:xfrm>
                  <a:off x="4062413" y="981075"/>
                  <a:ext cx="4090988" cy="4195763"/>
                </a:xfrm>
                <a:custGeom>
                  <a:avLst/>
                  <a:gdLst>
                    <a:gd name="T0" fmla="*/ 1290 w 1414"/>
                    <a:gd name="T1" fmla="*/ 677 h 1450"/>
                    <a:gd name="T2" fmla="*/ 1184 w 1414"/>
                    <a:gd name="T3" fmla="*/ 553 h 1450"/>
                    <a:gd name="T4" fmla="*/ 735 w 1414"/>
                    <a:gd name="T5" fmla="*/ 301 h 1450"/>
                    <a:gd name="T6" fmla="*/ 832 w 1414"/>
                    <a:gd name="T7" fmla="*/ 118 h 1450"/>
                    <a:gd name="T8" fmla="*/ 594 w 1414"/>
                    <a:gd name="T9" fmla="*/ 118 h 1450"/>
                    <a:gd name="T10" fmla="*/ 691 w 1414"/>
                    <a:gd name="T11" fmla="*/ 299 h 1450"/>
                    <a:gd name="T12" fmla="*/ 223 w 1414"/>
                    <a:gd name="T13" fmla="*/ 553 h 1450"/>
                    <a:gd name="T14" fmla="*/ 118 w 1414"/>
                    <a:gd name="T15" fmla="*/ 677 h 1450"/>
                    <a:gd name="T16" fmla="*/ 0 w 1414"/>
                    <a:gd name="T17" fmla="*/ 769 h 1450"/>
                    <a:gd name="T18" fmla="*/ 92 w 1414"/>
                    <a:gd name="T19" fmla="*/ 1326 h 1450"/>
                    <a:gd name="T20" fmla="*/ 118 w 1414"/>
                    <a:gd name="T21" fmla="*/ 1345 h 1450"/>
                    <a:gd name="T22" fmla="*/ 1184 w 1414"/>
                    <a:gd name="T23" fmla="*/ 1450 h 1450"/>
                    <a:gd name="T24" fmla="*/ 1290 w 1414"/>
                    <a:gd name="T25" fmla="*/ 1326 h 1450"/>
                    <a:gd name="T26" fmla="*/ 1414 w 1414"/>
                    <a:gd name="T27" fmla="*/ 1234 h 1450"/>
                    <a:gd name="T28" fmla="*/ 1322 w 1414"/>
                    <a:gd name="T29" fmla="*/ 677 h 1450"/>
                    <a:gd name="T30" fmla="*/ 92 w 1414"/>
                    <a:gd name="T31" fmla="*/ 1274 h 1450"/>
                    <a:gd name="T32" fmla="*/ 52 w 1414"/>
                    <a:gd name="T33" fmla="*/ 769 h 1450"/>
                    <a:gd name="T34" fmla="*/ 144 w 1414"/>
                    <a:gd name="T35" fmla="*/ 729 h 1450"/>
                    <a:gd name="T36" fmla="*/ 638 w 1414"/>
                    <a:gd name="T37" fmla="*/ 118 h 1450"/>
                    <a:gd name="T38" fmla="*/ 788 w 1414"/>
                    <a:gd name="T39" fmla="*/ 118 h 1450"/>
                    <a:gd name="T40" fmla="*/ 638 w 1414"/>
                    <a:gd name="T41" fmla="*/ 118 h 1450"/>
                    <a:gd name="T42" fmla="*/ 951 w 1414"/>
                    <a:gd name="T43" fmla="*/ 553 h 1450"/>
                    <a:gd name="T44" fmla="*/ 701 w 1414"/>
                    <a:gd name="T45" fmla="*/ 342 h 1450"/>
                    <a:gd name="T46" fmla="*/ 1237 w 1414"/>
                    <a:gd name="T47" fmla="*/ 1274 h 1450"/>
                    <a:gd name="T48" fmla="*/ 1184 w 1414"/>
                    <a:gd name="T49" fmla="*/ 1398 h 1450"/>
                    <a:gd name="T50" fmla="*/ 182 w 1414"/>
                    <a:gd name="T51" fmla="*/ 1377 h 1450"/>
                    <a:gd name="T52" fmla="*/ 170 w 1414"/>
                    <a:gd name="T53" fmla="*/ 658 h 1450"/>
                    <a:gd name="T54" fmla="*/ 1184 w 1414"/>
                    <a:gd name="T55" fmla="*/ 605 h 1450"/>
                    <a:gd name="T56" fmla="*/ 1237 w 1414"/>
                    <a:gd name="T57" fmla="*/ 658 h 1450"/>
                    <a:gd name="T58" fmla="*/ 1237 w 1414"/>
                    <a:gd name="T59" fmla="*/ 729 h 1450"/>
                    <a:gd name="T60" fmla="*/ 1362 w 1414"/>
                    <a:gd name="T61" fmla="*/ 1234 h 1450"/>
                    <a:gd name="T62" fmla="*/ 1263 w 1414"/>
                    <a:gd name="T63" fmla="*/ 1274 h 1450"/>
                    <a:gd name="T64" fmla="*/ 1322 w 1414"/>
                    <a:gd name="T65" fmla="*/ 729 h 1450"/>
                    <a:gd name="T66" fmla="*/ 1362 w 1414"/>
                    <a:gd name="T67" fmla="*/ 1234 h 1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14" h="1450">
                      <a:moveTo>
                        <a:pt x="1322" y="677"/>
                      </a:moveTo>
                      <a:cubicBezTo>
                        <a:pt x="1290" y="677"/>
                        <a:pt x="1290" y="677"/>
                        <a:pt x="1290" y="677"/>
                      </a:cubicBezTo>
                      <a:cubicBezTo>
                        <a:pt x="1290" y="658"/>
                        <a:pt x="1290" y="658"/>
                        <a:pt x="1290" y="658"/>
                      </a:cubicBezTo>
                      <a:cubicBezTo>
                        <a:pt x="1290" y="600"/>
                        <a:pt x="1242" y="553"/>
                        <a:pt x="1184" y="553"/>
                      </a:cubicBezTo>
                      <a:cubicBezTo>
                        <a:pt x="995" y="553"/>
                        <a:pt x="995" y="553"/>
                        <a:pt x="995" y="553"/>
                      </a:cubicBezTo>
                      <a:cubicBezTo>
                        <a:pt x="976" y="420"/>
                        <a:pt x="869" y="316"/>
                        <a:pt x="735" y="301"/>
                      </a:cubicBezTo>
                      <a:cubicBezTo>
                        <a:pt x="735" y="235"/>
                        <a:pt x="735" y="235"/>
                        <a:pt x="735" y="235"/>
                      </a:cubicBezTo>
                      <a:cubicBezTo>
                        <a:pt x="790" y="225"/>
                        <a:pt x="832" y="176"/>
                        <a:pt x="832" y="118"/>
                      </a:cubicBezTo>
                      <a:cubicBezTo>
                        <a:pt x="832" y="53"/>
                        <a:pt x="779" y="0"/>
                        <a:pt x="713" y="0"/>
                      </a:cubicBezTo>
                      <a:cubicBezTo>
                        <a:pt x="648" y="0"/>
                        <a:pt x="594" y="53"/>
                        <a:pt x="594" y="118"/>
                      </a:cubicBezTo>
                      <a:cubicBezTo>
                        <a:pt x="594" y="176"/>
                        <a:pt x="636" y="225"/>
                        <a:pt x="691" y="235"/>
                      </a:cubicBezTo>
                      <a:cubicBezTo>
                        <a:pt x="691" y="299"/>
                        <a:pt x="691" y="299"/>
                        <a:pt x="691" y="299"/>
                      </a:cubicBezTo>
                      <a:cubicBezTo>
                        <a:pt x="547" y="304"/>
                        <a:pt x="428" y="412"/>
                        <a:pt x="407" y="553"/>
                      </a:cubicBezTo>
                      <a:cubicBezTo>
                        <a:pt x="223" y="553"/>
                        <a:pt x="223" y="553"/>
                        <a:pt x="223" y="553"/>
                      </a:cubicBezTo>
                      <a:cubicBezTo>
                        <a:pt x="165" y="553"/>
                        <a:pt x="118" y="600"/>
                        <a:pt x="118" y="658"/>
                      </a:cubicBezTo>
                      <a:cubicBezTo>
                        <a:pt x="118" y="677"/>
                        <a:pt x="118" y="677"/>
                        <a:pt x="118" y="677"/>
                      </a:cubicBezTo>
                      <a:cubicBezTo>
                        <a:pt x="92" y="677"/>
                        <a:pt x="92" y="677"/>
                        <a:pt x="92" y="677"/>
                      </a:cubicBezTo>
                      <a:cubicBezTo>
                        <a:pt x="41" y="677"/>
                        <a:pt x="0" y="718"/>
                        <a:pt x="0" y="769"/>
                      </a:cubicBezTo>
                      <a:cubicBezTo>
                        <a:pt x="0" y="1234"/>
                        <a:pt x="0" y="1234"/>
                        <a:pt x="0" y="1234"/>
                      </a:cubicBezTo>
                      <a:cubicBezTo>
                        <a:pt x="0" y="1285"/>
                        <a:pt x="41" y="1326"/>
                        <a:pt x="92" y="1326"/>
                      </a:cubicBezTo>
                      <a:cubicBezTo>
                        <a:pt x="118" y="1326"/>
                        <a:pt x="118" y="1326"/>
                        <a:pt x="118" y="1326"/>
                      </a:cubicBezTo>
                      <a:cubicBezTo>
                        <a:pt x="118" y="1345"/>
                        <a:pt x="118" y="1345"/>
                        <a:pt x="118" y="1345"/>
                      </a:cubicBezTo>
                      <a:cubicBezTo>
                        <a:pt x="118" y="1403"/>
                        <a:pt x="165" y="1450"/>
                        <a:pt x="223" y="1450"/>
                      </a:cubicBezTo>
                      <a:cubicBezTo>
                        <a:pt x="1184" y="1450"/>
                        <a:pt x="1184" y="1450"/>
                        <a:pt x="1184" y="1450"/>
                      </a:cubicBezTo>
                      <a:cubicBezTo>
                        <a:pt x="1242" y="1450"/>
                        <a:pt x="1290" y="1403"/>
                        <a:pt x="1290" y="1345"/>
                      </a:cubicBezTo>
                      <a:cubicBezTo>
                        <a:pt x="1290" y="1326"/>
                        <a:pt x="1290" y="1326"/>
                        <a:pt x="1290" y="1326"/>
                      </a:cubicBezTo>
                      <a:cubicBezTo>
                        <a:pt x="1322" y="1326"/>
                        <a:pt x="1322" y="1326"/>
                        <a:pt x="1322" y="1326"/>
                      </a:cubicBezTo>
                      <a:cubicBezTo>
                        <a:pt x="1373" y="1326"/>
                        <a:pt x="1414" y="1285"/>
                        <a:pt x="1414" y="1234"/>
                      </a:cubicBezTo>
                      <a:cubicBezTo>
                        <a:pt x="1414" y="769"/>
                        <a:pt x="1414" y="769"/>
                        <a:pt x="1414" y="769"/>
                      </a:cubicBezTo>
                      <a:cubicBezTo>
                        <a:pt x="1414" y="718"/>
                        <a:pt x="1373" y="677"/>
                        <a:pt x="1322" y="677"/>
                      </a:cubicBezTo>
                      <a:close/>
                      <a:moveTo>
                        <a:pt x="144" y="1274"/>
                      </a:moveTo>
                      <a:cubicBezTo>
                        <a:pt x="92" y="1274"/>
                        <a:pt x="92" y="1274"/>
                        <a:pt x="92" y="1274"/>
                      </a:cubicBezTo>
                      <a:cubicBezTo>
                        <a:pt x="70" y="1274"/>
                        <a:pt x="52" y="1256"/>
                        <a:pt x="52" y="1234"/>
                      </a:cubicBezTo>
                      <a:cubicBezTo>
                        <a:pt x="52" y="769"/>
                        <a:pt x="52" y="769"/>
                        <a:pt x="52" y="769"/>
                      </a:cubicBezTo>
                      <a:cubicBezTo>
                        <a:pt x="52" y="747"/>
                        <a:pt x="70" y="729"/>
                        <a:pt x="92" y="729"/>
                      </a:cubicBezTo>
                      <a:cubicBezTo>
                        <a:pt x="144" y="729"/>
                        <a:pt x="144" y="729"/>
                        <a:pt x="144" y="729"/>
                      </a:cubicBezTo>
                      <a:lnTo>
                        <a:pt x="144" y="1274"/>
                      </a:lnTo>
                      <a:close/>
                      <a:moveTo>
                        <a:pt x="638" y="118"/>
                      </a:moveTo>
                      <a:cubicBezTo>
                        <a:pt x="638" y="77"/>
                        <a:pt x="672" y="43"/>
                        <a:pt x="713" y="43"/>
                      </a:cubicBezTo>
                      <a:cubicBezTo>
                        <a:pt x="754" y="43"/>
                        <a:pt x="788" y="77"/>
                        <a:pt x="788" y="118"/>
                      </a:cubicBezTo>
                      <a:cubicBezTo>
                        <a:pt x="788" y="160"/>
                        <a:pt x="754" y="193"/>
                        <a:pt x="713" y="193"/>
                      </a:cubicBezTo>
                      <a:cubicBezTo>
                        <a:pt x="672" y="193"/>
                        <a:pt x="638" y="160"/>
                        <a:pt x="638" y="118"/>
                      </a:cubicBezTo>
                      <a:close/>
                      <a:moveTo>
                        <a:pt x="701" y="342"/>
                      </a:moveTo>
                      <a:cubicBezTo>
                        <a:pt x="826" y="342"/>
                        <a:pt x="930" y="433"/>
                        <a:pt x="951" y="553"/>
                      </a:cubicBezTo>
                      <a:cubicBezTo>
                        <a:pt x="452" y="553"/>
                        <a:pt x="452" y="553"/>
                        <a:pt x="452" y="553"/>
                      </a:cubicBezTo>
                      <a:cubicBezTo>
                        <a:pt x="472" y="433"/>
                        <a:pt x="576" y="342"/>
                        <a:pt x="701" y="342"/>
                      </a:cubicBezTo>
                      <a:close/>
                      <a:moveTo>
                        <a:pt x="1237" y="1274"/>
                      </a:moveTo>
                      <a:cubicBezTo>
                        <a:pt x="1237" y="1274"/>
                        <a:pt x="1237" y="1274"/>
                        <a:pt x="1237" y="1274"/>
                      </a:cubicBezTo>
                      <a:cubicBezTo>
                        <a:pt x="1237" y="1345"/>
                        <a:pt x="1237" y="1345"/>
                        <a:pt x="1237" y="1345"/>
                      </a:cubicBezTo>
                      <a:cubicBezTo>
                        <a:pt x="1237" y="1374"/>
                        <a:pt x="1213" y="1398"/>
                        <a:pt x="1184" y="1398"/>
                      </a:cubicBezTo>
                      <a:cubicBezTo>
                        <a:pt x="223" y="1398"/>
                        <a:pt x="223" y="1398"/>
                        <a:pt x="223" y="1398"/>
                      </a:cubicBezTo>
                      <a:cubicBezTo>
                        <a:pt x="206" y="1398"/>
                        <a:pt x="192" y="1389"/>
                        <a:pt x="182" y="1377"/>
                      </a:cubicBezTo>
                      <a:cubicBezTo>
                        <a:pt x="175" y="1368"/>
                        <a:pt x="170" y="1357"/>
                        <a:pt x="170" y="1345"/>
                      </a:cubicBezTo>
                      <a:cubicBezTo>
                        <a:pt x="170" y="658"/>
                        <a:pt x="170" y="658"/>
                        <a:pt x="170" y="658"/>
                      </a:cubicBezTo>
                      <a:cubicBezTo>
                        <a:pt x="170" y="629"/>
                        <a:pt x="194" y="605"/>
                        <a:pt x="223" y="605"/>
                      </a:cubicBezTo>
                      <a:cubicBezTo>
                        <a:pt x="1184" y="605"/>
                        <a:pt x="1184" y="605"/>
                        <a:pt x="1184" y="605"/>
                      </a:cubicBezTo>
                      <a:cubicBezTo>
                        <a:pt x="1192" y="605"/>
                        <a:pt x="1198" y="607"/>
                        <a:pt x="1205" y="609"/>
                      </a:cubicBezTo>
                      <a:cubicBezTo>
                        <a:pt x="1224" y="617"/>
                        <a:pt x="1237" y="636"/>
                        <a:pt x="1237" y="658"/>
                      </a:cubicBezTo>
                      <a:cubicBezTo>
                        <a:pt x="1237" y="729"/>
                        <a:pt x="1237" y="729"/>
                        <a:pt x="1237" y="729"/>
                      </a:cubicBezTo>
                      <a:cubicBezTo>
                        <a:pt x="1237" y="729"/>
                        <a:pt x="1237" y="729"/>
                        <a:pt x="1237" y="729"/>
                      </a:cubicBezTo>
                      <a:lnTo>
                        <a:pt x="1237" y="1274"/>
                      </a:lnTo>
                      <a:close/>
                      <a:moveTo>
                        <a:pt x="1362" y="1234"/>
                      </a:moveTo>
                      <a:cubicBezTo>
                        <a:pt x="1362" y="1256"/>
                        <a:pt x="1344" y="1274"/>
                        <a:pt x="1322" y="1274"/>
                      </a:cubicBezTo>
                      <a:cubicBezTo>
                        <a:pt x="1263" y="1274"/>
                        <a:pt x="1263" y="1274"/>
                        <a:pt x="1263" y="1274"/>
                      </a:cubicBezTo>
                      <a:cubicBezTo>
                        <a:pt x="1263" y="729"/>
                        <a:pt x="1263" y="729"/>
                        <a:pt x="1263" y="729"/>
                      </a:cubicBezTo>
                      <a:cubicBezTo>
                        <a:pt x="1322" y="729"/>
                        <a:pt x="1322" y="729"/>
                        <a:pt x="1322" y="729"/>
                      </a:cubicBezTo>
                      <a:cubicBezTo>
                        <a:pt x="1344" y="729"/>
                        <a:pt x="1362" y="747"/>
                        <a:pt x="1362" y="769"/>
                      </a:cubicBezTo>
                      <a:lnTo>
                        <a:pt x="1362" y="12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8">
                  <a:extLst>
                    <a:ext uri="{FF2B5EF4-FFF2-40B4-BE49-F238E27FC236}">
                      <a16:creationId xmlns:a16="http://schemas.microsoft.com/office/drawing/2014/main" id="{ED226C39-8CD5-AB1B-E800-DE4472FD9198}"/>
                    </a:ext>
                  </a:extLst>
                </p:cNvPr>
                <p:cNvSpPr>
                  <a:spLocks noEditPoints="1"/>
                </p:cNvSpPr>
                <p:nvPr/>
              </p:nvSpPr>
              <p:spPr bwMode="auto">
                <a:xfrm>
                  <a:off x="4995863" y="4073525"/>
                  <a:ext cx="2201863" cy="715963"/>
                </a:xfrm>
                <a:custGeom>
                  <a:avLst/>
                  <a:gdLst>
                    <a:gd name="T0" fmla="*/ 638 w 761"/>
                    <a:gd name="T1" fmla="*/ 0 h 247"/>
                    <a:gd name="T2" fmla="*/ 124 w 761"/>
                    <a:gd name="T3" fmla="*/ 0 h 247"/>
                    <a:gd name="T4" fmla="*/ 0 w 761"/>
                    <a:gd name="T5" fmla="*/ 124 h 247"/>
                    <a:gd name="T6" fmla="*/ 124 w 761"/>
                    <a:gd name="T7" fmla="*/ 247 h 247"/>
                    <a:gd name="T8" fmla="*/ 638 w 761"/>
                    <a:gd name="T9" fmla="*/ 247 h 247"/>
                    <a:gd name="T10" fmla="*/ 761 w 761"/>
                    <a:gd name="T11" fmla="*/ 124 h 247"/>
                    <a:gd name="T12" fmla="*/ 638 w 761"/>
                    <a:gd name="T13" fmla="*/ 0 h 247"/>
                    <a:gd name="T14" fmla="*/ 118 w 761"/>
                    <a:gd name="T15" fmla="*/ 220 h 247"/>
                    <a:gd name="T16" fmla="*/ 26 w 761"/>
                    <a:gd name="T17" fmla="*/ 124 h 247"/>
                    <a:gd name="T18" fmla="*/ 118 w 761"/>
                    <a:gd name="T19" fmla="*/ 27 h 247"/>
                    <a:gd name="T20" fmla="*/ 118 w 761"/>
                    <a:gd name="T21" fmla="*/ 220 h 247"/>
                    <a:gd name="T22" fmla="*/ 243 w 761"/>
                    <a:gd name="T23" fmla="*/ 221 h 247"/>
                    <a:gd name="T24" fmla="*/ 144 w 761"/>
                    <a:gd name="T25" fmla="*/ 221 h 247"/>
                    <a:gd name="T26" fmla="*/ 144 w 761"/>
                    <a:gd name="T27" fmla="*/ 26 h 247"/>
                    <a:gd name="T28" fmla="*/ 243 w 761"/>
                    <a:gd name="T29" fmla="*/ 26 h 247"/>
                    <a:gd name="T30" fmla="*/ 243 w 761"/>
                    <a:gd name="T31" fmla="*/ 221 h 247"/>
                    <a:gd name="T32" fmla="*/ 368 w 761"/>
                    <a:gd name="T33" fmla="*/ 221 h 247"/>
                    <a:gd name="T34" fmla="*/ 269 w 761"/>
                    <a:gd name="T35" fmla="*/ 221 h 247"/>
                    <a:gd name="T36" fmla="*/ 269 w 761"/>
                    <a:gd name="T37" fmla="*/ 26 h 247"/>
                    <a:gd name="T38" fmla="*/ 368 w 761"/>
                    <a:gd name="T39" fmla="*/ 26 h 247"/>
                    <a:gd name="T40" fmla="*/ 368 w 761"/>
                    <a:gd name="T41" fmla="*/ 221 h 247"/>
                    <a:gd name="T42" fmla="*/ 492 w 761"/>
                    <a:gd name="T43" fmla="*/ 221 h 247"/>
                    <a:gd name="T44" fmla="*/ 394 w 761"/>
                    <a:gd name="T45" fmla="*/ 221 h 247"/>
                    <a:gd name="T46" fmla="*/ 394 w 761"/>
                    <a:gd name="T47" fmla="*/ 26 h 247"/>
                    <a:gd name="T48" fmla="*/ 492 w 761"/>
                    <a:gd name="T49" fmla="*/ 26 h 247"/>
                    <a:gd name="T50" fmla="*/ 492 w 761"/>
                    <a:gd name="T51" fmla="*/ 221 h 247"/>
                    <a:gd name="T52" fmla="*/ 617 w 761"/>
                    <a:gd name="T53" fmla="*/ 221 h 247"/>
                    <a:gd name="T54" fmla="*/ 519 w 761"/>
                    <a:gd name="T55" fmla="*/ 221 h 247"/>
                    <a:gd name="T56" fmla="*/ 519 w 761"/>
                    <a:gd name="T57" fmla="*/ 26 h 247"/>
                    <a:gd name="T58" fmla="*/ 617 w 761"/>
                    <a:gd name="T59" fmla="*/ 26 h 247"/>
                    <a:gd name="T60" fmla="*/ 617 w 761"/>
                    <a:gd name="T61" fmla="*/ 221 h 247"/>
                    <a:gd name="T62" fmla="*/ 643 w 761"/>
                    <a:gd name="T63" fmla="*/ 220 h 247"/>
                    <a:gd name="T64" fmla="*/ 643 w 761"/>
                    <a:gd name="T65" fmla="*/ 27 h 247"/>
                    <a:gd name="T66" fmla="*/ 735 w 761"/>
                    <a:gd name="T67" fmla="*/ 124 h 247"/>
                    <a:gd name="T68" fmla="*/ 643 w 761"/>
                    <a:gd name="T69" fmla="*/ 22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61" h="247">
                      <a:moveTo>
                        <a:pt x="638" y="0"/>
                      </a:moveTo>
                      <a:cubicBezTo>
                        <a:pt x="124" y="0"/>
                        <a:pt x="124" y="0"/>
                        <a:pt x="124" y="0"/>
                      </a:cubicBezTo>
                      <a:cubicBezTo>
                        <a:pt x="56" y="0"/>
                        <a:pt x="0" y="55"/>
                        <a:pt x="0" y="124"/>
                      </a:cubicBezTo>
                      <a:cubicBezTo>
                        <a:pt x="0" y="192"/>
                        <a:pt x="56" y="247"/>
                        <a:pt x="124" y="247"/>
                      </a:cubicBezTo>
                      <a:cubicBezTo>
                        <a:pt x="638" y="247"/>
                        <a:pt x="638" y="247"/>
                        <a:pt x="638" y="247"/>
                      </a:cubicBezTo>
                      <a:cubicBezTo>
                        <a:pt x="706" y="247"/>
                        <a:pt x="761" y="192"/>
                        <a:pt x="761" y="124"/>
                      </a:cubicBezTo>
                      <a:cubicBezTo>
                        <a:pt x="761" y="55"/>
                        <a:pt x="706" y="0"/>
                        <a:pt x="638" y="0"/>
                      </a:cubicBezTo>
                      <a:close/>
                      <a:moveTo>
                        <a:pt x="118" y="220"/>
                      </a:moveTo>
                      <a:cubicBezTo>
                        <a:pt x="67" y="217"/>
                        <a:pt x="26" y="175"/>
                        <a:pt x="26" y="124"/>
                      </a:cubicBezTo>
                      <a:cubicBezTo>
                        <a:pt x="26" y="72"/>
                        <a:pt x="67" y="30"/>
                        <a:pt x="118" y="27"/>
                      </a:cubicBezTo>
                      <a:lnTo>
                        <a:pt x="118" y="220"/>
                      </a:lnTo>
                      <a:close/>
                      <a:moveTo>
                        <a:pt x="243" y="221"/>
                      </a:moveTo>
                      <a:cubicBezTo>
                        <a:pt x="144" y="221"/>
                        <a:pt x="144" y="221"/>
                        <a:pt x="144" y="221"/>
                      </a:cubicBezTo>
                      <a:cubicBezTo>
                        <a:pt x="144" y="26"/>
                        <a:pt x="144" y="26"/>
                        <a:pt x="144" y="26"/>
                      </a:cubicBezTo>
                      <a:cubicBezTo>
                        <a:pt x="243" y="26"/>
                        <a:pt x="243" y="26"/>
                        <a:pt x="243" y="26"/>
                      </a:cubicBezTo>
                      <a:lnTo>
                        <a:pt x="243" y="221"/>
                      </a:lnTo>
                      <a:close/>
                      <a:moveTo>
                        <a:pt x="368" y="221"/>
                      </a:moveTo>
                      <a:cubicBezTo>
                        <a:pt x="269" y="221"/>
                        <a:pt x="269" y="221"/>
                        <a:pt x="269" y="221"/>
                      </a:cubicBezTo>
                      <a:cubicBezTo>
                        <a:pt x="269" y="26"/>
                        <a:pt x="269" y="26"/>
                        <a:pt x="269" y="26"/>
                      </a:cubicBezTo>
                      <a:cubicBezTo>
                        <a:pt x="368" y="26"/>
                        <a:pt x="368" y="26"/>
                        <a:pt x="368" y="26"/>
                      </a:cubicBezTo>
                      <a:lnTo>
                        <a:pt x="368" y="221"/>
                      </a:lnTo>
                      <a:close/>
                      <a:moveTo>
                        <a:pt x="492" y="221"/>
                      </a:moveTo>
                      <a:cubicBezTo>
                        <a:pt x="394" y="221"/>
                        <a:pt x="394" y="221"/>
                        <a:pt x="394" y="221"/>
                      </a:cubicBezTo>
                      <a:cubicBezTo>
                        <a:pt x="394" y="26"/>
                        <a:pt x="394" y="26"/>
                        <a:pt x="394" y="26"/>
                      </a:cubicBezTo>
                      <a:cubicBezTo>
                        <a:pt x="492" y="26"/>
                        <a:pt x="492" y="26"/>
                        <a:pt x="492" y="26"/>
                      </a:cubicBezTo>
                      <a:lnTo>
                        <a:pt x="492" y="221"/>
                      </a:lnTo>
                      <a:close/>
                      <a:moveTo>
                        <a:pt x="617" y="221"/>
                      </a:moveTo>
                      <a:cubicBezTo>
                        <a:pt x="519" y="221"/>
                        <a:pt x="519" y="221"/>
                        <a:pt x="519" y="221"/>
                      </a:cubicBezTo>
                      <a:cubicBezTo>
                        <a:pt x="519" y="26"/>
                        <a:pt x="519" y="26"/>
                        <a:pt x="519" y="26"/>
                      </a:cubicBezTo>
                      <a:cubicBezTo>
                        <a:pt x="617" y="26"/>
                        <a:pt x="617" y="26"/>
                        <a:pt x="617" y="26"/>
                      </a:cubicBezTo>
                      <a:lnTo>
                        <a:pt x="617" y="221"/>
                      </a:lnTo>
                      <a:close/>
                      <a:moveTo>
                        <a:pt x="643" y="220"/>
                      </a:moveTo>
                      <a:cubicBezTo>
                        <a:pt x="643" y="27"/>
                        <a:pt x="643" y="27"/>
                        <a:pt x="643" y="27"/>
                      </a:cubicBezTo>
                      <a:cubicBezTo>
                        <a:pt x="694" y="30"/>
                        <a:pt x="735" y="72"/>
                        <a:pt x="735" y="124"/>
                      </a:cubicBezTo>
                      <a:cubicBezTo>
                        <a:pt x="735" y="175"/>
                        <a:pt x="694" y="217"/>
                        <a:pt x="643" y="2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9">
                  <a:extLst>
                    <a:ext uri="{FF2B5EF4-FFF2-40B4-BE49-F238E27FC236}">
                      <a16:creationId xmlns:a16="http://schemas.microsoft.com/office/drawing/2014/main" id="{C203F170-0649-DC13-55F4-B116B3AD9C17}"/>
                    </a:ext>
                  </a:extLst>
                </p:cNvPr>
                <p:cNvSpPr>
                  <a:spLocks noEditPoints="1"/>
                </p:cNvSpPr>
                <p:nvPr/>
              </p:nvSpPr>
              <p:spPr bwMode="auto">
                <a:xfrm>
                  <a:off x="5048250" y="2978150"/>
                  <a:ext cx="960438" cy="862013"/>
                </a:xfrm>
                <a:custGeom>
                  <a:avLst/>
                  <a:gdLst>
                    <a:gd name="T0" fmla="*/ 166 w 332"/>
                    <a:gd name="T1" fmla="*/ 298 h 298"/>
                    <a:gd name="T2" fmla="*/ 332 w 332"/>
                    <a:gd name="T3" fmla="*/ 132 h 298"/>
                    <a:gd name="T4" fmla="*/ 332 w 332"/>
                    <a:gd name="T5" fmla="*/ 123 h 298"/>
                    <a:gd name="T6" fmla="*/ 290 w 332"/>
                    <a:gd name="T7" fmla="*/ 104 h 298"/>
                    <a:gd name="T8" fmla="*/ 290 w 332"/>
                    <a:gd name="T9" fmla="*/ 103 h 298"/>
                    <a:gd name="T10" fmla="*/ 110 w 332"/>
                    <a:gd name="T11" fmla="*/ 20 h 298"/>
                    <a:gd name="T12" fmla="*/ 110 w 332"/>
                    <a:gd name="T13" fmla="*/ 20 h 298"/>
                    <a:gd name="T14" fmla="*/ 66 w 332"/>
                    <a:gd name="T15" fmla="*/ 0 h 298"/>
                    <a:gd name="T16" fmla="*/ 60 w 332"/>
                    <a:gd name="T17" fmla="*/ 5 h 298"/>
                    <a:gd name="T18" fmla="*/ 0 w 332"/>
                    <a:gd name="T19" fmla="*/ 132 h 298"/>
                    <a:gd name="T20" fmla="*/ 166 w 332"/>
                    <a:gd name="T21" fmla="*/ 298 h 298"/>
                    <a:gd name="T22" fmla="*/ 114 w 332"/>
                    <a:gd name="T23" fmla="*/ 51 h 298"/>
                    <a:gd name="T24" fmla="*/ 263 w 332"/>
                    <a:gd name="T25" fmla="*/ 120 h 298"/>
                    <a:gd name="T26" fmla="*/ 176 w 332"/>
                    <a:gd name="T27" fmla="*/ 199 h 298"/>
                    <a:gd name="T28" fmla="*/ 89 w 332"/>
                    <a:gd name="T29" fmla="*/ 112 h 298"/>
                    <a:gd name="T30" fmla="*/ 114 w 332"/>
                    <a:gd name="T31" fmla="*/ 51 h 298"/>
                    <a:gd name="T32" fmla="*/ 70 w 332"/>
                    <a:gd name="T33" fmla="*/ 31 h 298"/>
                    <a:gd name="T34" fmla="*/ 90 w 332"/>
                    <a:gd name="T35" fmla="*/ 40 h 298"/>
                    <a:gd name="T36" fmla="*/ 63 w 332"/>
                    <a:gd name="T37" fmla="*/ 112 h 298"/>
                    <a:gd name="T38" fmla="*/ 176 w 332"/>
                    <a:gd name="T39" fmla="*/ 226 h 298"/>
                    <a:gd name="T40" fmla="*/ 288 w 332"/>
                    <a:gd name="T41" fmla="*/ 132 h 298"/>
                    <a:gd name="T42" fmla="*/ 305 w 332"/>
                    <a:gd name="T43" fmla="*/ 140 h 298"/>
                    <a:gd name="T44" fmla="*/ 166 w 332"/>
                    <a:gd name="T45" fmla="*/ 272 h 298"/>
                    <a:gd name="T46" fmla="*/ 26 w 332"/>
                    <a:gd name="T47" fmla="*/ 132 h 298"/>
                    <a:gd name="T48" fmla="*/ 70 w 332"/>
                    <a:gd name="T49" fmla="*/ 31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2" h="298">
                      <a:moveTo>
                        <a:pt x="166" y="298"/>
                      </a:moveTo>
                      <a:cubicBezTo>
                        <a:pt x="257" y="298"/>
                        <a:pt x="332" y="224"/>
                        <a:pt x="332" y="132"/>
                      </a:cubicBezTo>
                      <a:cubicBezTo>
                        <a:pt x="332" y="123"/>
                        <a:pt x="332" y="123"/>
                        <a:pt x="332" y="123"/>
                      </a:cubicBezTo>
                      <a:cubicBezTo>
                        <a:pt x="290" y="104"/>
                        <a:pt x="290" y="104"/>
                        <a:pt x="290" y="104"/>
                      </a:cubicBezTo>
                      <a:cubicBezTo>
                        <a:pt x="290" y="103"/>
                        <a:pt x="290" y="103"/>
                        <a:pt x="290" y="103"/>
                      </a:cubicBezTo>
                      <a:cubicBezTo>
                        <a:pt x="110" y="20"/>
                        <a:pt x="110" y="20"/>
                        <a:pt x="110" y="20"/>
                      </a:cubicBezTo>
                      <a:cubicBezTo>
                        <a:pt x="110" y="20"/>
                        <a:pt x="110" y="20"/>
                        <a:pt x="110" y="20"/>
                      </a:cubicBezTo>
                      <a:cubicBezTo>
                        <a:pt x="66" y="0"/>
                        <a:pt x="66" y="0"/>
                        <a:pt x="66" y="0"/>
                      </a:cubicBezTo>
                      <a:cubicBezTo>
                        <a:pt x="60" y="5"/>
                        <a:pt x="60" y="5"/>
                        <a:pt x="60" y="5"/>
                      </a:cubicBezTo>
                      <a:cubicBezTo>
                        <a:pt x="22" y="37"/>
                        <a:pt x="0" y="83"/>
                        <a:pt x="0" y="132"/>
                      </a:cubicBezTo>
                      <a:cubicBezTo>
                        <a:pt x="0" y="224"/>
                        <a:pt x="74" y="298"/>
                        <a:pt x="166" y="298"/>
                      </a:cubicBezTo>
                      <a:close/>
                      <a:moveTo>
                        <a:pt x="114" y="51"/>
                      </a:moveTo>
                      <a:cubicBezTo>
                        <a:pt x="263" y="120"/>
                        <a:pt x="263" y="120"/>
                        <a:pt x="263" y="120"/>
                      </a:cubicBezTo>
                      <a:cubicBezTo>
                        <a:pt x="259" y="165"/>
                        <a:pt x="222" y="199"/>
                        <a:pt x="176" y="199"/>
                      </a:cubicBezTo>
                      <a:cubicBezTo>
                        <a:pt x="128" y="199"/>
                        <a:pt x="89" y="160"/>
                        <a:pt x="89" y="112"/>
                      </a:cubicBezTo>
                      <a:cubicBezTo>
                        <a:pt x="89" y="89"/>
                        <a:pt x="98" y="68"/>
                        <a:pt x="114" y="51"/>
                      </a:cubicBezTo>
                      <a:close/>
                      <a:moveTo>
                        <a:pt x="70" y="31"/>
                      </a:moveTo>
                      <a:cubicBezTo>
                        <a:pt x="90" y="40"/>
                        <a:pt x="90" y="40"/>
                        <a:pt x="90" y="40"/>
                      </a:cubicBezTo>
                      <a:cubicBezTo>
                        <a:pt x="73" y="60"/>
                        <a:pt x="63" y="86"/>
                        <a:pt x="63" y="112"/>
                      </a:cubicBezTo>
                      <a:cubicBezTo>
                        <a:pt x="63" y="175"/>
                        <a:pt x="114" y="226"/>
                        <a:pt x="176" y="226"/>
                      </a:cubicBezTo>
                      <a:cubicBezTo>
                        <a:pt x="232" y="226"/>
                        <a:pt x="278" y="185"/>
                        <a:pt x="288" y="132"/>
                      </a:cubicBezTo>
                      <a:cubicBezTo>
                        <a:pt x="305" y="140"/>
                        <a:pt x="305" y="140"/>
                        <a:pt x="305" y="140"/>
                      </a:cubicBezTo>
                      <a:cubicBezTo>
                        <a:pt x="301" y="213"/>
                        <a:pt x="240" y="272"/>
                        <a:pt x="166" y="272"/>
                      </a:cubicBezTo>
                      <a:cubicBezTo>
                        <a:pt x="89" y="272"/>
                        <a:pt x="26" y="209"/>
                        <a:pt x="26" y="132"/>
                      </a:cubicBezTo>
                      <a:cubicBezTo>
                        <a:pt x="26" y="94"/>
                        <a:pt x="42" y="57"/>
                        <a:pt x="70"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10">
                  <a:extLst>
                    <a:ext uri="{FF2B5EF4-FFF2-40B4-BE49-F238E27FC236}">
                      <a16:creationId xmlns:a16="http://schemas.microsoft.com/office/drawing/2014/main" id="{CBB10FCA-2499-04F9-3578-D8CC553234EE}"/>
                    </a:ext>
                  </a:extLst>
                </p:cNvPr>
                <p:cNvSpPr>
                  <a:spLocks noEditPoints="1"/>
                </p:cNvSpPr>
                <p:nvPr/>
              </p:nvSpPr>
              <p:spPr bwMode="auto">
                <a:xfrm>
                  <a:off x="6188075" y="2978150"/>
                  <a:ext cx="960438" cy="862013"/>
                </a:xfrm>
                <a:custGeom>
                  <a:avLst/>
                  <a:gdLst>
                    <a:gd name="T0" fmla="*/ 166 w 332"/>
                    <a:gd name="T1" fmla="*/ 298 h 298"/>
                    <a:gd name="T2" fmla="*/ 332 w 332"/>
                    <a:gd name="T3" fmla="*/ 132 h 298"/>
                    <a:gd name="T4" fmla="*/ 272 w 332"/>
                    <a:gd name="T5" fmla="*/ 5 h 298"/>
                    <a:gd name="T6" fmla="*/ 265 w 332"/>
                    <a:gd name="T7" fmla="*/ 0 h 298"/>
                    <a:gd name="T8" fmla="*/ 221 w 332"/>
                    <a:gd name="T9" fmla="*/ 20 h 298"/>
                    <a:gd name="T10" fmla="*/ 221 w 332"/>
                    <a:gd name="T11" fmla="*/ 20 h 298"/>
                    <a:gd name="T12" fmla="*/ 49 w 332"/>
                    <a:gd name="T13" fmla="*/ 100 h 298"/>
                    <a:gd name="T14" fmla="*/ 42 w 332"/>
                    <a:gd name="T15" fmla="*/ 104 h 298"/>
                    <a:gd name="T16" fmla="*/ 42 w 332"/>
                    <a:gd name="T17" fmla="*/ 104 h 298"/>
                    <a:gd name="T18" fmla="*/ 7 w 332"/>
                    <a:gd name="T19" fmla="*/ 120 h 298"/>
                    <a:gd name="T20" fmla="*/ 0 w 332"/>
                    <a:gd name="T21" fmla="*/ 124 h 298"/>
                    <a:gd name="T22" fmla="*/ 0 w 332"/>
                    <a:gd name="T23" fmla="*/ 132 h 298"/>
                    <a:gd name="T24" fmla="*/ 166 w 332"/>
                    <a:gd name="T25" fmla="*/ 298 h 298"/>
                    <a:gd name="T26" fmla="*/ 217 w 332"/>
                    <a:gd name="T27" fmla="*/ 51 h 298"/>
                    <a:gd name="T28" fmla="*/ 242 w 332"/>
                    <a:gd name="T29" fmla="*/ 112 h 298"/>
                    <a:gd name="T30" fmla="*/ 155 w 332"/>
                    <a:gd name="T31" fmla="*/ 199 h 298"/>
                    <a:gd name="T32" fmla="*/ 68 w 332"/>
                    <a:gd name="T33" fmla="*/ 120 h 298"/>
                    <a:gd name="T34" fmla="*/ 217 w 332"/>
                    <a:gd name="T35" fmla="*/ 51 h 298"/>
                    <a:gd name="T36" fmla="*/ 44 w 332"/>
                    <a:gd name="T37" fmla="*/ 132 h 298"/>
                    <a:gd name="T38" fmla="*/ 155 w 332"/>
                    <a:gd name="T39" fmla="*/ 226 h 298"/>
                    <a:gd name="T40" fmla="*/ 269 w 332"/>
                    <a:gd name="T41" fmla="*/ 112 h 298"/>
                    <a:gd name="T42" fmla="*/ 242 w 332"/>
                    <a:gd name="T43" fmla="*/ 40 h 298"/>
                    <a:gd name="T44" fmla="*/ 261 w 332"/>
                    <a:gd name="T45" fmla="*/ 31 h 298"/>
                    <a:gd name="T46" fmla="*/ 306 w 332"/>
                    <a:gd name="T47" fmla="*/ 132 h 298"/>
                    <a:gd name="T48" fmla="*/ 166 w 332"/>
                    <a:gd name="T49" fmla="*/ 272 h 298"/>
                    <a:gd name="T50" fmla="*/ 26 w 332"/>
                    <a:gd name="T51" fmla="*/ 140 h 298"/>
                    <a:gd name="T52" fmla="*/ 44 w 332"/>
                    <a:gd name="T53" fmla="*/ 132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32" h="298">
                      <a:moveTo>
                        <a:pt x="166" y="298"/>
                      </a:moveTo>
                      <a:cubicBezTo>
                        <a:pt x="257" y="298"/>
                        <a:pt x="332" y="224"/>
                        <a:pt x="332" y="132"/>
                      </a:cubicBezTo>
                      <a:cubicBezTo>
                        <a:pt x="332" y="83"/>
                        <a:pt x="310" y="37"/>
                        <a:pt x="272" y="5"/>
                      </a:cubicBezTo>
                      <a:cubicBezTo>
                        <a:pt x="265" y="0"/>
                        <a:pt x="265" y="0"/>
                        <a:pt x="265" y="0"/>
                      </a:cubicBezTo>
                      <a:cubicBezTo>
                        <a:pt x="221" y="20"/>
                        <a:pt x="221" y="20"/>
                        <a:pt x="221" y="20"/>
                      </a:cubicBezTo>
                      <a:cubicBezTo>
                        <a:pt x="221" y="20"/>
                        <a:pt x="221" y="20"/>
                        <a:pt x="221" y="20"/>
                      </a:cubicBezTo>
                      <a:cubicBezTo>
                        <a:pt x="49" y="100"/>
                        <a:pt x="49" y="100"/>
                        <a:pt x="49" y="100"/>
                      </a:cubicBezTo>
                      <a:cubicBezTo>
                        <a:pt x="42" y="104"/>
                        <a:pt x="42" y="104"/>
                        <a:pt x="42" y="104"/>
                      </a:cubicBezTo>
                      <a:cubicBezTo>
                        <a:pt x="42" y="104"/>
                        <a:pt x="42" y="104"/>
                        <a:pt x="42" y="104"/>
                      </a:cubicBezTo>
                      <a:cubicBezTo>
                        <a:pt x="7" y="120"/>
                        <a:pt x="7" y="120"/>
                        <a:pt x="7" y="120"/>
                      </a:cubicBezTo>
                      <a:cubicBezTo>
                        <a:pt x="0" y="124"/>
                        <a:pt x="0" y="124"/>
                        <a:pt x="0" y="124"/>
                      </a:cubicBezTo>
                      <a:cubicBezTo>
                        <a:pt x="0" y="132"/>
                        <a:pt x="0" y="132"/>
                        <a:pt x="0" y="132"/>
                      </a:cubicBezTo>
                      <a:cubicBezTo>
                        <a:pt x="0" y="224"/>
                        <a:pt x="74" y="298"/>
                        <a:pt x="166" y="298"/>
                      </a:cubicBezTo>
                      <a:close/>
                      <a:moveTo>
                        <a:pt x="217" y="51"/>
                      </a:moveTo>
                      <a:cubicBezTo>
                        <a:pt x="233" y="68"/>
                        <a:pt x="242" y="89"/>
                        <a:pt x="242" y="112"/>
                      </a:cubicBezTo>
                      <a:cubicBezTo>
                        <a:pt x="242" y="160"/>
                        <a:pt x="203" y="199"/>
                        <a:pt x="155" y="199"/>
                      </a:cubicBezTo>
                      <a:cubicBezTo>
                        <a:pt x="110" y="199"/>
                        <a:pt x="73" y="165"/>
                        <a:pt x="68" y="120"/>
                      </a:cubicBezTo>
                      <a:lnTo>
                        <a:pt x="217" y="51"/>
                      </a:lnTo>
                      <a:close/>
                      <a:moveTo>
                        <a:pt x="44" y="132"/>
                      </a:moveTo>
                      <a:cubicBezTo>
                        <a:pt x="53" y="185"/>
                        <a:pt x="99" y="226"/>
                        <a:pt x="155" y="226"/>
                      </a:cubicBezTo>
                      <a:cubicBezTo>
                        <a:pt x="218" y="226"/>
                        <a:pt x="269" y="175"/>
                        <a:pt x="269" y="112"/>
                      </a:cubicBezTo>
                      <a:cubicBezTo>
                        <a:pt x="269" y="86"/>
                        <a:pt x="259" y="60"/>
                        <a:pt x="242" y="40"/>
                      </a:cubicBezTo>
                      <a:cubicBezTo>
                        <a:pt x="261" y="31"/>
                        <a:pt x="261" y="31"/>
                        <a:pt x="261" y="31"/>
                      </a:cubicBezTo>
                      <a:cubicBezTo>
                        <a:pt x="289" y="57"/>
                        <a:pt x="306" y="94"/>
                        <a:pt x="306" y="132"/>
                      </a:cubicBezTo>
                      <a:cubicBezTo>
                        <a:pt x="306" y="209"/>
                        <a:pt x="243" y="272"/>
                        <a:pt x="166" y="272"/>
                      </a:cubicBezTo>
                      <a:cubicBezTo>
                        <a:pt x="92" y="272"/>
                        <a:pt x="31" y="214"/>
                        <a:pt x="26" y="140"/>
                      </a:cubicBezTo>
                      <a:lnTo>
                        <a:pt x="44" y="1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grpSp>
      <p:grpSp>
        <p:nvGrpSpPr>
          <p:cNvPr id="115" name="Group 114">
            <a:extLst>
              <a:ext uri="{FF2B5EF4-FFF2-40B4-BE49-F238E27FC236}">
                <a16:creationId xmlns:a16="http://schemas.microsoft.com/office/drawing/2014/main" id="{0823419F-28B0-BEE0-6D39-A6FC3336D217}"/>
              </a:ext>
            </a:extLst>
          </p:cNvPr>
          <p:cNvGrpSpPr/>
          <p:nvPr/>
        </p:nvGrpSpPr>
        <p:grpSpPr>
          <a:xfrm>
            <a:off x="5337955" y="3911112"/>
            <a:ext cx="771744" cy="1216136"/>
            <a:chOff x="3593372" y="1497596"/>
            <a:chExt cx="771744" cy="1216136"/>
          </a:xfrm>
        </p:grpSpPr>
        <p:sp>
          <p:nvSpPr>
            <p:cNvPr id="116" name="TextBox 115">
              <a:extLst>
                <a:ext uri="{FF2B5EF4-FFF2-40B4-BE49-F238E27FC236}">
                  <a16:creationId xmlns:a16="http://schemas.microsoft.com/office/drawing/2014/main" id="{A9253748-923E-C5BC-A1C9-44A3551561D5}"/>
                </a:ext>
              </a:extLst>
            </p:cNvPr>
            <p:cNvSpPr txBox="1"/>
            <p:nvPr/>
          </p:nvSpPr>
          <p:spPr>
            <a:xfrm>
              <a:off x="3593372" y="2282845"/>
              <a:ext cx="771744" cy="430887"/>
            </a:xfrm>
            <a:prstGeom prst="rect">
              <a:avLst/>
            </a:prstGeom>
            <a:noFill/>
            <a:ln>
              <a:noFill/>
            </a:ln>
            <a:extLst>
              <a:ext uri="{91240B29-F687-4F45-9708-019B960494DF}">
                <a14:hiddenLine xmlns:a14="http://schemas.microsoft.com/office/drawing/2010/main">
                  <a:solidFill>
                    <a:prstClr val="black"/>
                  </a:solidFill>
                </a14:hiddenLine>
              </a:ext>
            </a:extLst>
          </p:spPr>
          <p:txBody>
            <a:bodyPr wrap="square" lIns="0" tIns="0" rIns="0" bIns="0" rtlCol="0">
              <a:spAutoFit/>
            </a:bodyPr>
            <a:lstStyle/>
            <a:p>
              <a:pPr algn="ctr"/>
              <a:r>
                <a:rPr lang="en-GB" sz="1400" cap="all" dirty="0">
                  <a:solidFill>
                    <a:schemeClr val="bg1"/>
                  </a:solidFill>
                </a:rPr>
                <a:t>Bot</a:t>
              </a:r>
            </a:p>
            <a:p>
              <a:pPr algn="ctr"/>
              <a:r>
                <a:rPr lang="en-GB" sz="1400" cap="all" dirty="0">
                  <a:solidFill>
                    <a:schemeClr val="bg1"/>
                  </a:solidFill>
                </a:rPr>
                <a:t>3.3.3.3</a:t>
              </a:r>
            </a:p>
          </p:txBody>
        </p:sp>
        <p:grpSp>
          <p:nvGrpSpPr>
            <p:cNvPr id="117" name="Group 116">
              <a:extLst>
                <a:ext uri="{FF2B5EF4-FFF2-40B4-BE49-F238E27FC236}">
                  <a16:creationId xmlns:a16="http://schemas.microsoft.com/office/drawing/2014/main" id="{17C7CF5F-EA91-E2D6-44D3-20CCEE68A0FE}"/>
                </a:ext>
              </a:extLst>
            </p:cNvPr>
            <p:cNvGrpSpPr>
              <a:grpSpLocks noChangeAspect="1"/>
            </p:cNvGrpSpPr>
            <p:nvPr/>
          </p:nvGrpSpPr>
          <p:grpSpPr>
            <a:xfrm>
              <a:off x="3634643" y="1497596"/>
              <a:ext cx="687600" cy="687600"/>
              <a:chOff x="180112" y="179387"/>
              <a:chExt cx="720000" cy="720000"/>
            </a:xfrm>
          </p:grpSpPr>
          <p:sp>
            <p:nvSpPr>
              <p:cNvPr id="118" name="Oval 5">
                <a:extLst>
                  <a:ext uri="{FF2B5EF4-FFF2-40B4-BE49-F238E27FC236}">
                    <a16:creationId xmlns:a16="http://schemas.microsoft.com/office/drawing/2014/main" id="{2001E8CD-ECDF-F5EF-5D92-7A54782D9CF5}"/>
                  </a:ext>
                </a:extLst>
              </p:cNvPr>
              <p:cNvSpPr>
                <a:spLocks noChangeArrowheads="1"/>
              </p:cNvSpPr>
              <p:nvPr/>
            </p:nvSpPr>
            <p:spPr bwMode="auto">
              <a:xfrm>
                <a:off x="180112" y="179387"/>
                <a:ext cx="720000" cy="720000"/>
              </a:xfrm>
              <a:prstGeom prst="ellipse">
                <a:avLst/>
              </a:prstGeom>
              <a:solidFill>
                <a:srgbClr val="FF595A"/>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19" name="Group 118">
                <a:extLst>
                  <a:ext uri="{FF2B5EF4-FFF2-40B4-BE49-F238E27FC236}">
                    <a16:creationId xmlns:a16="http://schemas.microsoft.com/office/drawing/2014/main" id="{4BD2C087-349E-2CF0-52ED-9F699AB64EE7}"/>
                  </a:ext>
                </a:extLst>
              </p:cNvPr>
              <p:cNvGrpSpPr/>
              <p:nvPr/>
            </p:nvGrpSpPr>
            <p:grpSpPr>
              <a:xfrm>
                <a:off x="326945" y="282720"/>
                <a:ext cx="429500" cy="440500"/>
                <a:chOff x="4062413" y="981075"/>
                <a:chExt cx="4090988" cy="4195763"/>
              </a:xfrm>
              <a:solidFill>
                <a:schemeClr val="bg1"/>
              </a:solidFill>
            </p:grpSpPr>
            <p:sp>
              <p:nvSpPr>
                <p:cNvPr id="120" name="Oval 6">
                  <a:extLst>
                    <a:ext uri="{FF2B5EF4-FFF2-40B4-BE49-F238E27FC236}">
                      <a16:creationId xmlns:a16="http://schemas.microsoft.com/office/drawing/2014/main" id="{D8711AA9-6137-41F7-3D1E-CE8D324B7982}"/>
                    </a:ext>
                  </a:extLst>
                </p:cNvPr>
                <p:cNvSpPr>
                  <a:spLocks noChangeArrowheads="1"/>
                </p:cNvSpPr>
                <p:nvPr/>
              </p:nvSpPr>
              <p:spPr bwMode="auto">
                <a:xfrm>
                  <a:off x="6000750" y="1198563"/>
                  <a:ext cx="249238" cy="2508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1" name="Freeform 7">
                  <a:extLst>
                    <a:ext uri="{FF2B5EF4-FFF2-40B4-BE49-F238E27FC236}">
                      <a16:creationId xmlns:a16="http://schemas.microsoft.com/office/drawing/2014/main" id="{F81EE46D-6881-E9BA-D365-724253C851AA}"/>
                    </a:ext>
                  </a:extLst>
                </p:cNvPr>
                <p:cNvSpPr>
                  <a:spLocks noEditPoints="1"/>
                </p:cNvSpPr>
                <p:nvPr/>
              </p:nvSpPr>
              <p:spPr bwMode="auto">
                <a:xfrm>
                  <a:off x="4062413" y="981075"/>
                  <a:ext cx="4090988" cy="4195763"/>
                </a:xfrm>
                <a:custGeom>
                  <a:avLst/>
                  <a:gdLst>
                    <a:gd name="T0" fmla="*/ 1290 w 1414"/>
                    <a:gd name="T1" fmla="*/ 677 h 1450"/>
                    <a:gd name="T2" fmla="*/ 1184 w 1414"/>
                    <a:gd name="T3" fmla="*/ 553 h 1450"/>
                    <a:gd name="T4" fmla="*/ 735 w 1414"/>
                    <a:gd name="T5" fmla="*/ 301 h 1450"/>
                    <a:gd name="T6" fmla="*/ 832 w 1414"/>
                    <a:gd name="T7" fmla="*/ 118 h 1450"/>
                    <a:gd name="T8" fmla="*/ 594 w 1414"/>
                    <a:gd name="T9" fmla="*/ 118 h 1450"/>
                    <a:gd name="T10" fmla="*/ 691 w 1414"/>
                    <a:gd name="T11" fmla="*/ 299 h 1450"/>
                    <a:gd name="T12" fmla="*/ 223 w 1414"/>
                    <a:gd name="T13" fmla="*/ 553 h 1450"/>
                    <a:gd name="T14" fmla="*/ 118 w 1414"/>
                    <a:gd name="T15" fmla="*/ 677 h 1450"/>
                    <a:gd name="T16" fmla="*/ 0 w 1414"/>
                    <a:gd name="T17" fmla="*/ 769 h 1450"/>
                    <a:gd name="T18" fmla="*/ 92 w 1414"/>
                    <a:gd name="T19" fmla="*/ 1326 h 1450"/>
                    <a:gd name="T20" fmla="*/ 118 w 1414"/>
                    <a:gd name="T21" fmla="*/ 1345 h 1450"/>
                    <a:gd name="T22" fmla="*/ 1184 w 1414"/>
                    <a:gd name="T23" fmla="*/ 1450 h 1450"/>
                    <a:gd name="T24" fmla="*/ 1290 w 1414"/>
                    <a:gd name="T25" fmla="*/ 1326 h 1450"/>
                    <a:gd name="T26" fmla="*/ 1414 w 1414"/>
                    <a:gd name="T27" fmla="*/ 1234 h 1450"/>
                    <a:gd name="T28" fmla="*/ 1322 w 1414"/>
                    <a:gd name="T29" fmla="*/ 677 h 1450"/>
                    <a:gd name="T30" fmla="*/ 92 w 1414"/>
                    <a:gd name="T31" fmla="*/ 1274 h 1450"/>
                    <a:gd name="T32" fmla="*/ 52 w 1414"/>
                    <a:gd name="T33" fmla="*/ 769 h 1450"/>
                    <a:gd name="T34" fmla="*/ 144 w 1414"/>
                    <a:gd name="T35" fmla="*/ 729 h 1450"/>
                    <a:gd name="T36" fmla="*/ 638 w 1414"/>
                    <a:gd name="T37" fmla="*/ 118 h 1450"/>
                    <a:gd name="T38" fmla="*/ 788 w 1414"/>
                    <a:gd name="T39" fmla="*/ 118 h 1450"/>
                    <a:gd name="T40" fmla="*/ 638 w 1414"/>
                    <a:gd name="T41" fmla="*/ 118 h 1450"/>
                    <a:gd name="T42" fmla="*/ 951 w 1414"/>
                    <a:gd name="T43" fmla="*/ 553 h 1450"/>
                    <a:gd name="T44" fmla="*/ 701 w 1414"/>
                    <a:gd name="T45" fmla="*/ 342 h 1450"/>
                    <a:gd name="T46" fmla="*/ 1237 w 1414"/>
                    <a:gd name="T47" fmla="*/ 1274 h 1450"/>
                    <a:gd name="T48" fmla="*/ 1184 w 1414"/>
                    <a:gd name="T49" fmla="*/ 1398 h 1450"/>
                    <a:gd name="T50" fmla="*/ 182 w 1414"/>
                    <a:gd name="T51" fmla="*/ 1377 h 1450"/>
                    <a:gd name="T52" fmla="*/ 170 w 1414"/>
                    <a:gd name="T53" fmla="*/ 658 h 1450"/>
                    <a:gd name="T54" fmla="*/ 1184 w 1414"/>
                    <a:gd name="T55" fmla="*/ 605 h 1450"/>
                    <a:gd name="T56" fmla="*/ 1237 w 1414"/>
                    <a:gd name="T57" fmla="*/ 658 h 1450"/>
                    <a:gd name="T58" fmla="*/ 1237 w 1414"/>
                    <a:gd name="T59" fmla="*/ 729 h 1450"/>
                    <a:gd name="T60" fmla="*/ 1362 w 1414"/>
                    <a:gd name="T61" fmla="*/ 1234 h 1450"/>
                    <a:gd name="T62" fmla="*/ 1263 w 1414"/>
                    <a:gd name="T63" fmla="*/ 1274 h 1450"/>
                    <a:gd name="T64" fmla="*/ 1322 w 1414"/>
                    <a:gd name="T65" fmla="*/ 729 h 1450"/>
                    <a:gd name="T66" fmla="*/ 1362 w 1414"/>
                    <a:gd name="T67" fmla="*/ 1234 h 1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14" h="1450">
                      <a:moveTo>
                        <a:pt x="1322" y="677"/>
                      </a:moveTo>
                      <a:cubicBezTo>
                        <a:pt x="1290" y="677"/>
                        <a:pt x="1290" y="677"/>
                        <a:pt x="1290" y="677"/>
                      </a:cubicBezTo>
                      <a:cubicBezTo>
                        <a:pt x="1290" y="658"/>
                        <a:pt x="1290" y="658"/>
                        <a:pt x="1290" y="658"/>
                      </a:cubicBezTo>
                      <a:cubicBezTo>
                        <a:pt x="1290" y="600"/>
                        <a:pt x="1242" y="553"/>
                        <a:pt x="1184" y="553"/>
                      </a:cubicBezTo>
                      <a:cubicBezTo>
                        <a:pt x="995" y="553"/>
                        <a:pt x="995" y="553"/>
                        <a:pt x="995" y="553"/>
                      </a:cubicBezTo>
                      <a:cubicBezTo>
                        <a:pt x="976" y="420"/>
                        <a:pt x="869" y="316"/>
                        <a:pt x="735" y="301"/>
                      </a:cubicBezTo>
                      <a:cubicBezTo>
                        <a:pt x="735" y="235"/>
                        <a:pt x="735" y="235"/>
                        <a:pt x="735" y="235"/>
                      </a:cubicBezTo>
                      <a:cubicBezTo>
                        <a:pt x="790" y="225"/>
                        <a:pt x="832" y="176"/>
                        <a:pt x="832" y="118"/>
                      </a:cubicBezTo>
                      <a:cubicBezTo>
                        <a:pt x="832" y="53"/>
                        <a:pt x="779" y="0"/>
                        <a:pt x="713" y="0"/>
                      </a:cubicBezTo>
                      <a:cubicBezTo>
                        <a:pt x="648" y="0"/>
                        <a:pt x="594" y="53"/>
                        <a:pt x="594" y="118"/>
                      </a:cubicBezTo>
                      <a:cubicBezTo>
                        <a:pt x="594" y="176"/>
                        <a:pt x="636" y="225"/>
                        <a:pt x="691" y="235"/>
                      </a:cubicBezTo>
                      <a:cubicBezTo>
                        <a:pt x="691" y="299"/>
                        <a:pt x="691" y="299"/>
                        <a:pt x="691" y="299"/>
                      </a:cubicBezTo>
                      <a:cubicBezTo>
                        <a:pt x="547" y="304"/>
                        <a:pt x="428" y="412"/>
                        <a:pt x="407" y="553"/>
                      </a:cubicBezTo>
                      <a:cubicBezTo>
                        <a:pt x="223" y="553"/>
                        <a:pt x="223" y="553"/>
                        <a:pt x="223" y="553"/>
                      </a:cubicBezTo>
                      <a:cubicBezTo>
                        <a:pt x="165" y="553"/>
                        <a:pt x="118" y="600"/>
                        <a:pt x="118" y="658"/>
                      </a:cubicBezTo>
                      <a:cubicBezTo>
                        <a:pt x="118" y="677"/>
                        <a:pt x="118" y="677"/>
                        <a:pt x="118" y="677"/>
                      </a:cubicBezTo>
                      <a:cubicBezTo>
                        <a:pt x="92" y="677"/>
                        <a:pt x="92" y="677"/>
                        <a:pt x="92" y="677"/>
                      </a:cubicBezTo>
                      <a:cubicBezTo>
                        <a:pt x="41" y="677"/>
                        <a:pt x="0" y="718"/>
                        <a:pt x="0" y="769"/>
                      </a:cubicBezTo>
                      <a:cubicBezTo>
                        <a:pt x="0" y="1234"/>
                        <a:pt x="0" y="1234"/>
                        <a:pt x="0" y="1234"/>
                      </a:cubicBezTo>
                      <a:cubicBezTo>
                        <a:pt x="0" y="1285"/>
                        <a:pt x="41" y="1326"/>
                        <a:pt x="92" y="1326"/>
                      </a:cubicBezTo>
                      <a:cubicBezTo>
                        <a:pt x="118" y="1326"/>
                        <a:pt x="118" y="1326"/>
                        <a:pt x="118" y="1326"/>
                      </a:cubicBezTo>
                      <a:cubicBezTo>
                        <a:pt x="118" y="1345"/>
                        <a:pt x="118" y="1345"/>
                        <a:pt x="118" y="1345"/>
                      </a:cubicBezTo>
                      <a:cubicBezTo>
                        <a:pt x="118" y="1403"/>
                        <a:pt x="165" y="1450"/>
                        <a:pt x="223" y="1450"/>
                      </a:cubicBezTo>
                      <a:cubicBezTo>
                        <a:pt x="1184" y="1450"/>
                        <a:pt x="1184" y="1450"/>
                        <a:pt x="1184" y="1450"/>
                      </a:cubicBezTo>
                      <a:cubicBezTo>
                        <a:pt x="1242" y="1450"/>
                        <a:pt x="1290" y="1403"/>
                        <a:pt x="1290" y="1345"/>
                      </a:cubicBezTo>
                      <a:cubicBezTo>
                        <a:pt x="1290" y="1326"/>
                        <a:pt x="1290" y="1326"/>
                        <a:pt x="1290" y="1326"/>
                      </a:cubicBezTo>
                      <a:cubicBezTo>
                        <a:pt x="1322" y="1326"/>
                        <a:pt x="1322" y="1326"/>
                        <a:pt x="1322" y="1326"/>
                      </a:cubicBezTo>
                      <a:cubicBezTo>
                        <a:pt x="1373" y="1326"/>
                        <a:pt x="1414" y="1285"/>
                        <a:pt x="1414" y="1234"/>
                      </a:cubicBezTo>
                      <a:cubicBezTo>
                        <a:pt x="1414" y="769"/>
                        <a:pt x="1414" y="769"/>
                        <a:pt x="1414" y="769"/>
                      </a:cubicBezTo>
                      <a:cubicBezTo>
                        <a:pt x="1414" y="718"/>
                        <a:pt x="1373" y="677"/>
                        <a:pt x="1322" y="677"/>
                      </a:cubicBezTo>
                      <a:close/>
                      <a:moveTo>
                        <a:pt x="144" y="1274"/>
                      </a:moveTo>
                      <a:cubicBezTo>
                        <a:pt x="92" y="1274"/>
                        <a:pt x="92" y="1274"/>
                        <a:pt x="92" y="1274"/>
                      </a:cubicBezTo>
                      <a:cubicBezTo>
                        <a:pt x="70" y="1274"/>
                        <a:pt x="52" y="1256"/>
                        <a:pt x="52" y="1234"/>
                      </a:cubicBezTo>
                      <a:cubicBezTo>
                        <a:pt x="52" y="769"/>
                        <a:pt x="52" y="769"/>
                        <a:pt x="52" y="769"/>
                      </a:cubicBezTo>
                      <a:cubicBezTo>
                        <a:pt x="52" y="747"/>
                        <a:pt x="70" y="729"/>
                        <a:pt x="92" y="729"/>
                      </a:cubicBezTo>
                      <a:cubicBezTo>
                        <a:pt x="144" y="729"/>
                        <a:pt x="144" y="729"/>
                        <a:pt x="144" y="729"/>
                      </a:cubicBezTo>
                      <a:lnTo>
                        <a:pt x="144" y="1274"/>
                      </a:lnTo>
                      <a:close/>
                      <a:moveTo>
                        <a:pt x="638" y="118"/>
                      </a:moveTo>
                      <a:cubicBezTo>
                        <a:pt x="638" y="77"/>
                        <a:pt x="672" y="43"/>
                        <a:pt x="713" y="43"/>
                      </a:cubicBezTo>
                      <a:cubicBezTo>
                        <a:pt x="754" y="43"/>
                        <a:pt x="788" y="77"/>
                        <a:pt x="788" y="118"/>
                      </a:cubicBezTo>
                      <a:cubicBezTo>
                        <a:pt x="788" y="160"/>
                        <a:pt x="754" y="193"/>
                        <a:pt x="713" y="193"/>
                      </a:cubicBezTo>
                      <a:cubicBezTo>
                        <a:pt x="672" y="193"/>
                        <a:pt x="638" y="160"/>
                        <a:pt x="638" y="118"/>
                      </a:cubicBezTo>
                      <a:close/>
                      <a:moveTo>
                        <a:pt x="701" y="342"/>
                      </a:moveTo>
                      <a:cubicBezTo>
                        <a:pt x="826" y="342"/>
                        <a:pt x="930" y="433"/>
                        <a:pt x="951" y="553"/>
                      </a:cubicBezTo>
                      <a:cubicBezTo>
                        <a:pt x="452" y="553"/>
                        <a:pt x="452" y="553"/>
                        <a:pt x="452" y="553"/>
                      </a:cubicBezTo>
                      <a:cubicBezTo>
                        <a:pt x="472" y="433"/>
                        <a:pt x="576" y="342"/>
                        <a:pt x="701" y="342"/>
                      </a:cubicBezTo>
                      <a:close/>
                      <a:moveTo>
                        <a:pt x="1237" y="1274"/>
                      </a:moveTo>
                      <a:cubicBezTo>
                        <a:pt x="1237" y="1274"/>
                        <a:pt x="1237" y="1274"/>
                        <a:pt x="1237" y="1274"/>
                      </a:cubicBezTo>
                      <a:cubicBezTo>
                        <a:pt x="1237" y="1345"/>
                        <a:pt x="1237" y="1345"/>
                        <a:pt x="1237" y="1345"/>
                      </a:cubicBezTo>
                      <a:cubicBezTo>
                        <a:pt x="1237" y="1374"/>
                        <a:pt x="1213" y="1398"/>
                        <a:pt x="1184" y="1398"/>
                      </a:cubicBezTo>
                      <a:cubicBezTo>
                        <a:pt x="223" y="1398"/>
                        <a:pt x="223" y="1398"/>
                        <a:pt x="223" y="1398"/>
                      </a:cubicBezTo>
                      <a:cubicBezTo>
                        <a:pt x="206" y="1398"/>
                        <a:pt x="192" y="1389"/>
                        <a:pt x="182" y="1377"/>
                      </a:cubicBezTo>
                      <a:cubicBezTo>
                        <a:pt x="175" y="1368"/>
                        <a:pt x="170" y="1357"/>
                        <a:pt x="170" y="1345"/>
                      </a:cubicBezTo>
                      <a:cubicBezTo>
                        <a:pt x="170" y="658"/>
                        <a:pt x="170" y="658"/>
                        <a:pt x="170" y="658"/>
                      </a:cubicBezTo>
                      <a:cubicBezTo>
                        <a:pt x="170" y="629"/>
                        <a:pt x="194" y="605"/>
                        <a:pt x="223" y="605"/>
                      </a:cubicBezTo>
                      <a:cubicBezTo>
                        <a:pt x="1184" y="605"/>
                        <a:pt x="1184" y="605"/>
                        <a:pt x="1184" y="605"/>
                      </a:cubicBezTo>
                      <a:cubicBezTo>
                        <a:pt x="1192" y="605"/>
                        <a:pt x="1198" y="607"/>
                        <a:pt x="1205" y="609"/>
                      </a:cubicBezTo>
                      <a:cubicBezTo>
                        <a:pt x="1224" y="617"/>
                        <a:pt x="1237" y="636"/>
                        <a:pt x="1237" y="658"/>
                      </a:cubicBezTo>
                      <a:cubicBezTo>
                        <a:pt x="1237" y="729"/>
                        <a:pt x="1237" y="729"/>
                        <a:pt x="1237" y="729"/>
                      </a:cubicBezTo>
                      <a:cubicBezTo>
                        <a:pt x="1237" y="729"/>
                        <a:pt x="1237" y="729"/>
                        <a:pt x="1237" y="729"/>
                      </a:cubicBezTo>
                      <a:lnTo>
                        <a:pt x="1237" y="1274"/>
                      </a:lnTo>
                      <a:close/>
                      <a:moveTo>
                        <a:pt x="1362" y="1234"/>
                      </a:moveTo>
                      <a:cubicBezTo>
                        <a:pt x="1362" y="1256"/>
                        <a:pt x="1344" y="1274"/>
                        <a:pt x="1322" y="1274"/>
                      </a:cubicBezTo>
                      <a:cubicBezTo>
                        <a:pt x="1263" y="1274"/>
                        <a:pt x="1263" y="1274"/>
                        <a:pt x="1263" y="1274"/>
                      </a:cubicBezTo>
                      <a:cubicBezTo>
                        <a:pt x="1263" y="729"/>
                        <a:pt x="1263" y="729"/>
                        <a:pt x="1263" y="729"/>
                      </a:cubicBezTo>
                      <a:cubicBezTo>
                        <a:pt x="1322" y="729"/>
                        <a:pt x="1322" y="729"/>
                        <a:pt x="1322" y="729"/>
                      </a:cubicBezTo>
                      <a:cubicBezTo>
                        <a:pt x="1344" y="729"/>
                        <a:pt x="1362" y="747"/>
                        <a:pt x="1362" y="769"/>
                      </a:cubicBezTo>
                      <a:lnTo>
                        <a:pt x="1362" y="12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2" name="Freeform 8">
                  <a:extLst>
                    <a:ext uri="{FF2B5EF4-FFF2-40B4-BE49-F238E27FC236}">
                      <a16:creationId xmlns:a16="http://schemas.microsoft.com/office/drawing/2014/main" id="{F74E8D70-D8FE-A64C-410C-9247142E8223}"/>
                    </a:ext>
                  </a:extLst>
                </p:cNvPr>
                <p:cNvSpPr>
                  <a:spLocks noEditPoints="1"/>
                </p:cNvSpPr>
                <p:nvPr/>
              </p:nvSpPr>
              <p:spPr bwMode="auto">
                <a:xfrm>
                  <a:off x="4995863" y="4073525"/>
                  <a:ext cx="2201863" cy="715963"/>
                </a:xfrm>
                <a:custGeom>
                  <a:avLst/>
                  <a:gdLst>
                    <a:gd name="T0" fmla="*/ 638 w 761"/>
                    <a:gd name="T1" fmla="*/ 0 h 247"/>
                    <a:gd name="T2" fmla="*/ 124 w 761"/>
                    <a:gd name="T3" fmla="*/ 0 h 247"/>
                    <a:gd name="T4" fmla="*/ 0 w 761"/>
                    <a:gd name="T5" fmla="*/ 124 h 247"/>
                    <a:gd name="T6" fmla="*/ 124 w 761"/>
                    <a:gd name="T7" fmla="*/ 247 h 247"/>
                    <a:gd name="T8" fmla="*/ 638 w 761"/>
                    <a:gd name="T9" fmla="*/ 247 h 247"/>
                    <a:gd name="T10" fmla="*/ 761 w 761"/>
                    <a:gd name="T11" fmla="*/ 124 h 247"/>
                    <a:gd name="T12" fmla="*/ 638 w 761"/>
                    <a:gd name="T13" fmla="*/ 0 h 247"/>
                    <a:gd name="T14" fmla="*/ 118 w 761"/>
                    <a:gd name="T15" fmla="*/ 220 h 247"/>
                    <a:gd name="T16" fmla="*/ 26 w 761"/>
                    <a:gd name="T17" fmla="*/ 124 h 247"/>
                    <a:gd name="T18" fmla="*/ 118 w 761"/>
                    <a:gd name="T19" fmla="*/ 27 h 247"/>
                    <a:gd name="T20" fmla="*/ 118 w 761"/>
                    <a:gd name="T21" fmla="*/ 220 h 247"/>
                    <a:gd name="T22" fmla="*/ 243 w 761"/>
                    <a:gd name="T23" fmla="*/ 221 h 247"/>
                    <a:gd name="T24" fmla="*/ 144 w 761"/>
                    <a:gd name="T25" fmla="*/ 221 h 247"/>
                    <a:gd name="T26" fmla="*/ 144 w 761"/>
                    <a:gd name="T27" fmla="*/ 26 h 247"/>
                    <a:gd name="T28" fmla="*/ 243 w 761"/>
                    <a:gd name="T29" fmla="*/ 26 h 247"/>
                    <a:gd name="T30" fmla="*/ 243 w 761"/>
                    <a:gd name="T31" fmla="*/ 221 h 247"/>
                    <a:gd name="T32" fmla="*/ 368 w 761"/>
                    <a:gd name="T33" fmla="*/ 221 h 247"/>
                    <a:gd name="T34" fmla="*/ 269 w 761"/>
                    <a:gd name="T35" fmla="*/ 221 h 247"/>
                    <a:gd name="T36" fmla="*/ 269 w 761"/>
                    <a:gd name="T37" fmla="*/ 26 h 247"/>
                    <a:gd name="T38" fmla="*/ 368 w 761"/>
                    <a:gd name="T39" fmla="*/ 26 h 247"/>
                    <a:gd name="T40" fmla="*/ 368 w 761"/>
                    <a:gd name="T41" fmla="*/ 221 h 247"/>
                    <a:gd name="T42" fmla="*/ 492 w 761"/>
                    <a:gd name="T43" fmla="*/ 221 h 247"/>
                    <a:gd name="T44" fmla="*/ 394 w 761"/>
                    <a:gd name="T45" fmla="*/ 221 h 247"/>
                    <a:gd name="T46" fmla="*/ 394 w 761"/>
                    <a:gd name="T47" fmla="*/ 26 h 247"/>
                    <a:gd name="T48" fmla="*/ 492 w 761"/>
                    <a:gd name="T49" fmla="*/ 26 h 247"/>
                    <a:gd name="T50" fmla="*/ 492 w 761"/>
                    <a:gd name="T51" fmla="*/ 221 h 247"/>
                    <a:gd name="T52" fmla="*/ 617 w 761"/>
                    <a:gd name="T53" fmla="*/ 221 h 247"/>
                    <a:gd name="T54" fmla="*/ 519 w 761"/>
                    <a:gd name="T55" fmla="*/ 221 h 247"/>
                    <a:gd name="T56" fmla="*/ 519 w 761"/>
                    <a:gd name="T57" fmla="*/ 26 h 247"/>
                    <a:gd name="T58" fmla="*/ 617 w 761"/>
                    <a:gd name="T59" fmla="*/ 26 h 247"/>
                    <a:gd name="T60" fmla="*/ 617 w 761"/>
                    <a:gd name="T61" fmla="*/ 221 h 247"/>
                    <a:gd name="T62" fmla="*/ 643 w 761"/>
                    <a:gd name="T63" fmla="*/ 220 h 247"/>
                    <a:gd name="T64" fmla="*/ 643 w 761"/>
                    <a:gd name="T65" fmla="*/ 27 h 247"/>
                    <a:gd name="T66" fmla="*/ 735 w 761"/>
                    <a:gd name="T67" fmla="*/ 124 h 247"/>
                    <a:gd name="T68" fmla="*/ 643 w 761"/>
                    <a:gd name="T69" fmla="*/ 22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61" h="247">
                      <a:moveTo>
                        <a:pt x="638" y="0"/>
                      </a:moveTo>
                      <a:cubicBezTo>
                        <a:pt x="124" y="0"/>
                        <a:pt x="124" y="0"/>
                        <a:pt x="124" y="0"/>
                      </a:cubicBezTo>
                      <a:cubicBezTo>
                        <a:pt x="56" y="0"/>
                        <a:pt x="0" y="55"/>
                        <a:pt x="0" y="124"/>
                      </a:cubicBezTo>
                      <a:cubicBezTo>
                        <a:pt x="0" y="192"/>
                        <a:pt x="56" y="247"/>
                        <a:pt x="124" y="247"/>
                      </a:cubicBezTo>
                      <a:cubicBezTo>
                        <a:pt x="638" y="247"/>
                        <a:pt x="638" y="247"/>
                        <a:pt x="638" y="247"/>
                      </a:cubicBezTo>
                      <a:cubicBezTo>
                        <a:pt x="706" y="247"/>
                        <a:pt x="761" y="192"/>
                        <a:pt x="761" y="124"/>
                      </a:cubicBezTo>
                      <a:cubicBezTo>
                        <a:pt x="761" y="55"/>
                        <a:pt x="706" y="0"/>
                        <a:pt x="638" y="0"/>
                      </a:cubicBezTo>
                      <a:close/>
                      <a:moveTo>
                        <a:pt x="118" y="220"/>
                      </a:moveTo>
                      <a:cubicBezTo>
                        <a:pt x="67" y="217"/>
                        <a:pt x="26" y="175"/>
                        <a:pt x="26" y="124"/>
                      </a:cubicBezTo>
                      <a:cubicBezTo>
                        <a:pt x="26" y="72"/>
                        <a:pt x="67" y="30"/>
                        <a:pt x="118" y="27"/>
                      </a:cubicBezTo>
                      <a:lnTo>
                        <a:pt x="118" y="220"/>
                      </a:lnTo>
                      <a:close/>
                      <a:moveTo>
                        <a:pt x="243" y="221"/>
                      </a:moveTo>
                      <a:cubicBezTo>
                        <a:pt x="144" y="221"/>
                        <a:pt x="144" y="221"/>
                        <a:pt x="144" y="221"/>
                      </a:cubicBezTo>
                      <a:cubicBezTo>
                        <a:pt x="144" y="26"/>
                        <a:pt x="144" y="26"/>
                        <a:pt x="144" y="26"/>
                      </a:cubicBezTo>
                      <a:cubicBezTo>
                        <a:pt x="243" y="26"/>
                        <a:pt x="243" y="26"/>
                        <a:pt x="243" y="26"/>
                      </a:cubicBezTo>
                      <a:lnTo>
                        <a:pt x="243" y="221"/>
                      </a:lnTo>
                      <a:close/>
                      <a:moveTo>
                        <a:pt x="368" y="221"/>
                      </a:moveTo>
                      <a:cubicBezTo>
                        <a:pt x="269" y="221"/>
                        <a:pt x="269" y="221"/>
                        <a:pt x="269" y="221"/>
                      </a:cubicBezTo>
                      <a:cubicBezTo>
                        <a:pt x="269" y="26"/>
                        <a:pt x="269" y="26"/>
                        <a:pt x="269" y="26"/>
                      </a:cubicBezTo>
                      <a:cubicBezTo>
                        <a:pt x="368" y="26"/>
                        <a:pt x="368" y="26"/>
                        <a:pt x="368" y="26"/>
                      </a:cubicBezTo>
                      <a:lnTo>
                        <a:pt x="368" y="221"/>
                      </a:lnTo>
                      <a:close/>
                      <a:moveTo>
                        <a:pt x="492" y="221"/>
                      </a:moveTo>
                      <a:cubicBezTo>
                        <a:pt x="394" y="221"/>
                        <a:pt x="394" y="221"/>
                        <a:pt x="394" y="221"/>
                      </a:cubicBezTo>
                      <a:cubicBezTo>
                        <a:pt x="394" y="26"/>
                        <a:pt x="394" y="26"/>
                        <a:pt x="394" y="26"/>
                      </a:cubicBezTo>
                      <a:cubicBezTo>
                        <a:pt x="492" y="26"/>
                        <a:pt x="492" y="26"/>
                        <a:pt x="492" y="26"/>
                      </a:cubicBezTo>
                      <a:lnTo>
                        <a:pt x="492" y="221"/>
                      </a:lnTo>
                      <a:close/>
                      <a:moveTo>
                        <a:pt x="617" y="221"/>
                      </a:moveTo>
                      <a:cubicBezTo>
                        <a:pt x="519" y="221"/>
                        <a:pt x="519" y="221"/>
                        <a:pt x="519" y="221"/>
                      </a:cubicBezTo>
                      <a:cubicBezTo>
                        <a:pt x="519" y="26"/>
                        <a:pt x="519" y="26"/>
                        <a:pt x="519" y="26"/>
                      </a:cubicBezTo>
                      <a:cubicBezTo>
                        <a:pt x="617" y="26"/>
                        <a:pt x="617" y="26"/>
                        <a:pt x="617" y="26"/>
                      </a:cubicBezTo>
                      <a:lnTo>
                        <a:pt x="617" y="221"/>
                      </a:lnTo>
                      <a:close/>
                      <a:moveTo>
                        <a:pt x="643" y="220"/>
                      </a:moveTo>
                      <a:cubicBezTo>
                        <a:pt x="643" y="27"/>
                        <a:pt x="643" y="27"/>
                        <a:pt x="643" y="27"/>
                      </a:cubicBezTo>
                      <a:cubicBezTo>
                        <a:pt x="694" y="30"/>
                        <a:pt x="735" y="72"/>
                        <a:pt x="735" y="124"/>
                      </a:cubicBezTo>
                      <a:cubicBezTo>
                        <a:pt x="735" y="175"/>
                        <a:pt x="694" y="217"/>
                        <a:pt x="643" y="2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3" name="Freeform 9">
                  <a:extLst>
                    <a:ext uri="{FF2B5EF4-FFF2-40B4-BE49-F238E27FC236}">
                      <a16:creationId xmlns:a16="http://schemas.microsoft.com/office/drawing/2014/main" id="{1B7448C0-FA82-F004-AA4D-55DCFDB043D3}"/>
                    </a:ext>
                  </a:extLst>
                </p:cNvPr>
                <p:cNvSpPr>
                  <a:spLocks noEditPoints="1"/>
                </p:cNvSpPr>
                <p:nvPr/>
              </p:nvSpPr>
              <p:spPr bwMode="auto">
                <a:xfrm>
                  <a:off x="5048250" y="2978150"/>
                  <a:ext cx="960438" cy="862013"/>
                </a:xfrm>
                <a:custGeom>
                  <a:avLst/>
                  <a:gdLst>
                    <a:gd name="T0" fmla="*/ 166 w 332"/>
                    <a:gd name="T1" fmla="*/ 298 h 298"/>
                    <a:gd name="T2" fmla="*/ 332 w 332"/>
                    <a:gd name="T3" fmla="*/ 132 h 298"/>
                    <a:gd name="T4" fmla="*/ 332 w 332"/>
                    <a:gd name="T5" fmla="*/ 123 h 298"/>
                    <a:gd name="T6" fmla="*/ 290 w 332"/>
                    <a:gd name="T7" fmla="*/ 104 h 298"/>
                    <a:gd name="T8" fmla="*/ 290 w 332"/>
                    <a:gd name="T9" fmla="*/ 103 h 298"/>
                    <a:gd name="T10" fmla="*/ 110 w 332"/>
                    <a:gd name="T11" fmla="*/ 20 h 298"/>
                    <a:gd name="T12" fmla="*/ 110 w 332"/>
                    <a:gd name="T13" fmla="*/ 20 h 298"/>
                    <a:gd name="T14" fmla="*/ 66 w 332"/>
                    <a:gd name="T15" fmla="*/ 0 h 298"/>
                    <a:gd name="T16" fmla="*/ 60 w 332"/>
                    <a:gd name="T17" fmla="*/ 5 h 298"/>
                    <a:gd name="T18" fmla="*/ 0 w 332"/>
                    <a:gd name="T19" fmla="*/ 132 h 298"/>
                    <a:gd name="T20" fmla="*/ 166 w 332"/>
                    <a:gd name="T21" fmla="*/ 298 h 298"/>
                    <a:gd name="T22" fmla="*/ 114 w 332"/>
                    <a:gd name="T23" fmla="*/ 51 h 298"/>
                    <a:gd name="T24" fmla="*/ 263 w 332"/>
                    <a:gd name="T25" fmla="*/ 120 h 298"/>
                    <a:gd name="T26" fmla="*/ 176 w 332"/>
                    <a:gd name="T27" fmla="*/ 199 h 298"/>
                    <a:gd name="T28" fmla="*/ 89 w 332"/>
                    <a:gd name="T29" fmla="*/ 112 h 298"/>
                    <a:gd name="T30" fmla="*/ 114 w 332"/>
                    <a:gd name="T31" fmla="*/ 51 h 298"/>
                    <a:gd name="T32" fmla="*/ 70 w 332"/>
                    <a:gd name="T33" fmla="*/ 31 h 298"/>
                    <a:gd name="T34" fmla="*/ 90 w 332"/>
                    <a:gd name="T35" fmla="*/ 40 h 298"/>
                    <a:gd name="T36" fmla="*/ 63 w 332"/>
                    <a:gd name="T37" fmla="*/ 112 h 298"/>
                    <a:gd name="T38" fmla="*/ 176 w 332"/>
                    <a:gd name="T39" fmla="*/ 226 h 298"/>
                    <a:gd name="T40" fmla="*/ 288 w 332"/>
                    <a:gd name="T41" fmla="*/ 132 h 298"/>
                    <a:gd name="T42" fmla="*/ 305 w 332"/>
                    <a:gd name="T43" fmla="*/ 140 h 298"/>
                    <a:gd name="T44" fmla="*/ 166 w 332"/>
                    <a:gd name="T45" fmla="*/ 272 h 298"/>
                    <a:gd name="T46" fmla="*/ 26 w 332"/>
                    <a:gd name="T47" fmla="*/ 132 h 298"/>
                    <a:gd name="T48" fmla="*/ 70 w 332"/>
                    <a:gd name="T49" fmla="*/ 31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2" h="298">
                      <a:moveTo>
                        <a:pt x="166" y="298"/>
                      </a:moveTo>
                      <a:cubicBezTo>
                        <a:pt x="257" y="298"/>
                        <a:pt x="332" y="224"/>
                        <a:pt x="332" y="132"/>
                      </a:cubicBezTo>
                      <a:cubicBezTo>
                        <a:pt x="332" y="123"/>
                        <a:pt x="332" y="123"/>
                        <a:pt x="332" y="123"/>
                      </a:cubicBezTo>
                      <a:cubicBezTo>
                        <a:pt x="290" y="104"/>
                        <a:pt x="290" y="104"/>
                        <a:pt x="290" y="104"/>
                      </a:cubicBezTo>
                      <a:cubicBezTo>
                        <a:pt x="290" y="103"/>
                        <a:pt x="290" y="103"/>
                        <a:pt x="290" y="103"/>
                      </a:cubicBezTo>
                      <a:cubicBezTo>
                        <a:pt x="110" y="20"/>
                        <a:pt x="110" y="20"/>
                        <a:pt x="110" y="20"/>
                      </a:cubicBezTo>
                      <a:cubicBezTo>
                        <a:pt x="110" y="20"/>
                        <a:pt x="110" y="20"/>
                        <a:pt x="110" y="20"/>
                      </a:cubicBezTo>
                      <a:cubicBezTo>
                        <a:pt x="66" y="0"/>
                        <a:pt x="66" y="0"/>
                        <a:pt x="66" y="0"/>
                      </a:cubicBezTo>
                      <a:cubicBezTo>
                        <a:pt x="60" y="5"/>
                        <a:pt x="60" y="5"/>
                        <a:pt x="60" y="5"/>
                      </a:cubicBezTo>
                      <a:cubicBezTo>
                        <a:pt x="22" y="37"/>
                        <a:pt x="0" y="83"/>
                        <a:pt x="0" y="132"/>
                      </a:cubicBezTo>
                      <a:cubicBezTo>
                        <a:pt x="0" y="224"/>
                        <a:pt x="74" y="298"/>
                        <a:pt x="166" y="298"/>
                      </a:cubicBezTo>
                      <a:close/>
                      <a:moveTo>
                        <a:pt x="114" y="51"/>
                      </a:moveTo>
                      <a:cubicBezTo>
                        <a:pt x="263" y="120"/>
                        <a:pt x="263" y="120"/>
                        <a:pt x="263" y="120"/>
                      </a:cubicBezTo>
                      <a:cubicBezTo>
                        <a:pt x="259" y="165"/>
                        <a:pt x="222" y="199"/>
                        <a:pt x="176" y="199"/>
                      </a:cubicBezTo>
                      <a:cubicBezTo>
                        <a:pt x="128" y="199"/>
                        <a:pt x="89" y="160"/>
                        <a:pt x="89" y="112"/>
                      </a:cubicBezTo>
                      <a:cubicBezTo>
                        <a:pt x="89" y="89"/>
                        <a:pt x="98" y="68"/>
                        <a:pt x="114" y="51"/>
                      </a:cubicBezTo>
                      <a:close/>
                      <a:moveTo>
                        <a:pt x="70" y="31"/>
                      </a:moveTo>
                      <a:cubicBezTo>
                        <a:pt x="90" y="40"/>
                        <a:pt x="90" y="40"/>
                        <a:pt x="90" y="40"/>
                      </a:cubicBezTo>
                      <a:cubicBezTo>
                        <a:pt x="73" y="60"/>
                        <a:pt x="63" y="86"/>
                        <a:pt x="63" y="112"/>
                      </a:cubicBezTo>
                      <a:cubicBezTo>
                        <a:pt x="63" y="175"/>
                        <a:pt x="114" y="226"/>
                        <a:pt x="176" y="226"/>
                      </a:cubicBezTo>
                      <a:cubicBezTo>
                        <a:pt x="232" y="226"/>
                        <a:pt x="278" y="185"/>
                        <a:pt x="288" y="132"/>
                      </a:cubicBezTo>
                      <a:cubicBezTo>
                        <a:pt x="305" y="140"/>
                        <a:pt x="305" y="140"/>
                        <a:pt x="305" y="140"/>
                      </a:cubicBezTo>
                      <a:cubicBezTo>
                        <a:pt x="301" y="213"/>
                        <a:pt x="240" y="272"/>
                        <a:pt x="166" y="272"/>
                      </a:cubicBezTo>
                      <a:cubicBezTo>
                        <a:pt x="89" y="272"/>
                        <a:pt x="26" y="209"/>
                        <a:pt x="26" y="132"/>
                      </a:cubicBezTo>
                      <a:cubicBezTo>
                        <a:pt x="26" y="94"/>
                        <a:pt x="42" y="57"/>
                        <a:pt x="70"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4" name="Freeform 10">
                  <a:extLst>
                    <a:ext uri="{FF2B5EF4-FFF2-40B4-BE49-F238E27FC236}">
                      <a16:creationId xmlns:a16="http://schemas.microsoft.com/office/drawing/2014/main" id="{56D51D43-5793-0BC7-350E-9FCF32B6A43B}"/>
                    </a:ext>
                  </a:extLst>
                </p:cNvPr>
                <p:cNvSpPr>
                  <a:spLocks noEditPoints="1"/>
                </p:cNvSpPr>
                <p:nvPr/>
              </p:nvSpPr>
              <p:spPr bwMode="auto">
                <a:xfrm>
                  <a:off x="6188075" y="2978150"/>
                  <a:ext cx="960438" cy="862013"/>
                </a:xfrm>
                <a:custGeom>
                  <a:avLst/>
                  <a:gdLst>
                    <a:gd name="T0" fmla="*/ 166 w 332"/>
                    <a:gd name="T1" fmla="*/ 298 h 298"/>
                    <a:gd name="T2" fmla="*/ 332 w 332"/>
                    <a:gd name="T3" fmla="*/ 132 h 298"/>
                    <a:gd name="T4" fmla="*/ 272 w 332"/>
                    <a:gd name="T5" fmla="*/ 5 h 298"/>
                    <a:gd name="T6" fmla="*/ 265 w 332"/>
                    <a:gd name="T7" fmla="*/ 0 h 298"/>
                    <a:gd name="T8" fmla="*/ 221 w 332"/>
                    <a:gd name="T9" fmla="*/ 20 h 298"/>
                    <a:gd name="T10" fmla="*/ 221 w 332"/>
                    <a:gd name="T11" fmla="*/ 20 h 298"/>
                    <a:gd name="T12" fmla="*/ 49 w 332"/>
                    <a:gd name="T13" fmla="*/ 100 h 298"/>
                    <a:gd name="T14" fmla="*/ 42 w 332"/>
                    <a:gd name="T15" fmla="*/ 104 h 298"/>
                    <a:gd name="T16" fmla="*/ 42 w 332"/>
                    <a:gd name="T17" fmla="*/ 104 h 298"/>
                    <a:gd name="T18" fmla="*/ 7 w 332"/>
                    <a:gd name="T19" fmla="*/ 120 h 298"/>
                    <a:gd name="T20" fmla="*/ 0 w 332"/>
                    <a:gd name="T21" fmla="*/ 124 h 298"/>
                    <a:gd name="T22" fmla="*/ 0 w 332"/>
                    <a:gd name="T23" fmla="*/ 132 h 298"/>
                    <a:gd name="T24" fmla="*/ 166 w 332"/>
                    <a:gd name="T25" fmla="*/ 298 h 298"/>
                    <a:gd name="T26" fmla="*/ 217 w 332"/>
                    <a:gd name="T27" fmla="*/ 51 h 298"/>
                    <a:gd name="T28" fmla="*/ 242 w 332"/>
                    <a:gd name="T29" fmla="*/ 112 h 298"/>
                    <a:gd name="T30" fmla="*/ 155 w 332"/>
                    <a:gd name="T31" fmla="*/ 199 h 298"/>
                    <a:gd name="T32" fmla="*/ 68 w 332"/>
                    <a:gd name="T33" fmla="*/ 120 h 298"/>
                    <a:gd name="T34" fmla="*/ 217 w 332"/>
                    <a:gd name="T35" fmla="*/ 51 h 298"/>
                    <a:gd name="T36" fmla="*/ 44 w 332"/>
                    <a:gd name="T37" fmla="*/ 132 h 298"/>
                    <a:gd name="T38" fmla="*/ 155 w 332"/>
                    <a:gd name="T39" fmla="*/ 226 h 298"/>
                    <a:gd name="T40" fmla="*/ 269 w 332"/>
                    <a:gd name="T41" fmla="*/ 112 h 298"/>
                    <a:gd name="T42" fmla="*/ 242 w 332"/>
                    <a:gd name="T43" fmla="*/ 40 h 298"/>
                    <a:gd name="T44" fmla="*/ 261 w 332"/>
                    <a:gd name="T45" fmla="*/ 31 h 298"/>
                    <a:gd name="T46" fmla="*/ 306 w 332"/>
                    <a:gd name="T47" fmla="*/ 132 h 298"/>
                    <a:gd name="T48" fmla="*/ 166 w 332"/>
                    <a:gd name="T49" fmla="*/ 272 h 298"/>
                    <a:gd name="T50" fmla="*/ 26 w 332"/>
                    <a:gd name="T51" fmla="*/ 140 h 298"/>
                    <a:gd name="T52" fmla="*/ 44 w 332"/>
                    <a:gd name="T53" fmla="*/ 132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32" h="298">
                      <a:moveTo>
                        <a:pt x="166" y="298"/>
                      </a:moveTo>
                      <a:cubicBezTo>
                        <a:pt x="257" y="298"/>
                        <a:pt x="332" y="224"/>
                        <a:pt x="332" y="132"/>
                      </a:cubicBezTo>
                      <a:cubicBezTo>
                        <a:pt x="332" y="83"/>
                        <a:pt x="310" y="37"/>
                        <a:pt x="272" y="5"/>
                      </a:cubicBezTo>
                      <a:cubicBezTo>
                        <a:pt x="265" y="0"/>
                        <a:pt x="265" y="0"/>
                        <a:pt x="265" y="0"/>
                      </a:cubicBezTo>
                      <a:cubicBezTo>
                        <a:pt x="221" y="20"/>
                        <a:pt x="221" y="20"/>
                        <a:pt x="221" y="20"/>
                      </a:cubicBezTo>
                      <a:cubicBezTo>
                        <a:pt x="221" y="20"/>
                        <a:pt x="221" y="20"/>
                        <a:pt x="221" y="20"/>
                      </a:cubicBezTo>
                      <a:cubicBezTo>
                        <a:pt x="49" y="100"/>
                        <a:pt x="49" y="100"/>
                        <a:pt x="49" y="100"/>
                      </a:cubicBezTo>
                      <a:cubicBezTo>
                        <a:pt x="42" y="104"/>
                        <a:pt x="42" y="104"/>
                        <a:pt x="42" y="104"/>
                      </a:cubicBezTo>
                      <a:cubicBezTo>
                        <a:pt x="42" y="104"/>
                        <a:pt x="42" y="104"/>
                        <a:pt x="42" y="104"/>
                      </a:cubicBezTo>
                      <a:cubicBezTo>
                        <a:pt x="7" y="120"/>
                        <a:pt x="7" y="120"/>
                        <a:pt x="7" y="120"/>
                      </a:cubicBezTo>
                      <a:cubicBezTo>
                        <a:pt x="0" y="124"/>
                        <a:pt x="0" y="124"/>
                        <a:pt x="0" y="124"/>
                      </a:cubicBezTo>
                      <a:cubicBezTo>
                        <a:pt x="0" y="132"/>
                        <a:pt x="0" y="132"/>
                        <a:pt x="0" y="132"/>
                      </a:cubicBezTo>
                      <a:cubicBezTo>
                        <a:pt x="0" y="224"/>
                        <a:pt x="74" y="298"/>
                        <a:pt x="166" y="298"/>
                      </a:cubicBezTo>
                      <a:close/>
                      <a:moveTo>
                        <a:pt x="217" y="51"/>
                      </a:moveTo>
                      <a:cubicBezTo>
                        <a:pt x="233" y="68"/>
                        <a:pt x="242" y="89"/>
                        <a:pt x="242" y="112"/>
                      </a:cubicBezTo>
                      <a:cubicBezTo>
                        <a:pt x="242" y="160"/>
                        <a:pt x="203" y="199"/>
                        <a:pt x="155" y="199"/>
                      </a:cubicBezTo>
                      <a:cubicBezTo>
                        <a:pt x="110" y="199"/>
                        <a:pt x="73" y="165"/>
                        <a:pt x="68" y="120"/>
                      </a:cubicBezTo>
                      <a:lnTo>
                        <a:pt x="217" y="51"/>
                      </a:lnTo>
                      <a:close/>
                      <a:moveTo>
                        <a:pt x="44" y="132"/>
                      </a:moveTo>
                      <a:cubicBezTo>
                        <a:pt x="53" y="185"/>
                        <a:pt x="99" y="226"/>
                        <a:pt x="155" y="226"/>
                      </a:cubicBezTo>
                      <a:cubicBezTo>
                        <a:pt x="218" y="226"/>
                        <a:pt x="269" y="175"/>
                        <a:pt x="269" y="112"/>
                      </a:cubicBezTo>
                      <a:cubicBezTo>
                        <a:pt x="269" y="86"/>
                        <a:pt x="259" y="60"/>
                        <a:pt x="242" y="40"/>
                      </a:cubicBezTo>
                      <a:cubicBezTo>
                        <a:pt x="261" y="31"/>
                        <a:pt x="261" y="31"/>
                        <a:pt x="261" y="31"/>
                      </a:cubicBezTo>
                      <a:cubicBezTo>
                        <a:pt x="289" y="57"/>
                        <a:pt x="306" y="94"/>
                        <a:pt x="306" y="132"/>
                      </a:cubicBezTo>
                      <a:cubicBezTo>
                        <a:pt x="306" y="209"/>
                        <a:pt x="243" y="272"/>
                        <a:pt x="166" y="272"/>
                      </a:cubicBezTo>
                      <a:cubicBezTo>
                        <a:pt x="92" y="272"/>
                        <a:pt x="31" y="214"/>
                        <a:pt x="26" y="140"/>
                      </a:cubicBezTo>
                      <a:lnTo>
                        <a:pt x="44" y="1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grpSp>
      <p:grpSp>
        <p:nvGrpSpPr>
          <p:cNvPr id="125" name="Group 124">
            <a:extLst>
              <a:ext uri="{FF2B5EF4-FFF2-40B4-BE49-F238E27FC236}">
                <a16:creationId xmlns:a16="http://schemas.microsoft.com/office/drawing/2014/main" id="{09CD1B0E-1972-BC98-7B37-7761C8EC20EE}"/>
              </a:ext>
            </a:extLst>
          </p:cNvPr>
          <p:cNvGrpSpPr/>
          <p:nvPr/>
        </p:nvGrpSpPr>
        <p:grpSpPr>
          <a:xfrm>
            <a:off x="5337955" y="5140888"/>
            <a:ext cx="763460" cy="1216136"/>
            <a:chOff x="3601656" y="1497596"/>
            <a:chExt cx="763460" cy="1216136"/>
          </a:xfrm>
        </p:grpSpPr>
        <p:sp>
          <p:nvSpPr>
            <p:cNvPr id="126" name="TextBox 125">
              <a:extLst>
                <a:ext uri="{FF2B5EF4-FFF2-40B4-BE49-F238E27FC236}">
                  <a16:creationId xmlns:a16="http://schemas.microsoft.com/office/drawing/2014/main" id="{B429A3CC-5649-BBCC-C7B2-8BAF54266C7D}"/>
                </a:ext>
              </a:extLst>
            </p:cNvPr>
            <p:cNvSpPr txBox="1"/>
            <p:nvPr/>
          </p:nvSpPr>
          <p:spPr>
            <a:xfrm>
              <a:off x="3601656" y="2282845"/>
              <a:ext cx="763460" cy="430887"/>
            </a:xfrm>
            <a:prstGeom prst="rect">
              <a:avLst/>
            </a:prstGeom>
            <a:noFill/>
            <a:ln>
              <a:noFill/>
            </a:ln>
            <a:extLst>
              <a:ext uri="{91240B29-F687-4F45-9708-019B960494DF}">
                <a14:hiddenLine xmlns:a14="http://schemas.microsoft.com/office/drawing/2010/main">
                  <a:solidFill>
                    <a:prstClr val="black"/>
                  </a:solidFill>
                </a14:hiddenLine>
              </a:ext>
            </a:extLst>
          </p:spPr>
          <p:txBody>
            <a:bodyPr wrap="square" lIns="0" tIns="0" rIns="0" bIns="0" rtlCol="0">
              <a:spAutoFit/>
            </a:bodyPr>
            <a:lstStyle/>
            <a:p>
              <a:pPr algn="ctr"/>
              <a:r>
                <a:rPr lang="en-GB" sz="1400" cap="all" dirty="0">
                  <a:solidFill>
                    <a:schemeClr val="bg1"/>
                  </a:solidFill>
                </a:rPr>
                <a:t>Bot</a:t>
              </a:r>
            </a:p>
            <a:p>
              <a:pPr algn="ctr"/>
              <a:r>
                <a:rPr lang="en-GB" sz="1400" cap="all" dirty="0">
                  <a:solidFill>
                    <a:schemeClr val="bg1"/>
                  </a:solidFill>
                </a:rPr>
                <a:t>4.4.4.4</a:t>
              </a:r>
            </a:p>
          </p:txBody>
        </p:sp>
        <p:grpSp>
          <p:nvGrpSpPr>
            <p:cNvPr id="127" name="Group 126">
              <a:extLst>
                <a:ext uri="{FF2B5EF4-FFF2-40B4-BE49-F238E27FC236}">
                  <a16:creationId xmlns:a16="http://schemas.microsoft.com/office/drawing/2014/main" id="{C7FBBAF0-5328-AB5C-E807-D0F5379E744C}"/>
                </a:ext>
              </a:extLst>
            </p:cNvPr>
            <p:cNvGrpSpPr>
              <a:grpSpLocks noChangeAspect="1"/>
            </p:cNvGrpSpPr>
            <p:nvPr/>
          </p:nvGrpSpPr>
          <p:grpSpPr>
            <a:xfrm>
              <a:off x="3634643" y="1497596"/>
              <a:ext cx="687600" cy="687600"/>
              <a:chOff x="180112" y="179387"/>
              <a:chExt cx="720000" cy="720000"/>
            </a:xfrm>
          </p:grpSpPr>
          <p:sp>
            <p:nvSpPr>
              <p:cNvPr id="128" name="Oval 5">
                <a:extLst>
                  <a:ext uri="{FF2B5EF4-FFF2-40B4-BE49-F238E27FC236}">
                    <a16:creationId xmlns:a16="http://schemas.microsoft.com/office/drawing/2014/main" id="{74B85574-E28E-CCED-5845-8B2214FD88AC}"/>
                  </a:ext>
                </a:extLst>
              </p:cNvPr>
              <p:cNvSpPr>
                <a:spLocks noChangeArrowheads="1"/>
              </p:cNvSpPr>
              <p:nvPr/>
            </p:nvSpPr>
            <p:spPr bwMode="auto">
              <a:xfrm>
                <a:off x="180112" y="179387"/>
                <a:ext cx="720000" cy="720000"/>
              </a:xfrm>
              <a:prstGeom prst="ellipse">
                <a:avLst/>
              </a:prstGeom>
              <a:solidFill>
                <a:srgbClr val="FF595A"/>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29" name="Group 128">
                <a:extLst>
                  <a:ext uri="{FF2B5EF4-FFF2-40B4-BE49-F238E27FC236}">
                    <a16:creationId xmlns:a16="http://schemas.microsoft.com/office/drawing/2014/main" id="{59FBE233-FA5E-21A8-4D63-154F4D1D855C}"/>
                  </a:ext>
                </a:extLst>
              </p:cNvPr>
              <p:cNvGrpSpPr/>
              <p:nvPr/>
            </p:nvGrpSpPr>
            <p:grpSpPr>
              <a:xfrm>
                <a:off x="326945" y="282720"/>
                <a:ext cx="429500" cy="440500"/>
                <a:chOff x="4062413" y="981075"/>
                <a:chExt cx="4090988" cy="4195763"/>
              </a:xfrm>
              <a:solidFill>
                <a:schemeClr val="bg1"/>
              </a:solidFill>
            </p:grpSpPr>
            <p:sp>
              <p:nvSpPr>
                <p:cNvPr id="130" name="Oval 6">
                  <a:extLst>
                    <a:ext uri="{FF2B5EF4-FFF2-40B4-BE49-F238E27FC236}">
                      <a16:creationId xmlns:a16="http://schemas.microsoft.com/office/drawing/2014/main" id="{2A65F092-4653-E374-0871-CFD16E7573FD}"/>
                    </a:ext>
                  </a:extLst>
                </p:cNvPr>
                <p:cNvSpPr>
                  <a:spLocks noChangeArrowheads="1"/>
                </p:cNvSpPr>
                <p:nvPr/>
              </p:nvSpPr>
              <p:spPr bwMode="auto">
                <a:xfrm>
                  <a:off x="6000750" y="1198563"/>
                  <a:ext cx="249238" cy="2508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7">
                  <a:extLst>
                    <a:ext uri="{FF2B5EF4-FFF2-40B4-BE49-F238E27FC236}">
                      <a16:creationId xmlns:a16="http://schemas.microsoft.com/office/drawing/2014/main" id="{D7C8C6AE-EE71-B9B4-429E-73BCE6014992}"/>
                    </a:ext>
                  </a:extLst>
                </p:cNvPr>
                <p:cNvSpPr>
                  <a:spLocks noEditPoints="1"/>
                </p:cNvSpPr>
                <p:nvPr/>
              </p:nvSpPr>
              <p:spPr bwMode="auto">
                <a:xfrm>
                  <a:off x="4062413" y="981075"/>
                  <a:ext cx="4090988" cy="4195763"/>
                </a:xfrm>
                <a:custGeom>
                  <a:avLst/>
                  <a:gdLst>
                    <a:gd name="T0" fmla="*/ 1290 w 1414"/>
                    <a:gd name="T1" fmla="*/ 677 h 1450"/>
                    <a:gd name="T2" fmla="*/ 1184 w 1414"/>
                    <a:gd name="T3" fmla="*/ 553 h 1450"/>
                    <a:gd name="T4" fmla="*/ 735 w 1414"/>
                    <a:gd name="T5" fmla="*/ 301 h 1450"/>
                    <a:gd name="T6" fmla="*/ 832 w 1414"/>
                    <a:gd name="T7" fmla="*/ 118 h 1450"/>
                    <a:gd name="T8" fmla="*/ 594 w 1414"/>
                    <a:gd name="T9" fmla="*/ 118 h 1450"/>
                    <a:gd name="T10" fmla="*/ 691 w 1414"/>
                    <a:gd name="T11" fmla="*/ 299 h 1450"/>
                    <a:gd name="T12" fmla="*/ 223 w 1414"/>
                    <a:gd name="T13" fmla="*/ 553 h 1450"/>
                    <a:gd name="T14" fmla="*/ 118 w 1414"/>
                    <a:gd name="T15" fmla="*/ 677 h 1450"/>
                    <a:gd name="T16" fmla="*/ 0 w 1414"/>
                    <a:gd name="T17" fmla="*/ 769 h 1450"/>
                    <a:gd name="T18" fmla="*/ 92 w 1414"/>
                    <a:gd name="T19" fmla="*/ 1326 h 1450"/>
                    <a:gd name="T20" fmla="*/ 118 w 1414"/>
                    <a:gd name="T21" fmla="*/ 1345 h 1450"/>
                    <a:gd name="T22" fmla="*/ 1184 w 1414"/>
                    <a:gd name="T23" fmla="*/ 1450 h 1450"/>
                    <a:gd name="T24" fmla="*/ 1290 w 1414"/>
                    <a:gd name="T25" fmla="*/ 1326 h 1450"/>
                    <a:gd name="T26" fmla="*/ 1414 w 1414"/>
                    <a:gd name="T27" fmla="*/ 1234 h 1450"/>
                    <a:gd name="T28" fmla="*/ 1322 w 1414"/>
                    <a:gd name="T29" fmla="*/ 677 h 1450"/>
                    <a:gd name="T30" fmla="*/ 92 w 1414"/>
                    <a:gd name="T31" fmla="*/ 1274 h 1450"/>
                    <a:gd name="T32" fmla="*/ 52 w 1414"/>
                    <a:gd name="T33" fmla="*/ 769 h 1450"/>
                    <a:gd name="T34" fmla="*/ 144 w 1414"/>
                    <a:gd name="T35" fmla="*/ 729 h 1450"/>
                    <a:gd name="T36" fmla="*/ 638 w 1414"/>
                    <a:gd name="T37" fmla="*/ 118 h 1450"/>
                    <a:gd name="T38" fmla="*/ 788 w 1414"/>
                    <a:gd name="T39" fmla="*/ 118 h 1450"/>
                    <a:gd name="T40" fmla="*/ 638 w 1414"/>
                    <a:gd name="T41" fmla="*/ 118 h 1450"/>
                    <a:gd name="T42" fmla="*/ 951 w 1414"/>
                    <a:gd name="T43" fmla="*/ 553 h 1450"/>
                    <a:gd name="T44" fmla="*/ 701 w 1414"/>
                    <a:gd name="T45" fmla="*/ 342 h 1450"/>
                    <a:gd name="T46" fmla="*/ 1237 w 1414"/>
                    <a:gd name="T47" fmla="*/ 1274 h 1450"/>
                    <a:gd name="T48" fmla="*/ 1184 w 1414"/>
                    <a:gd name="T49" fmla="*/ 1398 h 1450"/>
                    <a:gd name="T50" fmla="*/ 182 w 1414"/>
                    <a:gd name="T51" fmla="*/ 1377 h 1450"/>
                    <a:gd name="T52" fmla="*/ 170 w 1414"/>
                    <a:gd name="T53" fmla="*/ 658 h 1450"/>
                    <a:gd name="T54" fmla="*/ 1184 w 1414"/>
                    <a:gd name="T55" fmla="*/ 605 h 1450"/>
                    <a:gd name="T56" fmla="*/ 1237 w 1414"/>
                    <a:gd name="T57" fmla="*/ 658 h 1450"/>
                    <a:gd name="T58" fmla="*/ 1237 w 1414"/>
                    <a:gd name="T59" fmla="*/ 729 h 1450"/>
                    <a:gd name="T60" fmla="*/ 1362 w 1414"/>
                    <a:gd name="T61" fmla="*/ 1234 h 1450"/>
                    <a:gd name="T62" fmla="*/ 1263 w 1414"/>
                    <a:gd name="T63" fmla="*/ 1274 h 1450"/>
                    <a:gd name="T64" fmla="*/ 1322 w 1414"/>
                    <a:gd name="T65" fmla="*/ 729 h 1450"/>
                    <a:gd name="T66" fmla="*/ 1362 w 1414"/>
                    <a:gd name="T67" fmla="*/ 1234 h 1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14" h="1450">
                      <a:moveTo>
                        <a:pt x="1322" y="677"/>
                      </a:moveTo>
                      <a:cubicBezTo>
                        <a:pt x="1290" y="677"/>
                        <a:pt x="1290" y="677"/>
                        <a:pt x="1290" y="677"/>
                      </a:cubicBezTo>
                      <a:cubicBezTo>
                        <a:pt x="1290" y="658"/>
                        <a:pt x="1290" y="658"/>
                        <a:pt x="1290" y="658"/>
                      </a:cubicBezTo>
                      <a:cubicBezTo>
                        <a:pt x="1290" y="600"/>
                        <a:pt x="1242" y="553"/>
                        <a:pt x="1184" y="553"/>
                      </a:cubicBezTo>
                      <a:cubicBezTo>
                        <a:pt x="995" y="553"/>
                        <a:pt x="995" y="553"/>
                        <a:pt x="995" y="553"/>
                      </a:cubicBezTo>
                      <a:cubicBezTo>
                        <a:pt x="976" y="420"/>
                        <a:pt x="869" y="316"/>
                        <a:pt x="735" y="301"/>
                      </a:cubicBezTo>
                      <a:cubicBezTo>
                        <a:pt x="735" y="235"/>
                        <a:pt x="735" y="235"/>
                        <a:pt x="735" y="235"/>
                      </a:cubicBezTo>
                      <a:cubicBezTo>
                        <a:pt x="790" y="225"/>
                        <a:pt x="832" y="176"/>
                        <a:pt x="832" y="118"/>
                      </a:cubicBezTo>
                      <a:cubicBezTo>
                        <a:pt x="832" y="53"/>
                        <a:pt x="779" y="0"/>
                        <a:pt x="713" y="0"/>
                      </a:cubicBezTo>
                      <a:cubicBezTo>
                        <a:pt x="648" y="0"/>
                        <a:pt x="594" y="53"/>
                        <a:pt x="594" y="118"/>
                      </a:cubicBezTo>
                      <a:cubicBezTo>
                        <a:pt x="594" y="176"/>
                        <a:pt x="636" y="225"/>
                        <a:pt x="691" y="235"/>
                      </a:cubicBezTo>
                      <a:cubicBezTo>
                        <a:pt x="691" y="299"/>
                        <a:pt x="691" y="299"/>
                        <a:pt x="691" y="299"/>
                      </a:cubicBezTo>
                      <a:cubicBezTo>
                        <a:pt x="547" y="304"/>
                        <a:pt x="428" y="412"/>
                        <a:pt x="407" y="553"/>
                      </a:cubicBezTo>
                      <a:cubicBezTo>
                        <a:pt x="223" y="553"/>
                        <a:pt x="223" y="553"/>
                        <a:pt x="223" y="553"/>
                      </a:cubicBezTo>
                      <a:cubicBezTo>
                        <a:pt x="165" y="553"/>
                        <a:pt x="118" y="600"/>
                        <a:pt x="118" y="658"/>
                      </a:cubicBezTo>
                      <a:cubicBezTo>
                        <a:pt x="118" y="677"/>
                        <a:pt x="118" y="677"/>
                        <a:pt x="118" y="677"/>
                      </a:cubicBezTo>
                      <a:cubicBezTo>
                        <a:pt x="92" y="677"/>
                        <a:pt x="92" y="677"/>
                        <a:pt x="92" y="677"/>
                      </a:cubicBezTo>
                      <a:cubicBezTo>
                        <a:pt x="41" y="677"/>
                        <a:pt x="0" y="718"/>
                        <a:pt x="0" y="769"/>
                      </a:cubicBezTo>
                      <a:cubicBezTo>
                        <a:pt x="0" y="1234"/>
                        <a:pt x="0" y="1234"/>
                        <a:pt x="0" y="1234"/>
                      </a:cubicBezTo>
                      <a:cubicBezTo>
                        <a:pt x="0" y="1285"/>
                        <a:pt x="41" y="1326"/>
                        <a:pt x="92" y="1326"/>
                      </a:cubicBezTo>
                      <a:cubicBezTo>
                        <a:pt x="118" y="1326"/>
                        <a:pt x="118" y="1326"/>
                        <a:pt x="118" y="1326"/>
                      </a:cubicBezTo>
                      <a:cubicBezTo>
                        <a:pt x="118" y="1345"/>
                        <a:pt x="118" y="1345"/>
                        <a:pt x="118" y="1345"/>
                      </a:cubicBezTo>
                      <a:cubicBezTo>
                        <a:pt x="118" y="1403"/>
                        <a:pt x="165" y="1450"/>
                        <a:pt x="223" y="1450"/>
                      </a:cubicBezTo>
                      <a:cubicBezTo>
                        <a:pt x="1184" y="1450"/>
                        <a:pt x="1184" y="1450"/>
                        <a:pt x="1184" y="1450"/>
                      </a:cubicBezTo>
                      <a:cubicBezTo>
                        <a:pt x="1242" y="1450"/>
                        <a:pt x="1290" y="1403"/>
                        <a:pt x="1290" y="1345"/>
                      </a:cubicBezTo>
                      <a:cubicBezTo>
                        <a:pt x="1290" y="1326"/>
                        <a:pt x="1290" y="1326"/>
                        <a:pt x="1290" y="1326"/>
                      </a:cubicBezTo>
                      <a:cubicBezTo>
                        <a:pt x="1322" y="1326"/>
                        <a:pt x="1322" y="1326"/>
                        <a:pt x="1322" y="1326"/>
                      </a:cubicBezTo>
                      <a:cubicBezTo>
                        <a:pt x="1373" y="1326"/>
                        <a:pt x="1414" y="1285"/>
                        <a:pt x="1414" y="1234"/>
                      </a:cubicBezTo>
                      <a:cubicBezTo>
                        <a:pt x="1414" y="769"/>
                        <a:pt x="1414" y="769"/>
                        <a:pt x="1414" y="769"/>
                      </a:cubicBezTo>
                      <a:cubicBezTo>
                        <a:pt x="1414" y="718"/>
                        <a:pt x="1373" y="677"/>
                        <a:pt x="1322" y="677"/>
                      </a:cubicBezTo>
                      <a:close/>
                      <a:moveTo>
                        <a:pt x="144" y="1274"/>
                      </a:moveTo>
                      <a:cubicBezTo>
                        <a:pt x="92" y="1274"/>
                        <a:pt x="92" y="1274"/>
                        <a:pt x="92" y="1274"/>
                      </a:cubicBezTo>
                      <a:cubicBezTo>
                        <a:pt x="70" y="1274"/>
                        <a:pt x="52" y="1256"/>
                        <a:pt x="52" y="1234"/>
                      </a:cubicBezTo>
                      <a:cubicBezTo>
                        <a:pt x="52" y="769"/>
                        <a:pt x="52" y="769"/>
                        <a:pt x="52" y="769"/>
                      </a:cubicBezTo>
                      <a:cubicBezTo>
                        <a:pt x="52" y="747"/>
                        <a:pt x="70" y="729"/>
                        <a:pt x="92" y="729"/>
                      </a:cubicBezTo>
                      <a:cubicBezTo>
                        <a:pt x="144" y="729"/>
                        <a:pt x="144" y="729"/>
                        <a:pt x="144" y="729"/>
                      </a:cubicBezTo>
                      <a:lnTo>
                        <a:pt x="144" y="1274"/>
                      </a:lnTo>
                      <a:close/>
                      <a:moveTo>
                        <a:pt x="638" y="118"/>
                      </a:moveTo>
                      <a:cubicBezTo>
                        <a:pt x="638" y="77"/>
                        <a:pt x="672" y="43"/>
                        <a:pt x="713" y="43"/>
                      </a:cubicBezTo>
                      <a:cubicBezTo>
                        <a:pt x="754" y="43"/>
                        <a:pt x="788" y="77"/>
                        <a:pt x="788" y="118"/>
                      </a:cubicBezTo>
                      <a:cubicBezTo>
                        <a:pt x="788" y="160"/>
                        <a:pt x="754" y="193"/>
                        <a:pt x="713" y="193"/>
                      </a:cubicBezTo>
                      <a:cubicBezTo>
                        <a:pt x="672" y="193"/>
                        <a:pt x="638" y="160"/>
                        <a:pt x="638" y="118"/>
                      </a:cubicBezTo>
                      <a:close/>
                      <a:moveTo>
                        <a:pt x="701" y="342"/>
                      </a:moveTo>
                      <a:cubicBezTo>
                        <a:pt x="826" y="342"/>
                        <a:pt x="930" y="433"/>
                        <a:pt x="951" y="553"/>
                      </a:cubicBezTo>
                      <a:cubicBezTo>
                        <a:pt x="452" y="553"/>
                        <a:pt x="452" y="553"/>
                        <a:pt x="452" y="553"/>
                      </a:cubicBezTo>
                      <a:cubicBezTo>
                        <a:pt x="472" y="433"/>
                        <a:pt x="576" y="342"/>
                        <a:pt x="701" y="342"/>
                      </a:cubicBezTo>
                      <a:close/>
                      <a:moveTo>
                        <a:pt x="1237" y="1274"/>
                      </a:moveTo>
                      <a:cubicBezTo>
                        <a:pt x="1237" y="1274"/>
                        <a:pt x="1237" y="1274"/>
                        <a:pt x="1237" y="1274"/>
                      </a:cubicBezTo>
                      <a:cubicBezTo>
                        <a:pt x="1237" y="1345"/>
                        <a:pt x="1237" y="1345"/>
                        <a:pt x="1237" y="1345"/>
                      </a:cubicBezTo>
                      <a:cubicBezTo>
                        <a:pt x="1237" y="1374"/>
                        <a:pt x="1213" y="1398"/>
                        <a:pt x="1184" y="1398"/>
                      </a:cubicBezTo>
                      <a:cubicBezTo>
                        <a:pt x="223" y="1398"/>
                        <a:pt x="223" y="1398"/>
                        <a:pt x="223" y="1398"/>
                      </a:cubicBezTo>
                      <a:cubicBezTo>
                        <a:pt x="206" y="1398"/>
                        <a:pt x="192" y="1389"/>
                        <a:pt x="182" y="1377"/>
                      </a:cubicBezTo>
                      <a:cubicBezTo>
                        <a:pt x="175" y="1368"/>
                        <a:pt x="170" y="1357"/>
                        <a:pt x="170" y="1345"/>
                      </a:cubicBezTo>
                      <a:cubicBezTo>
                        <a:pt x="170" y="658"/>
                        <a:pt x="170" y="658"/>
                        <a:pt x="170" y="658"/>
                      </a:cubicBezTo>
                      <a:cubicBezTo>
                        <a:pt x="170" y="629"/>
                        <a:pt x="194" y="605"/>
                        <a:pt x="223" y="605"/>
                      </a:cubicBezTo>
                      <a:cubicBezTo>
                        <a:pt x="1184" y="605"/>
                        <a:pt x="1184" y="605"/>
                        <a:pt x="1184" y="605"/>
                      </a:cubicBezTo>
                      <a:cubicBezTo>
                        <a:pt x="1192" y="605"/>
                        <a:pt x="1198" y="607"/>
                        <a:pt x="1205" y="609"/>
                      </a:cubicBezTo>
                      <a:cubicBezTo>
                        <a:pt x="1224" y="617"/>
                        <a:pt x="1237" y="636"/>
                        <a:pt x="1237" y="658"/>
                      </a:cubicBezTo>
                      <a:cubicBezTo>
                        <a:pt x="1237" y="729"/>
                        <a:pt x="1237" y="729"/>
                        <a:pt x="1237" y="729"/>
                      </a:cubicBezTo>
                      <a:cubicBezTo>
                        <a:pt x="1237" y="729"/>
                        <a:pt x="1237" y="729"/>
                        <a:pt x="1237" y="729"/>
                      </a:cubicBezTo>
                      <a:lnTo>
                        <a:pt x="1237" y="1274"/>
                      </a:lnTo>
                      <a:close/>
                      <a:moveTo>
                        <a:pt x="1362" y="1234"/>
                      </a:moveTo>
                      <a:cubicBezTo>
                        <a:pt x="1362" y="1256"/>
                        <a:pt x="1344" y="1274"/>
                        <a:pt x="1322" y="1274"/>
                      </a:cubicBezTo>
                      <a:cubicBezTo>
                        <a:pt x="1263" y="1274"/>
                        <a:pt x="1263" y="1274"/>
                        <a:pt x="1263" y="1274"/>
                      </a:cubicBezTo>
                      <a:cubicBezTo>
                        <a:pt x="1263" y="729"/>
                        <a:pt x="1263" y="729"/>
                        <a:pt x="1263" y="729"/>
                      </a:cubicBezTo>
                      <a:cubicBezTo>
                        <a:pt x="1322" y="729"/>
                        <a:pt x="1322" y="729"/>
                        <a:pt x="1322" y="729"/>
                      </a:cubicBezTo>
                      <a:cubicBezTo>
                        <a:pt x="1344" y="729"/>
                        <a:pt x="1362" y="747"/>
                        <a:pt x="1362" y="769"/>
                      </a:cubicBezTo>
                      <a:lnTo>
                        <a:pt x="1362" y="12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8">
                  <a:extLst>
                    <a:ext uri="{FF2B5EF4-FFF2-40B4-BE49-F238E27FC236}">
                      <a16:creationId xmlns:a16="http://schemas.microsoft.com/office/drawing/2014/main" id="{DFA5674B-FC6B-E3F0-BD0D-F65AF86D7B8E}"/>
                    </a:ext>
                  </a:extLst>
                </p:cNvPr>
                <p:cNvSpPr>
                  <a:spLocks noEditPoints="1"/>
                </p:cNvSpPr>
                <p:nvPr/>
              </p:nvSpPr>
              <p:spPr bwMode="auto">
                <a:xfrm>
                  <a:off x="4995863" y="4073525"/>
                  <a:ext cx="2201863" cy="715963"/>
                </a:xfrm>
                <a:custGeom>
                  <a:avLst/>
                  <a:gdLst>
                    <a:gd name="T0" fmla="*/ 638 w 761"/>
                    <a:gd name="T1" fmla="*/ 0 h 247"/>
                    <a:gd name="T2" fmla="*/ 124 w 761"/>
                    <a:gd name="T3" fmla="*/ 0 h 247"/>
                    <a:gd name="T4" fmla="*/ 0 w 761"/>
                    <a:gd name="T5" fmla="*/ 124 h 247"/>
                    <a:gd name="T6" fmla="*/ 124 w 761"/>
                    <a:gd name="T7" fmla="*/ 247 h 247"/>
                    <a:gd name="T8" fmla="*/ 638 w 761"/>
                    <a:gd name="T9" fmla="*/ 247 h 247"/>
                    <a:gd name="T10" fmla="*/ 761 w 761"/>
                    <a:gd name="T11" fmla="*/ 124 h 247"/>
                    <a:gd name="T12" fmla="*/ 638 w 761"/>
                    <a:gd name="T13" fmla="*/ 0 h 247"/>
                    <a:gd name="T14" fmla="*/ 118 w 761"/>
                    <a:gd name="T15" fmla="*/ 220 h 247"/>
                    <a:gd name="T16" fmla="*/ 26 w 761"/>
                    <a:gd name="T17" fmla="*/ 124 h 247"/>
                    <a:gd name="T18" fmla="*/ 118 w 761"/>
                    <a:gd name="T19" fmla="*/ 27 h 247"/>
                    <a:gd name="T20" fmla="*/ 118 w 761"/>
                    <a:gd name="T21" fmla="*/ 220 h 247"/>
                    <a:gd name="T22" fmla="*/ 243 w 761"/>
                    <a:gd name="T23" fmla="*/ 221 h 247"/>
                    <a:gd name="T24" fmla="*/ 144 w 761"/>
                    <a:gd name="T25" fmla="*/ 221 h 247"/>
                    <a:gd name="T26" fmla="*/ 144 w 761"/>
                    <a:gd name="T27" fmla="*/ 26 h 247"/>
                    <a:gd name="T28" fmla="*/ 243 w 761"/>
                    <a:gd name="T29" fmla="*/ 26 h 247"/>
                    <a:gd name="T30" fmla="*/ 243 w 761"/>
                    <a:gd name="T31" fmla="*/ 221 h 247"/>
                    <a:gd name="T32" fmla="*/ 368 w 761"/>
                    <a:gd name="T33" fmla="*/ 221 h 247"/>
                    <a:gd name="T34" fmla="*/ 269 w 761"/>
                    <a:gd name="T35" fmla="*/ 221 h 247"/>
                    <a:gd name="T36" fmla="*/ 269 w 761"/>
                    <a:gd name="T37" fmla="*/ 26 h 247"/>
                    <a:gd name="T38" fmla="*/ 368 w 761"/>
                    <a:gd name="T39" fmla="*/ 26 h 247"/>
                    <a:gd name="T40" fmla="*/ 368 w 761"/>
                    <a:gd name="T41" fmla="*/ 221 h 247"/>
                    <a:gd name="T42" fmla="*/ 492 w 761"/>
                    <a:gd name="T43" fmla="*/ 221 h 247"/>
                    <a:gd name="T44" fmla="*/ 394 w 761"/>
                    <a:gd name="T45" fmla="*/ 221 h 247"/>
                    <a:gd name="T46" fmla="*/ 394 w 761"/>
                    <a:gd name="T47" fmla="*/ 26 h 247"/>
                    <a:gd name="T48" fmla="*/ 492 w 761"/>
                    <a:gd name="T49" fmla="*/ 26 h 247"/>
                    <a:gd name="T50" fmla="*/ 492 w 761"/>
                    <a:gd name="T51" fmla="*/ 221 h 247"/>
                    <a:gd name="T52" fmla="*/ 617 w 761"/>
                    <a:gd name="T53" fmla="*/ 221 h 247"/>
                    <a:gd name="T54" fmla="*/ 519 w 761"/>
                    <a:gd name="T55" fmla="*/ 221 h 247"/>
                    <a:gd name="T56" fmla="*/ 519 w 761"/>
                    <a:gd name="T57" fmla="*/ 26 h 247"/>
                    <a:gd name="T58" fmla="*/ 617 w 761"/>
                    <a:gd name="T59" fmla="*/ 26 h 247"/>
                    <a:gd name="T60" fmla="*/ 617 w 761"/>
                    <a:gd name="T61" fmla="*/ 221 h 247"/>
                    <a:gd name="T62" fmla="*/ 643 w 761"/>
                    <a:gd name="T63" fmla="*/ 220 h 247"/>
                    <a:gd name="T64" fmla="*/ 643 w 761"/>
                    <a:gd name="T65" fmla="*/ 27 h 247"/>
                    <a:gd name="T66" fmla="*/ 735 w 761"/>
                    <a:gd name="T67" fmla="*/ 124 h 247"/>
                    <a:gd name="T68" fmla="*/ 643 w 761"/>
                    <a:gd name="T69" fmla="*/ 22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61" h="247">
                      <a:moveTo>
                        <a:pt x="638" y="0"/>
                      </a:moveTo>
                      <a:cubicBezTo>
                        <a:pt x="124" y="0"/>
                        <a:pt x="124" y="0"/>
                        <a:pt x="124" y="0"/>
                      </a:cubicBezTo>
                      <a:cubicBezTo>
                        <a:pt x="56" y="0"/>
                        <a:pt x="0" y="55"/>
                        <a:pt x="0" y="124"/>
                      </a:cubicBezTo>
                      <a:cubicBezTo>
                        <a:pt x="0" y="192"/>
                        <a:pt x="56" y="247"/>
                        <a:pt x="124" y="247"/>
                      </a:cubicBezTo>
                      <a:cubicBezTo>
                        <a:pt x="638" y="247"/>
                        <a:pt x="638" y="247"/>
                        <a:pt x="638" y="247"/>
                      </a:cubicBezTo>
                      <a:cubicBezTo>
                        <a:pt x="706" y="247"/>
                        <a:pt x="761" y="192"/>
                        <a:pt x="761" y="124"/>
                      </a:cubicBezTo>
                      <a:cubicBezTo>
                        <a:pt x="761" y="55"/>
                        <a:pt x="706" y="0"/>
                        <a:pt x="638" y="0"/>
                      </a:cubicBezTo>
                      <a:close/>
                      <a:moveTo>
                        <a:pt x="118" y="220"/>
                      </a:moveTo>
                      <a:cubicBezTo>
                        <a:pt x="67" y="217"/>
                        <a:pt x="26" y="175"/>
                        <a:pt x="26" y="124"/>
                      </a:cubicBezTo>
                      <a:cubicBezTo>
                        <a:pt x="26" y="72"/>
                        <a:pt x="67" y="30"/>
                        <a:pt x="118" y="27"/>
                      </a:cubicBezTo>
                      <a:lnTo>
                        <a:pt x="118" y="220"/>
                      </a:lnTo>
                      <a:close/>
                      <a:moveTo>
                        <a:pt x="243" y="221"/>
                      </a:moveTo>
                      <a:cubicBezTo>
                        <a:pt x="144" y="221"/>
                        <a:pt x="144" y="221"/>
                        <a:pt x="144" y="221"/>
                      </a:cubicBezTo>
                      <a:cubicBezTo>
                        <a:pt x="144" y="26"/>
                        <a:pt x="144" y="26"/>
                        <a:pt x="144" y="26"/>
                      </a:cubicBezTo>
                      <a:cubicBezTo>
                        <a:pt x="243" y="26"/>
                        <a:pt x="243" y="26"/>
                        <a:pt x="243" y="26"/>
                      </a:cubicBezTo>
                      <a:lnTo>
                        <a:pt x="243" y="221"/>
                      </a:lnTo>
                      <a:close/>
                      <a:moveTo>
                        <a:pt x="368" y="221"/>
                      </a:moveTo>
                      <a:cubicBezTo>
                        <a:pt x="269" y="221"/>
                        <a:pt x="269" y="221"/>
                        <a:pt x="269" y="221"/>
                      </a:cubicBezTo>
                      <a:cubicBezTo>
                        <a:pt x="269" y="26"/>
                        <a:pt x="269" y="26"/>
                        <a:pt x="269" y="26"/>
                      </a:cubicBezTo>
                      <a:cubicBezTo>
                        <a:pt x="368" y="26"/>
                        <a:pt x="368" y="26"/>
                        <a:pt x="368" y="26"/>
                      </a:cubicBezTo>
                      <a:lnTo>
                        <a:pt x="368" y="221"/>
                      </a:lnTo>
                      <a:close/>
                      <a:moveTo>
                        <a:pt x="492" y="221"/>
                      </a:moveTo>
                      <a:cubicBezTo>
                        <a:pt x="394" y="221"/>
                        <a:pt x="394" y="221"/>
                        <a:pt x="394" y="221"/>
                      </a:cubicBezTo>
                      <a:cubicBezTo>
                        <a:pt x="394" y="26"/>
                        <a:pt x="394" y="26"/>
                        <a:pt x="394" y="26"/>
                      </a:cubicBezTo>
                      <a:cubicBezTo>
                        <a:pt x="492" y="26"/>
                        <a:pt x="492" y="26"/>
                        <a:pt x="492" y="26"/>
                      </a:cubicBezTo>
                      <a:lnTo>
                        <a:pt x="492" y="221"/>
                      </a:lnTo>
                      <a:close/>
                      <a:moveTo>
                        <a:pt x="617" y="221"/>
                      </a:moveTo>
                      <a:cubicBezTo>
                        <a:pt x="519" y="221"/>
                        <a:pt x="519" y="221"/>
                        <a:pt x="519" y="221"/>
                      </a:cubicBezTo>
                      <a:cubicBezTo>
                        <a:pt x="519" y="26"/>
                        <a:pt x="519" y="26"/>
                        <a:pt x="519" y="26"/>
                      </a:cubicBezTo>
                      <a:cubicBezTo>
                        <a:pt x="617" y="26"/>
                        <a:pt x="617" y="26"/>
                        <a:pt x="617" y="26"/>
                      </a:cubicBezTo>
                      <a:lnTo>
                        <a:pt x="617" y="221"/>
                      </a:lnTo>
                      <a:close/>
                      <a:moveTo>
                        <a:pt x="643" y="220"/>
                      </a:moveTo>
                      <a:cubicBezTo>
                        <a:pt x="643" y="27"/>
                        <a:pt x="643" y="27"/>
                        <a:pt x="643" y="27"/>
                      </a:cubicBezTo>
                      <a:cubicBezTo>
                        <a:pt x="694" y="30"/>
                        <a:pt x="735" y="72"/>
                        <a:pt x="735" y="124"/>
                      </a:cubicBezTo>
                      <a:cubicBezTo>
                        <a:pt x="735" y="175"/>
                        <a:pt x="694" y="217"/>
                        <a:pt x="643" y="2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9">
                  <a:extLst>
                    <a:ext uri="{FF2B5EF4-FFF2-40B4-BE49-F238E27FC236}">
                      <a16:creationId xmlns:a16="http://schemas.microsoft.com/office/drawing/2014/main" id="{C0C72EBB-CAC8-1573-C4BC-365D7CDDE8E7}"/>
                    </a:ext>
                  </a:extLst>
                </p:cNvPr>
                <p:cNvSpPr>
                  <a:spLocks noEditPoints="1"/>
                </p:cNvSpPr>
                <p:nvPr/>
              </p:nvSpPr>
              <p:spPr bwMode="auto">
                <a:xfrm>
                  <a:off x="5048250" y="2978150"/>
                  <a:ext cx="960438" cy="862013"/>
                </a:xfrm>
                <a:custGeom>
                  <a:avLst/>
                  <a:gdLst>
                    <a:gd name="T0" fmla="*/ 166 w 332"/>
                    <a:gd name="T1" fmla="*/ 298 h 298"/>
                    <a:gd name="T2" fmla="*/ 332 w 332"/>
                    <a:gd name="T3" fmla="*/ 132 h 298"/>
                    <a:gd name="T4" fmla="*/ 332 w 332"/>
                    <a:gd name="T5" fmla="*/ 123 h 298"/>
                    <a:gd name="T6" fmla="*/ 290 w 332"/>
                    <a:gd name="T7" fmla="*/ 104 h 298"/>
                    <a:gd name="T8" fmla="*/ 290 w 332"/>
                    <a:gd name="T9" fmla="*/ 103 h 298"/>
                    <a:gd name="T10" fmla="*/ 110 w 332"/>
                    <a:gd name="T11" fmla="*/ 20 h 298"/>
                    <a:gd name="T12" fmla="*/ 110 w 332"/>
                    <a:gd name="T13" fmla="*/ 20 h 298"/>
                    <a:gd name="T14" fmla="*/ 66 w 332"/>
                    <a:gd name="T15" fmla="*/ 0 h 298"/>
                    <a:gd name="T16" fmla="*/ 60 w 332"/>
                    <a:gd name="T17" fmla="*/ 5 h 298"/>
                    <a:gd name="T18" fmla="*/ 0 w 332"/>
                    <a:gd name="T19" fmla="*/ 132 h 298"/>
                    <a:gd name="T20" fmla="*/ 166 w 332"/>
                    <a:gd name="T21" fmla="*/ 298 h 298"/>
                    <a:gd name="T22" fmla="*/ 114 w 332"/>
                    <a:gd name="T23" fmla="*/ 51 h 298"/>
                    <a:gd name="T24" fmla="*/ 263 w 332"/>
                    <a:gd name="T25" fmla="*/ 120 h 298"/>
                    <a:gd name="T26" fmla="*/ 176 w 332"/>
                    <a:gd name="T27" fmla="*/ 199 h 298"/>
                    <a:gd name="T28" fmla="*/ 89 w 332"/>
                    <a:gd name="T29" fmla="*/ 112 h 298"/>
                    <a:gd name="T30" fmla="*/ 114 w 332"/>
                    <a:gd name="T31" fmla="*/ 51 h 298"/>
                    <a:gd name="T32" fmla="*/ 70 w 332"/>
                    <a:gd name="T33" fmla="*/ 31 h 298"/>
                    <a:gd name="T34" fmla="*/ 90 w 332"/>
                    <a:gd name="T35" fmla="*/ 40 h 298"/>
                    <a:gd name="T36" fmla="*/ 63 w 332"/>
                    <a:gd name="T37" fmla="*/ 112 h 298"/>
                    <a:gd name="T38" fmla="*/ 176 w 332"/>
                    <a:gd name="T39" fmla="*/ 226 h 298"/>
                    <a:gd name="T40" fmla="*/ 288 w 332"/>
                    <a:gd name="T41" fmla="*/ 132 h 298"/>
                    <a:gd name="T42" fmla="*/ 305 w 332"/>
                    <a:gd name="T43" fmla="*/ 140 h 298"/>
                    <a:gd name="T44" fmla="*/ 166 w 332"/>
                    <a:gd name="T45" fmla="*/ 272 h 298"/>
                    <a:gd name="T46" fmla="*/ 26 w 332"/>
                    <a:gd name="T47" fmla="*/ 132 h 298"/>
                    <a:gd name="T48" fmla="*/ 70 w 332"/>
                    <a:gd name="T49" fmla="*/ 31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2" h="298">
                      <a:moveTo>
                        <a:pt x="166" y="298"/>
                      </a:moveTo>
                      <a:cubicBezTo>
                        <a:pt x="257" y="298"/>
                        <a:pt x="332" y="224"/>
                        <a:pt x="332" y="132"/>
                      </a:cubicBezTo>
                      <a:cubicBezTo>
                        <a:pt x="332" y="123"/>
                        <a:pt x="332" y="123"/>
                        <a:pt x="332" y="123"/>
                      </a:cubicBezTo>
                      <a:cubicBezTo>
                        <a:pt x="290" y="104"/>
                        <a:pt x="290" y="104"/>
                        <a:pt x="290" y="104"/>
                      </a:cubicBezTo>
                      <a:cubicBezTo>
                        <a:pt x="290" y="103"/>
                        <a:pt x="290" y="103"/>
                        <a:pt x="290" y="103"/>
                      </a:cubicBezTo>
                      <a:cubicBezTo>
                        <a:pt x="110" y="20"/>
                        <a:pt x="110" y="20"/>
                        <a:pt x="110" y="20"/>
                      </a:cubicBezTo>
                      <a:cubicBezTo>
                        <a:pt x="110" y="20"/>
                        <a:pt x="110" y="20"/>
                        <a:pt x="110" y="20"/>
                      </a:cubicBezTo>
                      <a:cubicBezTo>
                        <a:pt x="66" y="0"/>
                        <a:pt x="66" y="0"/>
                        <a:pt x="66" y="0"/>
                      </a:cubicBezTo>
                      <a:cubicBezTo>
                        <a:pt x="60" y="5"/>
                        <a:pt x="60" y="5"/>
                        <a:pt x="60" y="5"/>
                      </a:cubicBezTo>
                      <a:cubicBezTo>
                        <a:pt x="22" y="37"/>
                        <a:pt x="0" y="83"/>
                        <a:pt x="0" y="132"/>
                      </a:cubicBezTo>
                      <a:cubicBezTo>
                        <a:pt x="0" y="224"/>
                        <a:pt x="74" y="298"/>
                        <a:pt x="166" y="298"/>
                      </a:cubicBezTo>
                      <a:close/>
                      <a:moveTo>
                        <a:pt x="114" y="51"/>
                      </a:moveTo>
                      <a:cubicBezTo>
                        <a:pt x="263" y="120"/>
                        <a:pt x="263" y="120"/>
                        <a:pt x="263" y="120"/>
                      </a:cubicBezTo>
                      <a:cubicBezTo>
                        <a:pt x="259" y="165"/>
                        <a:pt x="222" y="199"/>
                        <a:pt x="176" y="199"/>
                      </a:cubicBezTo>
                      <a:cubicBezTo>
                        <a:pt x="128" y="199"/>
                        <a:pt x="89" y="160"/>
                        <a:pt x="89" y="112"/>
                      </a:cubicBezTo>
                      <a:cubicBezTo>
                        <a:pt x="89" y="89"/>
                        <a:pt x="98" y="68"/>
                        <a:pt x="114" y="51"/>
                      </a:cubicBezTo>
                      <a:close/>
                      <a:moveTo>
                        <a:pt x="70" y="31"/>
                      </a:moveTo>
                      <a:cubicBezTo>
                        <a:pt x="90" y="40"/>
                        <a:pt x="90" y="40"/>
                        <a:pt x="90" y="40"/>
                      </a:cubicBezTo>
                      <a:cubicBezTo>
                        <a:pt x="73" y="60"/>
                        <a:pt x="63" y="86"/>
                        <a:pt x="63" y="112"/>
                      </a:cubicBezTo>
                      <a:cubicBezTo>
                        <a:pt x="63" y="175"/>
                        <a:pt x="114" y="226"/>
                        <a:pt x="176" y="226"/>
                      </a:cubicBezTo>
                      <a:cubicBezTo>
                        <a:pt x="232" y="226"/>
                        <a:pt x="278" y="185"/>
                        <a:pt x="288" y="132"/>
                      </a:cubicBezTo>
                      <a:cubicBezTo>
                        <a:pt x="305" y="140"/>
                        <a:pt x="305" y="140"/>
                        <a:pt x="305" y="140"/>
                      </a:cubicBezTo>
                      <a:cubicBezTo>
                        <a:pt x="301" y="213"/>
                        <a:pt x="240" y="272"/>
                        <a:pt x="166" y="272"/>
                      </a:cubicBezTo>
                      <a:cubicBezTo>
                        <a:pt x="89" y="272"/>
                        <a:pt x="26" y="209"/>
                        <a:pt x="26" y="132"/>
                      </a:cubicBezTo>
                      <a:cubicBezTo>
                        <a:pt x="26" y="94"/>
                        <a:pt x="42" y="57"/>
                        <a:pt x="70"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4" name="Freeform 10">
                  <a:extLst>
                    <a:ext uri="{FF2B5EF4-FFF2-40B4-BE49-F238E27FC236}">
                      <a16:creationId xmlns:a16="http://schemas.microsoft.com/office/drawing/2014/main" id="{D4A4A6D3-091F-20D5-A0FE-BBF98BB5476C}"/>
                    </a:ext>
                  </a:extLst>
                </p:cNvPr>
                <p:cNvSpPr>
                  <a:spLocks noEditPoints="1"/>
                </p:cNvSpPr>
                <p:nvPr/>
              </p:nvSpPr>
              <p:spPr bwMode="auto">
                <a:xfrm>
                  <a:off x="6188075" y="2978150"/>
                  <a:ext cx="960438" cy="862013"/>
                </a:xfrm>
                <a:custGeom>
                  <a:avLst/>
                  <a:gdLst>
                    <a:gd name="T0" fmla="*/ 166 w 332"/>
                    <a:gd name="T1" fmla="*/ 298 h 298"/>
                    <a:gd name="T2" fmla="*/ 332 w 332"/>
                    <a:gd name="T3" fmla="*/ 132 h 298"/>
                    <a:gd name="T4" fmla="*/ 272 w 332"/>
                    <a:gd name="T5" fmla="*/ 5 h 298"/>
                    <a:gd name="T6" fmla="*/ 265 w 332"/>
                    <a:gd name="T7" fmla="*/ 0 h 298"/>
                    <a:gd name="T8" fmla="*/ 221 w 332"/>
                    <a:gd name="T9" fmla="*/ 20 h 298"/>
                    <a:gd name="T10" fmla="*/ 221 w 332"/>
                    <a:gd name="T11" fmla="*/ 20 h 298"/>
                    <a:gd name="T12" fmla="*/ 49 w 332"/>
                    <a:gd name="T13" fmla="*/ 100 h 298"/>
                    <a:gd name="T14" fmla="*/ 42 w 332"/>
                    <a:gd name="T15" fmla="*/ 104 h 298"/>
                    <a:gd name="T16" fmla="*/ 42 w 332"/>
                    <a:gd name="T17" fmla="*/ 104 h 298"/>
                    <a:gd name="T18" fmla="*/ 7 w 332"/>
                    <a:gd name="T19" fmla="*/ 120 h 298"/>
                    <a:gd name="T20" fmla="*/ 0 w 332"/>
                    <a:gd name="T21" fmla="*/ 124 h 298"/>
                    <a:gd name="T22" fmla="*/ 0 w 332"/>
                    <a:gd name="T23" fmla="*/ 132 h 298"/>
                    <a:gd name="T24" fmla="*/ 166 w 332"/>
                    <a:gd name="T25" fmla="*/ 298 h 298"/>
                    <a:gd name="T26" fmla="*/ 217 w 332"/>
                    <a:gd name="T27" fmla="*/ 51 h 298"/>
                    <a:gd name="T28" fmla="*/ 242 w 332"/>
                    <a:gd name="T29" fmla="*/ 112 h 298"/>
                    <a:gd name="T30" fmla="*/ 155 w 332"/>
                    <a:gd name="T31" fmla="*/ 199 h 298"/>
                    <a:gd name="T32" fmla="*/ 68 w 332"/>
                    <a:gd name="T33" fmla="*/ 120 h 298"/>
                    <a:gd name="T34" fmla="*/ 217 w 332"/>
                    <a:gd name="T35" fmla="*/ 51 h 298"/>
                    <a:gd name="T36" fmla="*/ 44 w 332"/>
                    <a:gd name="T37" fmla="*/ 132 h 298"/>
                    <a:gd name="T38" fmla="*/ 155 w 332"/>
                    <a:gd name="T39" fmla="*/ 226 h 298"/>
                    <a:gd name="T40" fmla="*/ 269 w 332"/>
                    <a:gd name="T41" fmla="*/ 112 h 298"/>
                    <a:gd name="T42" fmla="*/ 242 w 332"/>
                    <a:gd name="T43" fmla="*/ 40 h 298"/>
                    <a:gd name="T44" fmla="*/ 261 w 332"/>
                    <a:gd name="T45" fmla="*/ 31 h 298"/>
                    <a:gd name="T46" fmla="*/ 306 w 332"/>
                    <a:gd name="T47" fmla="*/ 132 h 298"/>
                    <a:gd name="T48" fmla="*/ 166 w 332"/>
                    <a:gd name="T49" fmla="*/ 272 h 298"/>
                    <a:gd name="T50" fmla="*/ 26 w 332"/>
                    <a:gd name="T51" fmla="*/ 140 h 298"/>
                    <a:gd name="T52" fmla="*/ 44 w 332"/>
                    <a:gd name="T53" fmla="*/ 132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32" h="298">
                      <a:moveTo>
                        <a:pt x="166" y="298"/>
                      </a:moveTo>
                      <a:cubicBezTo>
                        <a:pt x="257" y="298"/>
                        <a:pt x="332" y="224"/>
                        <a:pt x="332" y="132"/>
                      </a:cubicBezTo>
                      <a:cubicBezTo>
                        <a:pt x="332" y="83"/>
                        <a:pt x="310" y="37"/>
                        <a:pt x="272" y="5"/>
                      </a:cubicBezTo>
                      <a:cubicBezTo>
                        <a:pt x="265" y="0"/>
                        <a:pt x="265" y="0"/>
                        <a:pt x="265" y="0"/>
                      </a:cubicBezTo>
                      <a:cubicBezTo>
                        <a:pt x="221" y="20"/>
                        <a:pt x="221" y="20"/>
                        <a:pt x="221" y="20"/>
                      </a:cubicBezTo>
                      <a:cubicBezTo>
                        <a:pt x="221" y="20"/>
                        <a:pt x="221" y="20"/>
                        <a:pt x="221" y="20"/>
                      </a:cubicBezTo>
                      <a:cubicBezTo>
                        <a:pt x="49" y="100"/>
                        <a:pt x="49" y="100"/>
                        <a:pt x="49" y="100"/>
                      </a:cubicBezTo>
                      <a:cubicBezTo>
                        <a:pt x="42" y="104"/>
                        <a:pt x="42" y="104"/>
                        <a:pt x="42" y="104"/>
                      </a:cubicBezTo>
                      <a:cubicBezTo>
                        <a:pt x="42" y="104"/>
                        <a:pt x="42" y="104"/>
                        <a:pt x="42" y="104"/>
                      </a:cubicBezTo>
                      <a:cubicBezTo>
                        <a:pt x="7" y="120"/>
                        <a:pt x="7" y="120"/>
                        <a:pt x="7" y="120"/>
                      </a:cubicBezTo>
                      <a:cubicBezTo>
                        <a:pt x="0" y="124"/>
                        <a:pt x="0" y="124"/>
                        <a:pt x="0" y="124"/>
                      </a:cubicBezTo>
                      <a:cubicBezTo>
                        <a:pt x="0" y="132"/>
                        <a:pt x="0" y="132"/>
                        <a:pt x="0" y="132"/>
                      </a:cubicBezTo>
                      <a:cubicBezTo>
                        <a:pt x="0" y="224"/>
                        <a:pt x="74" y="298"/>
                        <a:pt x="166" y="298"/>
                      </a:cubicBezTo>
                      <a:close/>
                      <a:moveTo>
                        <a:pt x="217" y="51"/>
                      </a:moveTo>
                      <a:cubicBezTo>
                        <a:pt x="233" y="68"/>
                        <a:pt x="242" y="89"/>
                        <a:pt x="242" y="112"/>
                      </a:cubicBezTo>
                      <a:cubicBezTo>
                        <a:pt x="242" y="160"/>
                        <a:pt x="203" y="199"/>
                        <a:pt x="155" y="199"/>
                      </a:cubicBezTo>
                      <a:cubicBezTo>
                        <a:pt x="110" y="199"/>
                        <a:pt x="73" y="165"/>
                        <a:pt x="68" y="120"/>
                      </a:cubicBezTo>
                      <a:lnTo>
                        <a:pt x="217" y="51"/>
                      </a:lnTo>
                      <a:close/>
                      <a:moveTo>
                        <a:pt x="44" y="132"/>
                      </a:moveTo>
                      <a:cubicBezTo>
                        <a:pt x="53" y="185"/>
                        <a:pt x="99" y="226"/>
                        <a:pt x="155" y="226"/>
                      </a:cubicBezTo>
                      <a:cubicBezTo>
                        <a:pt x="218" y="226"/>
                        <a:pt x="269" y="175"/>
                        <a:pt x="269" y="112"/>
                      </a:cubicBezTo>
                      <a:cubicBezTo>
                        <a:pt x="269" y="86"/>
                        <a:pt x="259" y="60"/>
                        <a:pt x="242" y="40"/>
                      </a:cubicBezTo>
                      <a:cubicBezTo>
                        <a:pt x="261" y="31"/>
                        <a:pt x="261" y="31"/>
                        <a:pt x="261" y="31"/>
                      </a:cubicBezTo>
                      <a:cubicBezTo>
                        <a:pt x="289" y="57"/>
                        <a:pt x="306" y="94"/>
                        <a:pt x="306" y="132"/>
                      </a:cubicBezTo>
                      <a:cubicBezTo>
                        <a:pt x="306" y="209"/>
                        <a:pt x="243" y="272"/>
                        <a:pt x="166" y="272"/>
                      </a:cubicBezTo>
                      <a:cubicBezTo>
                        <a:pt x="92" y="272"/>
                        <a:pt x="31" y="214"/>
                        <a:pt x="26" y="140"/>
                      </a:cubicBezTo>
                      <a:lnTo>
                        <a:pt x="44" y="1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grpSp>
      <p:grpSp>
        <p:nvGrpSpPr>
          <p:cNvPr id="135" name="Group 134">
            <a:extLst>
              <a:ext uri="{FF2B5EF4-FFF2-40B4-BE49-F238E27FC236}">
                <a16:creationId xmlns:a16="http://schemas.microsoft.com/office/drawing/2014/main" id="{E19447AA-1DC9-DC6C-EBAC-18F43E78BABE}"/>
              </a:ext>
            </a:extLst>
          </p:cNvPr>
          <p:cNvGrpSpPr/>
          <p:nvPr/>
        </p:nvGrpSpPr>
        <p:grpSpPr>
          <a:xfrm>
            <a:off x="5324508" y="2686360"/>
            <a:ext cx="777952" cy="1216136"/>
            <a:chOff x="3573717" y="1497596"/>
            <a:chExt cx="777952" cy="1216136"/>
          </a:xfrm>
        </p:grpSpPr>
        <p:sp>
          <p:nvSpPr>
            <p:cNvPr id="136" name="TextBox 135">
              <a:extLst>
                <a:ext uri="{FF2B5EF4-FFF2-40B4-BE49-F238E27FC236}">
                  <a16:creationId xmlns:a16="http://schemas.microsoft.com/office/drawing/2014/main" id="{753BD5EE-FF19-F656-965C-F46157463C22}"/>
                </a:ext>
              </a:extLst>
            </p:cNvPr>
            <p:cNvSpPr txBox="1"/>
            <p:nvPr/>
          </p:nvSpPr>
          <p:spPr>
            <a:xfrm>
              <a:off x="3573717" y="2282845"/>
              <a:ext cx="777952" cy="430887"/>
            </a:xfrm>
            <a:prstGeom prst="rect">
              <a:avLst/>
            </a:prstGeom>
            <a:noFill/>
            <a:ln>
              <a:noFill/>
            </a:ln>
            <a:extLst>
              <a:ext uri="{91240B29-F687-4F45-9708-019B960494DF}">
                <a14:hiddenLine xmlns:a14="http://schemas.microsoft.com/office/drawing/2010/main">
                  <a:solidFill>
                    <a:prstClr val="black"/>
                  </a:solidFill>
                </a14:hiddenLine>
              </a:ext>
            </a:extLst>
          </p:spPr>
          <p:txBody>
            <a:bodyPr wrap="square" lIns="0" tIns="0" rIns="0" bIns="0" rtlCol="0">
              <a:spAutoFit/>
            </a:bodyPr>
            <a:lstStyle/>
            <a:p>
              <a:pPr algn="ctr"/>
              <a:r>
                <a:rPr lang="en-GB" sz="1400" cap="all" dirty="0">
                  <a:solidFill>
                    <a:schemeClr val="bg1"/>
                  </a:solidFill>
                </a:rPr>
                <a:t>Bot</a:t>
              </a:r>
            </a:p>
            <a:p>
              <a:pPr algn="ctr"/>
              <a:r>
                <a:rPr lang="en-GB" sz="1400" cap="all" dirty="0">
                  <a:solidFill>
                    <a:schemeClr val="bg1"/>
                  </a:solidFill>
                </a:rPr>
                <a:t>2.2.2.2</a:t>
              </a:r>
            </a:p>
          </p:txBody>
        </p:sp>
        <p:grpSp>
          <p:nvGrpSpPr>
            <p:cNvPr id="137" name="Group 136">
              <a:extLst>
                <a:ext uri="{FF2B5EF4-FFF2-40B4-BE49-F238E27FC236}">
                  <a16:creationId xmlns:a16="http://schemas.microsoft.com/office/drawing/2014/main" id="{7AD53F95-0D09-E3CE-4EE0-B8795A7FB100}"/>
                </a:ext>
              </a:extLst>
            </p:cNvPr>
            <p:cNvGrpSpPr>
              <a:grpSpLocks noChangeAspect="1"/>
            </p:cNvGrpSpPr>
            <p:nvPr/>
          </p:nvGrpSpPr>
          <p:grpSpPr>
            <a:xfrm>
              <a:off x="3634643" y="1497596"/>
              <a:ext cx="687600" cy="687600"/>
              <a:chOff x="180112" y="179387"/>
              <a:chExt cx="720000" cy="719999"/>
            </a:xfrm>
          </p:grpSpPr>
          <p:sp>
            <p:nvSpPr>
              <p:cNvPr id="138" name="Oval 5">
                <a:extLst>
                  <a:ext uri="{FF2B5EF4-FFF2-40B4-BE49-F238E27FC236}">
                    <a16:creationId xmlns:a16="http://schemas.microsoft.com/office/drawing/2014/main" id="{FD2094D5-6C95-8422-9062-45D0287141D2}"/>
                  </a:ext>
                </a:extLst>
              </p:cNvPr>
              <p:cNvSpPr>
                <a:spLocks noChangeArrowheads="1"/>
              </p:cNvSpPr>
              <p:nvPr/>
            </p:nvSpPr>
            <p:spPr bwMode="auto">
              <a:xfrm>
                <a:off x="180112" y="179387"/>
                <a:ext cx="720000" cy="719999"/>
              </a:xfrm>
              <a:prstGeom prst="ellipse">
                <a:avLst/>
              </a:prstGeom>
              <a:solidFill>
                <a:srgbClr val="FF595A"/>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39" name="Group 138">
                <a:extLst>
                  <a:ext uri="{FF2B5EF4-FFF2-40B4-BE49-F238E27FC236}">
                    <a16:creationId xmlns:a16="http://schemas.microsoft.com/office/drawing/2014/main" id="{7626E657-E7BE-1641-3AF2-0A25D60686C6}"/>
                  </a:ext>
                </a:extLst>
              </p:cNvPr>
              <p:cNvGrpSpPr/>
              <p:nvPr/>
            </p:nvGrpSpPr>
            <p:grpSpPr>
              <a:xfrm>
                <a:off x="326945" y="282720"/>
                <a:ext cx="429500" cy="440500"/>
                <a:chOff x="4062413" y="981075"/>
                <a:chExt cx="4090988" cy="4195763"/>
              </a:xfrm>
              <a:solidFill>
                <a:schemeClr val="bg1"/>
              </a:solidFill>
            </p:grpSpPr>
            <p:sp>
              <p:nvSpPr>
                <p:cNvPr id="140" name="Oval 6">
                  <a:extLst>
                    <a:ext uri="{FF2B5EF4-FFF2-40B4-BE49-F238E27FC236}">
                      <a16:creationId xmlns:a16="http://schemas.microsoft.com/office/drawing/2014/main" id="{7B87ADF9-7344-1BCA-4042-D9BB7D27270C}"/>
                    </a:ext>
                  </a:extLst>
                </p:cNvPr>
                <p:cNvSpPr>
                  <a:spLocks noChangeArrowheads="1"/>
                </p:cNvSpPr>
                <p:nvPr/>
              </p:nvSpPr>
              <p:spPr bwMode="auto">
                <a:xfrm>
                  <a:off x="6000753" y="1198564"/>
                  <a:ext cx="249236" cy="25082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1" name="Freeform 7">
                  <a:extLst>
                    <a:ext uri="{FF2B5EF4-FFF2-40B4-BE49-F238E27FC236}">
                      <a16:creationId xmlns:a16="http://schemas.microsoft.com/office/drawing/2014/main" id="{27FC2CF7-5BA3-85AF-6EFE-78992DB0EBD0}"/>
                    </a:ext>
                  </a:extLst>
                </p:cNvPr>
                <p:cNvSpPr>
                  <a:spLocks noEditPoints="1"/>
                </p:cNvSpPr>
                <p:nvPr/>
              </p:nvSpPr>
              <p:spPr bwMode="auto">
                <a:xfrm>
                  <a:off x="4062413" y="981075"/>
                  <a:ext cx="4090988" cy="4195763"/>
                </a:xfrm>
                <a:custGeom>
                  <a:avLst/>
                  <a:gdLst>
                    <a:gd name="T0" fmla="*/ 1290 w 1414"/>
                    <a:gd name="T1" fmla="*/ 677 h 1450"/>
                    <a:gd name="T2" fmla="*/ 1184 w 1414"/>
                    <a:gd name="T3" fmla="*/ 553 h 1450"/>
                    <a:gd name="T4" fmla="*/ 735 w 1414"/>
                    <a:gd name="T5" fmla="*/ 301 h 1450"/>
                    <a:gd name="T6" fmla="*/ 832 w 1414"/>
                    <a:gd name="T7" fmla="*/ 118 h 1450"/>
                    <a:gd name="T8" fmla="*/ 594 w 1414"/>
                    <a:gd name="T9" fmla="*/ 118 h 1450"/>
                    <a:gd name="T10" fmla="*/ 691 w 1414"/>
                    <a:gd name="T11" fmla="*/ 299 h 1450"/>
                    <a:gd name="T12" fmla="*/ 223 w 1414"/>
                    <a:gd name="T13" fmla="*/ 553 h 1450"/>
                    <a:gd name="T14" fmla="*/ 118 w 1414"/>
                    <a:gd name="T15" fmla="*/ 677 h 1450"/>
                    <a:gd name="T16" fmla="*/ 0 w 1414"/>
                    <a:gd name="T17" fmla="*/ 769 h 1450"/>
                    <a:gd name="T18" fmla="*/ 92 w 1414"/>
                    <a:gd name="T19" fmla="*/ 1326 h 1450"/>
                    <a:gd name="T20" fmla="*/ 118 w 1414"/>
                    <a:gd name="T21" fmla="*/ 1345 h 1450"/>
                    <a:gd name="T22" fmla="*/ 1184 w 1414"/>
                    <a:gd name="T23" fmla="*/ 1450 h 1450"/>
                    <a:gd name="T24" fmla="*/ 1290 w 1414"/>
                    <a:gd name="T25" fmla="*/ 1326 h 1450"/>
                    <a:gd name="T26" fmla="*/ 1414 w 1414"/>
                    <a:gd name="T27" fmla="*/ 1234 h 1450"/>
                    <a:gd name="T28" fmla="*/ 1322 w 1414"/>
                    <a:gd name="T29" fmla="*/ 677 h 1450"/>
                    <a:gd name="T30" fmla="*/ 92 w 1414"/>
                    <a:gd name="T31" fmla="*/ 1274 h 1450"/>
                    <a:gd name="T32" fmla="*/ 52 w 1414"/>
                    <a:gd name="T33" fmla="*/ 769 h 1450"/>
                    <a:gd name="T34" fmla="*/ 144 w 1414"/>
                    <a:gd name="T35" fmla="*/ 729 h 1450"/>
                    <a:gd name="T36" fmla="*/ 638 w 1414"/>
                    <a:gd name="T37" fmla="*/ 118 h 1450"/>
                    <a:gd name="T38" fmla="*/ 788 w 1414"/>
                    <a:gd name="T39" fmla="*/ 118 h 1450"/>
                    <a:gd name="T40" fmla="*/ 638 w 1414"/>
                    <a:gd name="T41" fmla="*/ 118 h 1450"/>
                    <a:gd name="T42" fmla="*/ 951 w 1414"/>
                    <a:gd name="T43" fmla="*/ 553 h 1450"/>
                    <a:gd name="T44" fmla="*/ 701 w 1414"/>
                    <a:gd name="T45" fmla="*/ 342 h 1450"/>
                    <a:gd name="T46" fmla="*/ 1237 w 1414"/>
                    <a:gd name="T47" fmla="*/ 1274 h 1450"/>
                    <a:gd name="T48" fmla="*/ 1184 w 1414"/>
                    <a:gd name="T49" fmla="*/ 1398 h 1450"/>
                    <a:gd name="T50" fmla="*/ 182 w 1414"/>
                    <a:gd name="T51" fmla="*/ 1377 h 1450"/>
                    <a:gd name="T52" fmla="*/ 170 w 1414"/>
                    <a:gd name="T53" fmla="*/ 658 h 1450"/>
                    <a:gd name="T54" fmla="*/ 1184 w 1414"/>
                    <a:gd name="T55" fmla="*/ 605 h 1450"/>
                    <a:gd name="T56" fmla="*/ 1237 w 1414"/>
                    <a:gd name="T57" fmla="*/ 658 h 1450"/>
                    <a:gd name="T58" fmla="*/ 1237 w 1414"/>
                    <a:gd name="T59" fmla="*/ 729 h 1450"/>
                    <a:gd name="T60" fmla="*/ 1362 w 1414"/>
                    <a:gd name="T61" fmla="*/ 1234 h 1450"/>
                    <a:gd name="T62" fmla="*/ 1263 w 1414"/>
                    <a:gd name="T63" fmla="*/ 1274 h 1450"/>
                    <a:gd name="T64" fmla="*/ 1322 w 1414"/>
                    <a:gd name="T65" fmla="*/ 729 h 1450"/>
                    <a:gd name="T66" fmla="*/ 1362 w 1414"/>
                    <a:gd name="T67" fmla="*/ 1234 h 1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14" h="1450">
                      <a:moveTo>
                        <a:pt x="1322" y="677"/>
                      </a:moveTo>
                      <a:cubicBezTo>
                        <a:pt x="1290" y="677"/>
                        <a:pt x="1290" y="677"/>
                        <a:pt x="1290" y="677"/>
                      </a:cubicBezTo>
                      <a:cubicBezTo>
                        <a:pt x="1290" y="658"/>
                        <a:pt x="1290" y="658"/>
                        <a:pt x="1290" y="658"/>
                      </a:cubicBezTo>
                      <a:cubicBezTo>
                        <a:pt x="1290" y="600"/>
                        <a:pt x="1242" y="553"/>
                        <a:pt x="1184" y="553"/>
                      </a:cubicBezTo>
                      <a:cubicBezTo>
                        <a:pt x="995" y="553"/>
                        <a:pt x="995" y="553"/>
                        <a:pt x="995" y="553"/>
                      </a:cubicBezTo>
                      <a:cubicBezTo>
                        <a:pt x="976" y="420"/>
                        <a:pt x="869" y="316"/>
                        <a:pt x="735" y="301"/>
                      </a:cubicBezTo>
                      <a:cubicBezTo>
                        <a:pt x="735" y="235"/>
                        <a:pt x="735" y="235"/>
                        <a:pt x="735" y="235"/>
                      </a:cubicBezTo>
                      <a:cubicBezTo>
                        <a:pt x="790" y="225"/>
                        <a:pt x="832" y="176"/>
                        <a:pt x="832" y="118"/>
                      </a:cubicBezTo>
                      <a:cubicBezTo>
                        <a:pt x="832" y="53"/>
                        <a:pt x="779" y="0"/>
                        <a:pt x="713" y="0"/>
                      </a:cubicBezTo>
                      <a:cubicBezTo>
                        <a:pt x="648" y="0"/>
                        <a:pt x="594" y="53"/>
                        <a:pt x="594" y="118"/>
                      </a:cubicBezTo>
                      <a:cubicBezTo>
                        <a:pt x="594" y="176"/>
                        <a:pt x="636" y="225"/>
                        <a:pt x="691" y="235"/>
                      </a:cubicBezTo>
                      <a:cubicBezTo>
                        <a:pt x="691" y="299"/>
                        <a:pt x="691" y="299"/>
                        <a:pt x="691" y="299"/>
                      </a:cubicBezTo>
                      <a:cubicBezTo>
                        <a:pt x="547" y="304"/>
                        <a:pt x="428" y="412"/>
                        <a:pt x="407" y="553"/>
                      </a:cubicBezTo>
                      <a:cubicBezTo>
                        <a:pt x="223" y="553"/>
                        <a:pt x="223" y="553"/>
                        <a:pt x="223" y="553"/>
                      </a:cubicBezTo>
                      <a:cubicBezTo>
                        <a:pt x="165" y="553"/>
                        <a:pt x="118" y="600"/>
                        <a:pt x="118" y="658"/>
                      </a:cubicBezTo>
                      <a:cubicBezTo>
                        <a:pt x="118" y="677"/>
                        <a:pt x="118" y="677"/>
                        <a:pt x="118" y="677"/>
                      </a:cubicBezTo>
                      <a:cubicBezTo>
                        <a:pt x="92" y="677"/>
                        <a:pt x="92" y="677"/>
                        <a:pt x="92" y="677"/>
                      </a:cubicBezTo>
                      <a:cubicBezTo>
                        <a:pt x="41" y="677"/>
                        <a:pt x="0" y="718"/>
                        <a:pt x="0" y="769"/>
                      </a:cubicBezTo>
                      <a:cubicBezTo>
                        <a:pt x="0" y="1234"/>
                        <a:pt x="0" y="1234"/>
                        <a:pt x="0" y="1234"/>
                      </a:cubicBezTo>
                      <a:cubicBezTo>
                        <a:pt x="0" y="1285"/>
                        <a:pt x="41" y="1326"/>
                        <a:pt x="92" y="1326"/>
                      </a:cubicBezTo>
                      <a:cubicBezTo>
                        <a:pt x="118" y="1326"/>
                        <a:pt x="118" y="1326"/>
                        <a:pt x="118" y="1326"/>
                      </a:cubicBezTo>
                      <a:cubicBezTo>
                        <a:pt x="118" y="1345"/>
                        <a:pt x="118" y="1345"/>
                        <a:pt x="118" y="1345"/>
                      </a:cubicBezTo>
                      <a:cubicBezTo>
                        <a:pt x="118" y="1403"/>
                        <a:pt x="165" y="1450"/>
                        <a:pt x="223" y="1450"/>
                      </a:cubicBezTo>
                      <a:cubicBezTo>
                        <a:pt x="1184" y="1450"/>
                        <a:pt x="1184" y="1450"/>
                        <a:pt x="1184" y="1450"/>
                      </a:cubicBezTo>
                      <a:cubicBezTo>
                        <a:pt x="1242" y="1450"/>
                        <a:pt x="1290" y="1403"/>
                        <a:pt x="1290" y="1345"/>
                      </a:cubicBezTo>
                      <a:cubicBezTo>
                        <a:pt x="1290" y="1326"/>
                        <a:pt x="1290" y="1326"/>
                        <a:pt x="1290" y="1326"/>
                      </a:cubicBezTo>
                      <a:cubicBezTo>
                        <a:pt x="1322" y="1326"/>
                        <a:pt x="1322" y="1326"/>
                        <a:pt x="1322" y="1326"/>
                      </a:cubicBezTo>
                      <a:cubicBezTo>
                        <a:pt x="1373" y="1326"/>
                        <a:pt x="1414" y="1285"/>
                        <a:pt x="1414" y="1234"/>
                      </a:cubicBezTo>
                      <a:cubicBezTo>
                        <a:pt x="1414" y="769"/>
                        <a:pt x="1414" y="769"/>
                        <a:pt x="1414" y="769"/>
                      </a:cubicBezTo>
                      <a:cubicBezTo>
                        <a:pt x="1414" y="718"/>
                        <a:pt x="1373" y="677"/>
                        <a:pt x="1322" y="677"/>
                      </a:cubicBezTo>
                      <a:close/>
                      <a:moveTo>
                        <a:pt x="144" y="1274"/>
                      </a:moveTo>
                      <a:cubicBezTo>
                        <a:pt x="92" y="1274"/>
                        <a:pt x="92" y="1274"/>
                        <a:pt x="92" y="1274"/>
                      </a:cubicBezTo>
                      <a:cubicBezTo>
                        <a:pt x="70" y="1274"/>
                        <a:pt x="52" y="1256"/>
                        <a:pt x="52" y="1234"/>
                      </a:cubicBezTo>
                      <a:cubicBezTo>
                        <a:pt x="52" y="769"/>
                        <a:pt x="52" y="769"/>
                        <a:pt x="52" y="769"/>
                      </a:cubicBezTo>
                      <a:cubicBezTo>
                        <a:pt x="52" y="747"/>
                        <a:pt x="70" y="729"/>
                        <a:pt x="92" y="729"/>
                      </a:cubicBezTo>
                      <a:cubicBezTo>
                        <a:pt x="144" y="729"/>
                        <a:pt x="144" y="729"/>
                        <a:pt x="144" y="729"/>
                      </a:cubicBezTo>
                      <a:lnTo>
                        <a:pt x="144" y="1274"/>
                      </a:lnTo>
                      <a:close/>
                      <a:moveTo>
                        <a:pt x="638" y="118"/>
                      </a:moveTo>
                      <a:cubicBezTo>
                        <a:pt x="638" y="77"/>
                        <a:pt x="672" y="43"/>
                        <a:pt x="713" y="43"/>
                      </a:cubicBezTo>
                      <a:cubicBezTo>
                        <a:pt x="754" y="43"/>
                        <a:pt x="788" y="77"/>
                        <a:pt x="788" y="118"/>
                      </a:cubicBezTo>
                      <a:cubicBezTo>
                        <a:pt x="788" y="160"/>
                        <a:pt x="754" y="193"/>
                        <a:pt x="713" y="193"/>
                      </a:cubicBezTo>
                      <a:cubicBezTo>
                        <a:pt x="672" y="193"/>
                        <a:pt x="638" y="160"/>
                        <a:pt x="638" y="118"/>
                      </a:cubicBezTo>
                      <a:close/>
                      <a:moveTo>
                        <a:pt x="701" y="342"/>
                      </a:moveTo>
                      <a:cubicBezTo>
                        <a:pt x="826" y="342"/>
                        <a:pt x="930" y="433"/>
                        <a:pt x="951" y="553"/>
                      </a:cubicBezTo>
                      <a:cubicBezTo>
                        <a:pt x="452" y="553"/>
                        <a:pt x="452" y="553"/>
                        <a:pt x="452" y="553"/>
                      </a:cubicBezTo>
                      <a:cubicBezTo>
                        <a:pt x="472" y="433"/>
                        <a:pt x="576" y="342"/>
                        <a:pt x="701" y="342"/>
                      </a:cubicBezTo>
                      <a:close/>
                      <a:moveTo>
                        <a:pt x="1237" y="1274"/>
                      </a:moveTo>
                      <a:cubicBezTo>
                        <a:pt x="1237" y="1274"/>
                        <a:pt x="1237" y="1274"/>
                        <a:pt x="1237" y="1274"/>
                      </a:cubicBezTo>
                      <a:cubicBezTo>
                        <a:pt x="1237" y="1345"/>
                        <a:pt x="1237" y="1345"/>
                        <a:pt x="1237" y="1345"/>
                      </a:cubicBezTo>
                      <a:cubicBezTo>
                        <a:pt x="1237" y="1374"/>
                        <a:pt x="1213" y="1398"/>
                        <a:pt x="1184" y="1398"/>
                      </a:cubicBezTo>
                      <a:cubicBezTo>
                        <a:pt x="223" y="1398"/>
                        <a:pt x="223" y="1398"/>
                        <a:pt x="223" y="1398"/>
                      </a:cubicBezTo>
                      <a:cubicBezTo>
                        <a:pt x="206" y="1398"/>
                        <a:pt x="192" y="1389"/>
                        <a:pt x="182" y="1377"/>
                      </a:cubicBezTo>
                      <a:cubicBezTo>
                        <a:pt x="175" y="1368"/>
                        <a:pt x="170" y="1357"/>
                        <a:pt x="170" y="1345"/>
                      </a:cubicBezTo>
                      <a:cubicBezTo>
                        <a:pt x="170" y="658"/>
                        <a:pt x="170" y="658"/>
                        <a:pt x="170" y="658"/>
                      </a:cubicBezTo>
                      <a:cubicBezTo>
                        <a:pt x="170" y="629"/>
                        <a:pt x="194" y="605"/>
                        <a:pt x="223" y="605"/>
                      </a:cubicBezTo>
                      <a:cubicBezTo>
                        <a:pt x="1184" y="605"/>
                        <a:pt x="1184" y="605"/>
                        <a:pt x="1184" y="605"/>
                      </a:cubicBezTo>
                      <a:cubicBezTo>
                        <a:pt x="1192" y="605"/>
                        <a:pt x="1198" y="607"/>
                        <a:pt x="1205" y="609"/>
                      </a:cubicBezTo>
                      <a:cubicBezTo>
                        <a:pt x="1224" y="617"/>
                        <a:pt x="1237" y="636"/>
                        <a:pt x="1237" y="658"/>
                      </a:cubicBezTo>
                      <a:cubicBezTo>
                        <a:pt x="1237" y="729"/>
                        <a:pt x="1237" y="729"/>
                        <a:pt x="1237" y="729"/>
                      </a:cubicBezTo>
                      <a:cubicBezTo>
                        <a:pt x="1237" y="729"/>
                        <a:pt x="1237" y="729"/>
                        <a:pt x="1237" y="729"/>
                      </a:cubicBezTo>
                      <a:lnTo>
                        <a:pt x="1237" y="1274"/>
                      </a:lnTo>
                      <a:close/>
                      <a:moveTo>
                        <a:pt x="1362" y="1234"/>
                      </a:moveTo>
                      <a:cubicBezTo>
                        <a:pt x="1362" y="1256"/>
                        <a:pt x="1344" y="1274"/>
                        <a:pt x="1322" y="1274"/>
                      </a:cubicBezTo>
                      <a:cubicBezTo>
                        <a:pt x="1263" y="1274"/>
                        <a:pt x="1263" y="1274"/>
                        <a:pt x="1263" y="1274"/>
                      </a:cubicBezTo>
                      <a:cubicBezTo>
                        <a:pt x="1263" y="729"/>
                        <a:pt x="1263" y="729"/>
                        <a:pt x="1263" y="729"/>
                      </a:cubicBezTo>
                      <a:cubicBezTo>
                        <a:pt x="1322" y="729"/>
                        <a:pt x="1322" y="729"/>
                        <a:pt x="1322" y="729"/>
                      </a:cubicBezTo>
                      <a:cubicBezTo>
                        <a:pt x="1344" y="729"/>
                        <a:pt x="1362" y="747"/>
                        <a:pt x="1362" y="769"/>
                      </a:cubicBezTo>
                      <a:lnTo>
                        <a:pt x="1362" y="12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2" name="Freeform 8">
                  <a:extLst>
                    <a:ext uri="{FF2B5EF4-FFF2-40B4-BE49-F238E27FC236}">
                      <a16:creationId xmlns:a16="http://schemas.microsoft.com/office/drawing/2014/main" id="{0000BB75-115F-A3FE-E992-9C23757A9223}"/>
                    </a:ext>
                  </a:extLst>
                </p:cNvPr>
                <p:cNvSpPr>
                  <a:spLocks noEditPoints="1"/>
                </p:cNvSpPr>
                <p:nvPr/>
              </p:nvSpPr>
              <p:spPr bwMode="auto">
                <a:xfrm>
                  <a:off x="4995862" y="4073525"/>
                  <a:ext cx="2201858" cy="715960"/>
                </a:xfrm>
                <a:custGeom>
                  <a:avLst/>
                  <a:gdLst>
                    <a:gd name="T0" fmla="*/ 638 w 761"/>
                    <a:gd name="T1" fmla="*/ 0 h 247"/>
                    <a:gd name="T2" fmla="*/ 124 w 761"/>
                    <a:gd name="T3" fmla="*/ 0 h 247"/>
                    <a:gd name="T4" fmla="*/ 0 w 761"/>
                    <a:gd name="T5" fmla="*/ 124 h 247"/>
                    <a:gd name="T6" fmla="*/ 124 w 761"/>
                    <a:gd name="T7" fmla="*/ 247 h 247"/>
                    <a:gd name="T8" fmla="*/ 638 w 761"/>
                    <a:gd name="T9" fmla="*/ 247 h 247"/>
                    <a:gd name="T10" fmla="*/ 761 w 761"/>
                    <a:gd name="T11" fmla="*/ 124 h 247"/>
                    <a:gd name="T12" fmla="*/ 638 w 761"/>
                    <a:gd name="T13" fmla="*/ 0 h 247"/>
                    <a:gd name="T14" fmla="*/ 118 w 761"/>
                    <a:gd name="T15" fmla="*/ 220 h 247"/>
                    <a:gd name="T16" fmla="*/ 26 w 761"/>
                    <a:gd name="T17" fmla="*/ 124 h 247"/>
                    <a:gd name="T18" fmla="*/ 118 w 761"/>
                    <a:gd name="T19" fmla="*/ 27 h 247"/>
                    <a:gd name="T20" fmla="*/ 118 w 761"/>
                    <a:gd name="T21" fmla="*/ 220 h 247"/>
                    <a:gd name="T22" fmla="*/ 243 w 761"/>
                    <a:gd name="T23" fmla="*/ 221 h 247"/>
                    <a:gd name="T24" fmla="*/ 144 w 761"/>
                    <a:gd name="T25" fmla="*/ 221 h 247"/>
                    <a:gd name="T26" fmla="*/ 144 w 761"/>
                    <a:gd name="T27" fmla="*/ 26 h 247"/>
                    <a:gd name="T28" fmla="*/ 243 w 761"/>
                    <a:gd name="T29" fmla="*/ 26 h 247"/>
                    <a:gd name="T30" fmla="*/ 243 w 761"/>
                    <a:gd name="T31" fmla="*/ 221 h 247"/>
                    <a:gd name="T32" fmla="*/ 368 w 761"/>
                    <a:gd name="T33" fmla="*/ 221 h 247"/>
                    <a:gd name="T34" fmla="*/ 269 w 761"/>
                    <a:gd name="T35" fmla="*/ 221 h 247"/>
                    <a:gd name="T36" fmla="*/ 269 w 761"/>
                    <a:gd name="T37" fmla="*/ 26 h 247"/>
                    <a:gd name="T38" fmla="*/ 368 w 761"/>
                    <a:gd name="T39" fmla="*/ 26 h 247"/>
                    <a:gd name="T40" fmla="*/ 368 w 761"/>
                    <a:gd name="T41" fmla="*/ 221 h 247"/>
                    <a:gd name="T42" fmla="*/ 492 w 761"/>
                    <a:gd name="T43" fmla="*/ 221 h 247"/>
                    <a:gd name="T44" fmla="*/ 394 w 761"/>
                    <a:gd name="T45" fmla="*/ 221 h 247"/>
                    <a:gd name="T46" fmla="*/ 394 w 761"/>
                    <a:gd name="T47" fmla="*/ 26 h 247"/>
                    <a:gd name="T48" fmla="*/ 492 w 761"/>
                    <a:gd name="T49" fmla="*/ 26 h 247"/>
                    <a:gd name="T50" fmla="*/ 492 w 761"/>
                    <a:gd name="T51" fmla="*/ 221 h 247"/>
                    <a:gd name="T52" fmla="*/ 617 w 761"/>
                    <a:gd name="T53" fmla="*/ 221 h 247"/>
                    <a:gd name="T54" fmla="*/ 519 w 761"/>
                    <a:gd name="T55" fmla="*/ 221 h 247"/>
                    <a:gd name="T56" fmla="*/ 519 w 761"/>
                    <a:gd name="T57" fmla="*/ 26 h 247"/>
                    <a:gd name="T58" fmla="*/ 617 w 761"/>
                    <a:gd name="T59" fmla="*/ 26 h 247"/>
                    <a:gd name="T60" fmla="*/ 617 w 761"/>
                    <a:gd name="T61" fmla="*/ 221 h 247"/>
                    <a:gd name="T62" fmla="*/ 643 w 761"/>
                    <a:gd name="T63" fmla="*/ 220 h 247"/>
                    <a:gd name="T64" fmla="*/ 643 w 761"/>
                    <a:gd name="T65" fmla="*/ 27 h 247"/>
                    <a:gd name="T66" fmla="*/ 735 w 761"/>
                    <a:gd name="T67" fmla="*/ 124 h 247"/>
                    <a:gd name="T68" fmla="*/ 643 w 761"/>
                    <a:gd name="T69" fmla="*/ 22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61" h="247">
                      <a:moveTo>
                        <a:pt x="638" y="0"/>
                      </a:moveTo>
                      <a:cubicBezTo>
                        <a:pt x="124" y="0"/>
                        <a:pt x="124" y="0"/>
                        <a:pt x="124" y="0"/>
                      </a:cubicBezTo>
                      <a:cubicBezTo>
                        <a:pt x="56" y="0"/>
                        <a:pt x="0" y="55"/>
                        <a:pt x="0" y="124"/>
                      </a:cubicBezTo>
                      <a:cubicBezTo>
                        <a:pt x="0" y="192"/>
                        <a:pt x="56" y="247"/>
                        <a:pt x="124" y="247"/>
                      </a:cubicBezTo>
                      <a:cubicBezTo>
                        <a:pt x="638" y="247"/>
                        <a:pt x="638" y="247"/>
                        <a:pt x="638" y="247"/>
                      </a:cubicBezTo>
                      <a:cubicBezTo>
                        <a:pt x="706" y="247"/>
                        <a:pt x="761" y="192"/>
                        <a:pt x="761" y="124"/>
                      </a:cubicBezTo>
                      <a:cubicBezTo>
                        <a:pt x="761" y="55"/>
                        <a:pt x="706" y="0"/>
                        <a:pt x="638" y="0"/>
                      </a:cubicBezTo>
                      <a:close/>
                      <a:moveTo>
                        <a:pt x="118" y="220"/>
                      </a:moveTo>
                      <a:cubicBezTo>
                        <a:pt x="67" y="217"/>
                        <a:pt x="26" y="175"/>
                        <a:pt x="26" y="124"/>
                      </a:cubicBezTo>
                      <a:cubicBezTo>
                        <a:pt x="26" y="72"/>
                        <a:pt x="67" y="30"/>
                        <a:pt x="118" y="27"/>
                      </a:cubicBezTo>
                      <a:lnTo>
                        <a:pt x="118" y="220"/>
                      </a:lnTo>
                      <a:close/>
                      <a:moveTo>
                        <a:pt x="243" y="221"/>
                      </a:moveTo>
                      <a:cubicBezTo>
                        <a:pt x="144" y="221"/>
                        <a:pt x="144" y="221"/>
                        <a:pt x="144" y="221"/>
                      </a:cubicBezTo>
                      <a:cubicBezTo>
                        <a:pt x="144" y="26"/>
                        <a:pt x="144" y="26"/>
                        <a:pt x="144" y="26"/>
                      </a:cubicBezTo>
                      <a:cubicBezTo>
                        <a:pt x="243" y="26"/>
                        <a:pt x="243" y="26"/>
                        <a:pt x="243" y="26"/>
                      </a:cubicBezTo>
                      <a:lnTo>
                        <a:pt x="243" y="221"/>
                      </a:lnTo>
                      <a:close/>
                      <a:moveTo>
                        <a:pt x="368" y="221"/>
                      </a:moveTo>
                      <a:cubicBezTo>
                        <a:pt x="269" y="221"/>
                        <a:pt x="269" y="221"/>
                        <a:pt x="269" y="221"/>
                      </a:cubicBezTo>
                      <a:cubicBezTo>
                        <a:pt x="269" y="26"/>
                        <a:pt x="269" y="26"/>
                        <a:pt x="269" y="26"/>
                      </a:cubicBezTo>
                      <a:cubicBezTo>
                        <a:pt x="368" y="26"/>
                        <a:pt x="368" y="26"/>
                        <a:pt x="368" y="26"/>
                      </a:cubicBezTo>
                      <a:lnTo>
                        <a:pt x="368" y="221"/>
                      </a:lnTo>
                      <a:close/>
                      <a:moveTo>
                        <a:pt x="492" y="221"/>
                      </a:moveTo>
                      <a:cubicBezTo>
                        <a:pt x="394" y="221"/>
                        <a:pt x="394" y="221"/>
                        <a:pt x="394" y="221"/>
                      </a:cubicBezTo>
                      <a:cubicBezTo>
                        <a:pt x="394" y="26"/>
                        <a:pt x="394" y="26"/>
                        <a:pt x="394" y="26"/>
                      </a:cubicBezTo>
                      <a:cubicBezTo>
                        <a:pt x="492" y="26"/>
                        <a:pt x="492" y="26"/>
                        <a:pt x="492" y="26"/>
                      </a:cubicBezTo>
                      <a:lnTo>
                        <a:pt x="492" y="221"/>
                      </a:lnTo>
                      <a:close/>
                      <a:moveTo>
                        <a:pt x="617" y="221"/>
                      </a:moveTo>
                      <a:cubicBezTo>
                        <a:pt x="519" y="221"/>
                        <a:pt x="519" y="221"/>
                        <a:pt x="519" y="221"/>
                      </a:cubicBezTo>
                      <a:cubicBezTo>
                        <a:pt x="519" y="26"/>
                        <a:pt x="519" y="26"/>
                        <a:pt x="519" y="26"/>
                      </a:cubicBezTo>
                      <a:cubicBezTo>
                        <a:pt x="617" y="26"/>
                        <a:pt x="617" y="26"/>
                        <a:pt x="617" y="26"/>
                      </a:cubicBezTo>
                      <a:lnTo>
                        <a:pt x="617" y="221"/>
                      </a:lnTo>
                      <a:close/>
                      <a:moveTo>
                        <a:pt x="643" y="220"/>
                      </a:moveTo>
                      <a:cubicBezTo>
                        <a:pt x="643" y="27"/>
                        <a:pt x="643" y="27"/>
                        <a:pt x="643" y="27"/>
                      </a:cubicBezTo>
                      <a:cubicBezTo>
                        <a:pt x="694" y="30"/>
                        <a:pt x="735" y="72"/>
                        <a:pt x="735" y="124"/>
                      </a:cubicBezTo>
                      <a:cubicBezTo>
                        <a:pt x="735" y="175"/>
                        <a:pt x="694" y="217"/>
                        <a:pt x="643" y="2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3" name="Freeform 9">
                  <a:extLst>
                    <a:ext uri="{FF2B5EF4-FFF2-40B4-BE49-F238E27FC236}">
                      <a16:creationId xmlns:a16="http://schemas.microsoft.com/office/drawing/2014/main" id="{81F9894B-0413-34D7-021B-7DFD5D3ACF79}"/>
                    </a:ext>
                  </a:extLst>
                </p:cNvPr>
                <p:cNvSpPr>
                  <a:spLocks noEditPoints="1"/>
                </p:cNvSpPr>
                <p:nvPr/>
              </p:nvSpPr>
              <p:spPr bwMode="auto">
                <a:xfrm>
                  <a:off x="5048254" y="2978151"/>
                  <a:ext cx="960438" cy="862017"/>
                </a:xfrm>
                <a:custGeom>
                  <a:avLst/>
                  <a:gdLst>
                    <a:gd name="T0" fmla="*/ 166 w 332"/>
                    <a:gd name="T1" fmla="*/ 298 h 298"/>
                    <a:gd name="T2" fmla="*/ 332 w 332"/>
                    <a:gd name="T3" fmla="*/ 132 h 298"/>
                    <a:gd name="T4" fmla="*/ 332 w 332"/>
                    <a:gd name="T5" fmla="*/ 123 h 298"/>
                    <a:gd name="T6" fmla="*/ 290 w 332"/>
                    <a:gd name="T7" fmla="*/ 104 h 298"/>
                    <a:gd name="T8" fmla="*/ 290 w 332"/>
                    <a:gd name="T9" fmla="*/ 103 h 298"/>
                    <a:gd name="T10" fmla="*/ 110 w 332"/>
                    <a:gd name="T11" fmla="*/ 20 h 298"/>
                    <a:gd name="T12" fmla="*/ 110 w 332"/>
                    <a:gd name="T13" fmla="*/ 20 h 298"/>
                    <a:gd name="T14" fmla="*/ 66 w 332"/>
                    <a:gd name="T15" fmla="*/ 0 h 298"/>
                    <a:gd name="T16" fmla="*/ 60 w 332"/>
                    <a:gd name="T17" fmla="*/ 5 h 298"/>
                    <a:gd name="T18" fmla="*/ 0 w 332"/>
                    <a:gd name="T19" fmla="*/ 132 h 298"/>
                    <a:gd name="T20" fmla="*/ 166 w 332"/>
                    <a:gd name="T21" fmla="*/ 298 h 298"/>
                    <a:gd name="T22" fmla="*/ 114 w 332"/>
                    <a:gd name="T23" fmla="*/ 51 h 298"/>
                    <a:gd name="T24" fmla="*/ 263 w 332"/>
                    <a:gd name="T25" fmla="*/ 120 h 298"/>
                    <a:gd name="T26" fmla="*/ 176 w 332"/>
                    <a:gd name="T27" fmla="*/ 199 h 298"/>
                    <a:gd name="T28" fmla="*/ 89 w 332"/>
                    <a:gd name="T29" fmla="*/ 112 h 298"/>
                    <a:gd name="T30" fmla="*/ 114 w 332"/>
                    <a:gd name="T31" fmla="*/ 51 h 298"/>
                    <a:gd name="T32" fmla="*/ 70 w 332"/>
                    <a:gd name="T33" fmla="*/ 31 h 298"/>
                    <a:gd name="T34" fmla="*/ 90 w 332"/>
                    <a:gd name="T35" fmla="*/ 40 h 298"/>
                    <a:gd name="T36" fmla="*/ 63 w 332"/>
                    <a:gd name="T37" fmla="*/ 112 h 298"/>
                    <a:gd name="T38" fmla="*/ 176 w 332"/>
                    <a:gd name="T39" fmla="*/ 226 h 298"/>
                    <a:gd name="T40" fmla="*/ 288 w 332"/>
                    <a:gd name="T41" fmla="*/ 132 h 298"/>
                    <a:gd name="T42" fmla="*/ 305 w 332"/>
                    <a:gd name="T43" fmla="*/ 140 h 298"/>
                    <a:gd name="T44" fmla="*/ 166 w 332"/>
                    <a:gd name="T45" fmla="*/ 272 h 298"/>
                    <a:gd name="T46" fmla="*/ 26 w 332"/>
                    <a:gd name="T47" fmla="*/ 132 h 298"/>
                    <a:gd name="T48" fmla="*/ 70 w 332"/>
                    <a:gd name="T49" fmla="*/ 31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2" h="298">
                      <a:moveTo>
                        <a:pt x="166" y="298"/>
                      </a:moveTo>
                      <a:cubicBezTo>
                        <a:pt x="257" y="298"/>
                        <a:pt x="332" y="224"/>
                        <a:pt x="332" y="132"/>
                      </a:cubicBezTo>
                      <a:cubicBezTo>
                        <a:pt x="332" y="123"/>
                        <a:pt x="332" y="123"/>
                        <a:pt x="332" y="123"/>
                      </a:cubicBezTo>
                      <a:cubicBezTo>
                        <a:pt x="290" y="104"/>
                        <a:pt x="290" y="104"/>
                        <a:pt x="290" y="104"/>
                      </a:cubicBezTo>
                      <a:cubicBezTo>
                        <a:pt x="290" y="103"/>
                        <a:pt x="290" y="103"/>
                        <a:pt x="290" y="103"/>
                      </a:cubicBezTo>
                      <a:cubicBezTo>
                        <a:pt x="110" y="20"/>
                        <a:pt x="110" y="20"/>
                        <a:pt x="110" y="20"/>
                      </a:cubicBezTo>
                      <a:cubicBezTo>
                        <a:pt x="110" y="20"/>
                        <a:pt x="110" y="20"/>
                        <a:pt x="110" y="20"/>
                      </a:cubicBezTo>
                      <a:cubicBezTo>
                        <a:pt x="66" y="0"/>
                        <a:pt x="66" y="0"/>
                        <a:pt x="66" y="0"/>
                      </a:cubicBezTo>
                      <a:cubicBezTo>
                        <a:pt x="60" y="5"/>
                        <a:pt x="60" y="5"/>
                        <a:pt x="60" y="5"/>
                      </a:cubicBezTo>
                      <a:cubicBezTo>
                        <a:pt x="22" y="37"/>
                        <a:pt x="0" y="83"/>
                        <a:pt x="0" y="132"/>
                      </a:cubicBezTo>
                      <a:cubicBezTo>
                        <a:pt x="0" y="224"/>
                        <a:pt x="74" y="298"/>
                        <a:pt x="166" y="298"/>
                      </a:cubicBezTo>
                      <a:close/>
                      <a:moveTo>
                        <a:pt x="114" y="51"/>
                      </a:moveTo>
                      <a:cubicBezTo>
                        <a:pt x="263" y="120"/>
                        <a:pt x="263" y="120"/>
                        <a:pt x="263" y="120"/>
                      </a:cubicBezTo>
                      <a:cubicBezTo>
                        <a:pt x="259" y="165"/>
                        <a:pt x="222" y="199"/>
                        <a:pt x="176" y="199"/>
                      </a:cubicBezTo>
                      <a:cubicBezTo>
                        <a:pt x="128" y="199"/>
                        <a:pt x="89" y="160"/>
                        <a:pt x="89" y="112"/>
                      </a:cubicBezTo>
                      <a:cubicBezTo>
                        <a:pt x="89" y="89"/>
                        <a:pt x="98" y="68"/>
                        <a:pt x="114" y="51"/>
                      </a:cubicBezTo>
                      <a:close/>
                      <a:moveTo>
                        <a:pt x="70" y="31"/>
                      </a:moveTo>
                      <a:cubicBezTo>
                        <a:pt x="90" y="40"/>
                        <a:pt x="90" y="40"/>
                        <a:pt x="90" y="40"/>
                      </a:cubicBezTo>
                      <a:cubicBezTo>
                        <a:pt x="73" y="60"/>
                        <a:pt x="63" y="86"/>
                        <a:pt x="63" y="112"/>
                      </a:cubicBezTo>
                      <a:cubicBezTo>
                        <a:pt x="63" y="175"/>
                        <a:pt x="114" y="226"/>
                        <a:pt x="176" y="226"/>
                      </a:cubicBezTo>
                      <a:cubicBezTo>
                        <a:pt x="232" y="226"/>
                        <a:pt x="278" y="185"/>
                        <a:pt x="288" y="132"/>
                      </a:cubicBezTo>
                      <a:cubicBezTo>
                        <a:pt x="305" y="140"/>
                        <a:pt x="305" y="140"/>
                        <a:pt x="305" y="140"/>
                      </a:cubicBezTo>
                      <a:cubicBezTo>
                        <a:pt x="301" y="213"/>
                        <a:pt x="240" y="272"/>
                        <a:pt x="166" y="272"/>
                      </a:cubicBezTo>
                      <a:cubicBezTo>
                        <a:pt x="89" y="272"/>
                        <a:pt x="26" y="209"/>
                        <a:pt x="26" y="132"/>
                      </a:cubicBezTo>
                      <a:cubicBezTo>
                        <a:pt x="26" y="94"/>
                        <a:pt x="42" y="57"/>
                        <a:pt x="70"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4" name="Freeform 10">
                  <a:extLst>
                    <a:ext uri="{FF2B5EF4-FFF2-40B4-BE49-F238E27FC236}">
                      <a16:creationId xmlns:a16="http://schemas.microsoft.com/office/drawing/2014/main" id="{171B45EF-3561-6621-A9B7-E4B0059FE657}"/>
                    </a:ext>
                  </a:extLst>
                </p:cNvPr>
                <p:cNvSpPr>
                  <a:spLocks noEditPoints="1"/>
                </p:cNvSpPr>
                <p:nvPr/>
              </p:nvSpPr>
              <p:spPr bwMode="auto">
                <a:xfrm>
                  <a:off x="6188072" y="2978151"/>
                  <a:ext cx="960438" cy="862017"/>
                </a:xfrm>
                <a:custGeom>
                  <a:avLst/>
                  <a:gdLst>
                    <a:gd name="T0" fmla="*/ 166 w 332"/>
                    <a:gd name="T1" fmla="*/ 298 h 298"/>
                    <a:gd name="T2" fmla="*/ 332 w 332"/>
                    <a:gd name="T3" fmla="*/ 132 h 298"/>
                    <a:gd name="T4" fmla="*/ 272 w 332"/>
                    <a:gd name="T5" fmla="*/ 5 h 298"/>
                    <a:gd name="T6" fmla="*/ 265 w 332"/>
                    <a:gd name="T7" fmla="*/ 0 h 298"/>
                    <a:gd name="T8" fmla="*/ 221 w 332"/>
                    <a:gd name="T9" fmla="*/ 20 h 298"/>
                    <a:gd name="T10" fmla="*/ 221 w 332"/>
                    <a:gd name="T11" fmla="*/ 20 h 298"/>
                    <a:gd name="T12" fmla="*/ 49 w 332"/>
                    <a:gd name="T13" fmla="*/ 100 h 298"/>
                    <a:gd name="T14" fmla="*/ 42 w 332"/>
                    <a:gd name="T15" fmla="*/ 104 h 298"/>
                    <a:gd name="T16" fmla="*/ 42 w 332"/>
                    <a:gd name="T17" fmla="*/ 104 h 298"/>
                    <a:gd name="T18" fmla="*/ 7 w 332"/>
                    <a:gd name="T19" fmla="*/ 120 h 298"/>
                    <a:gd name="T20" fmla="*/ 0 w 332"/>
                    <a:gd name="T21" fmla="*/ 124 h 298"/>
                    <a:gd name="T22" fmla="*/ 0 w 332"/>
                    <a:gd name="T23" fmla="*/ 132 h 298"/>
                    <a:gd name="T24" fmla="*/ 166 w 332"/>
                    <a:gd name="T25" fmla="*/ 298 h 298"/>
                    <a:gd name="T26" fmla="*/ 217 w 332"/>
                    <a:gd name="T27" fmla="*/ 51 h 298"/>
                    <a:gd name="T28" fmla="*/ 242 w 332"/>
                    <a:gd name="T29" fmla="*/ 112 h 298"/>
                    <a:gd name="T30" fmla="*/ 155 w 332"/>
                    <a:gd name="T31" fmla="*/ 199 h 298"/>
                    <a:gd name="T32" fmla="*/ 68 w 332"/>
                    <a:gd name="T33" fmla="*/ 120 h 298"/>
                    <a:gd name="T34" fmla="*/ 217 w 332"/>
                    <a:gd name="T35" fmla="*/ 51 h 298"/>
                    <a:gd name="T36" fmla="*/ 44 w 332"/>
                    <a:gd name="T37" fmla="*/ 132 h 298"/>
                    <a:gd name="T38" fmla="*/ 155 w 332"/>
                    <a:gd name="T39" fmla="*/ 226 h 298"/>
                    <a:gd name="T40" fmla="*/ 269 w 332"/>
                    <a:gd name="T41" fmla="*/ 112 h 298"/>
                    <a:gd name="T42" fmla="*/ 242 w 332"/>
                    <a:gd name="T43" fmla="*/ 40 h 298"/>
                    <a:gd name="T44" fmla="*/ 261 w 332"/>
                    <a:gd name="T45" fmla="*/ 31 h 298"/>
                    <a:gd name="T46" fmla="*/ 306 w 332"/>
                    <a:gd name="T47" fmla="*/ 132 h 298"/>
                    <a:gd name="T48" fmla="*/ 166 w 332"/>
                    <a:gd name="T49" fmla="*/ 272 h 298"/>
                    <a:gd name="T50" fmla="*/ 26 w 332"/>
                    <a:gd name="T51" fmla="*/ 140 h 298"/>
                    <a:gd name="T52" fmla="*/ 44 w 332"/>
                    <a:gd name="T53" fmla="*/ 132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32" h="298">
                      <a:moveTo>
                        <a:pt x="166" y="298"/>
                      </a:moveTo>
                      <a:cubicBezTo>
                        <a:pt x="257" y="298"/>
                        <a:pt x="332" y="224"/>
                        <a:pt x="332" y="132"/>
                      </a:cubicBezTo>
                      <a:cubicBezTo>
                        <a:pt x="332" y="83"/>
                        <a:pt x="310" y="37"/>
                        <a:pt x="272" y="5"/>
                      </a:cubicBezTo>
                      <a:cubicBezTo>
                        <a:pt x="265" y="0"/>
                        <a:pt x="265" y="0"/>
                        <a:pt x="265" y="0"/>
                      </a:cubicBezTo>
                      <a:cubicBezTo>
                        <a:pt x="221" y="20"/>
                        <a:pt x="221" y="20"/>
                        <a:pt x="221" y="20"/>
                      </a:cubicBezTo>
                      <a:cubicBezTo>
                        <a:pt x="221" y="20"/>
                        <a:pt x="221" y="20"/>
                        <a:pt x="221" y="20"/>
                      </a:cubicBezTo>
                      <a:cubicBezTo>
                        <a:pt x="49" y="100"/>
                        <a:pt x="49" y="100"/>
                        <a:pt x="49" y="100"/>
                      </a:cubicBezTo>
                      <a:cubicBezTo>
                        <a:pt x="42" y="104"/>
                        <a:pt x="42" y="104"/>
                        <a:pt x="42" y="104"/>
                      </a:cubicBezTo>
                      <a:cubicBezTo>
                        <a:pt x="42" y="104"/>
                        <a:pt x="42" y="104"/>
                        <a:pt x="42" y="104"/>
                      </a:cubicBezTo>
                      <a:cubicBezTo>
                        <a:pt x="7" y="120"/>
                        <a:pt x="7" y="120"/>
                        <a:pt x="7" y="120"/>
                      </a:cubicBezTo>
                      <a:cubicBezTo>
                        <a:pt x="0" y="124"/>
                        <a:pt x="0" y="124"/>
                        <a:pt x="0" y="124"/>
                      </a:cubicBezTo>
                      <a:cubicBezTo>
                        <a:pt x="0" y="132"/>
                        <a:pt x="0" y="132"/>
                        <a:pt x="0" y="132"/>
                      </a:cubicBezTo>
                      <a:cubicBezTo>
                        <a:pt x="0" y="224"/>
                        <a:pt x="74" y="298"/>
                        <a:pt x="166" y="298"/>
                      </a:cubicBezTo>
                      <a:close/>
                      <a:moveTo>
                        <a:pt x="217" y="51"/>
                      </a:moveTo>
                      <a:cubicBezTo>
                        <a:pt x="233" y="68"/>
                        <a:pt x="242" y="89"/>
                        <a:pt x="242" y="112"/>
                      </a:cubicBezTo>
                      <a:cubicBezTo>
                        <a:pt x="242" y="160"/>
                        <a:pt x="203" y="199"/>
                        <a:pt x="155" y="199"/>
                      </a:cubicBezTo>
                      <a:cubicBezTo>
                        <a:pt x="110" y="199"/>
                        <a:pt x="73" y="165"/>
                        <a:pt x="68" y="120"/>
                      </a:cubicBezTo>
                      <a:lnTo>
                        <a:pt x="217" y="51"/>
                      </a:lnTo>
                      <a:close/>
                      <a:moveTo>
                        <a:pt x="44" y="132"/>
                      </a:moveTo>
                      <a:cubicBezTo>
                        <a:pt x="53" y="185"/>
                        <a:pt x="99" y="226"/>
                        <a:pt x="155" y="226"/>
                      </a:cubicBezTo>
                      <a:cubicBezTo>
                        <a:pt x="218" y="226"/>
                        <a:pt x="269" y="175"/>
                        <a:pt x="269" y="112"/>
                      </a:cubicBezTo>
                      <a:cubicBezTo>
                        <a:pt x="269" y="86"/>
                        <a:pt x="259" y="60"/>
                        <a:pt x="242" y="40"/>
                      </a:cubicBezTo>
                      <a:cubicBezTo>
                        <a:pt x="261" y="31"/>
                        <a:pt x="261" y="31"/>
                        <a:pt x="261" y="31"/>
                      </a:cubicBezTo>
                      <a:cubicBezTo>
                        <a:pt x="289" y="57"/>
                        <a:pt x="306" y="94"/>
                        <a:pt x="306" y="132"/>
                      </a:cubicBezTo>
                      <a:cubicBezTo>
                        <a:pt x="306" y="209"/>
                        <a:pt x="243" y="272"/>
                        <a:pt x="166" y="272"/>
                      </a:cubicBezTo>
                      <a:cubicBezTo>
                        <a:pt x="92" y="272"/>
                        <a:pt x="31" y="214"/>
                        <a:pt x="26" y="140"/>
                      </a:cubicBezTo>
                      <a:lnTo>
                        <a:pt x="44" y="1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grpSp>
      <p:cxnSp>
        <p:nvCxnSpPr>
          <p:cNvPr id="147" name="Straight Arrow Connector 146">
            <a:extLst>
              <a:ext uri="{FF2B5EF4-FFF2-40B4-BE49-F238E27FC236}">
                <a16:creationId xmlns:a16="http://schemas.microsoft.com/office/drawing/2014/main" id="{5413AFA7-2123-01AE-45CE-020EB529B00E}"/>
              </a:ext>
            </a:extLst>
          </p:cNvPr>
          <p:cNvCxnSpPr>
            <a:cxnSpLocks/>
            <a:stCxn id="81" idx="6"/>
            <a:endCxn id="73" idx="2"/>
          </p:cNvCxnSpPr>
          <p:nvPr/>
        </p:nvCxnSpPr>
        <p:spPr>
          <a:xfrm flipV="1">
            <a:off x="1388618" y="1801308"/>
            <a:ext cx="4013706" cy="1742593"/>
          </a:xfrm>
          <a:prstGeom prst="straightConnector1">
            <a:avLst/>
          </a:prstGeom>
          <a:ln w="63500" cmpd="sng">
            <a:solidFill>
              <a:schemeClr val="bg1"/>
            </a:solidFill>
            <a:prstDash val="dash"/>
            <a:headEnd type="none" w="med" len="med"/>
            <a:tailEnd type="triangle"/>
          </a:ln>
          <a:effectLst/>
        </p:spPr>
        <p:style>
          <a:lnRef idx="2">
            <a:schemeClr val="accent1"/>
          </a:lnRef>
          <a:fillRef idx="0">
            <a:schemeClr val="accent1"/>
          </a:fillRef>
          <a:effectRef idx="1">
            <a:schemeClr val="accent1"/>
          </a:effectRef>
          <a:fontRef idx="minor">
            <a:schemeClr val="tx1"/>
          </a:fontRef>
        </p:style>
      </p:cxnSp>
      <p:cxnSp>
        <p:nvCxnSpPr>
          <p:cNvPr id="148" name="Straight Arrow Connector 147">
            <a:extLst>
              <a:ext uri="{FF2B5EF4-FFF2-40B4-BE49-F238E27FC236}">
                <a16:creationId xmlns:a16="http://schemas.microsoft.com/office/drawing/2014/main" id="{5419008B-B3E2-729E-7B15-40F20FB5A2F5}"/>
              </a:ext>
            </a:extLst>
          </p:cNvPr>
          <p:cNvCxnSpPr>
            <a:cxnSpLocks/>
            <a:stCxn id="81" idx="6"/>
            <a:endCxn id="138" idx="2"/>
          </p:cNvCxnSpPr>
          <p:nvPr/>
        </p:nvCxnSpPr>
        <p:spPr>
          <a:xfrm flipV="1">
            <a:off x="1388618" y="3030160"/>
            <a:ext cx="3996816" cy="513741"/>
          </a:xfrm>
          <a:prstGeom prst="straightConnector1">
            <a:avLst/>
          </a:prstGeom>
          <a:ln w="63500" cmpd="sng">
            <a:solidFill>
              <a:schemeClr val="bg1"/>
            </a:solidFill>
            <a:prstDash val="dash"/>
            <a:headEnd type="none" w="med" len="med"/>
            <a:tailEnd type="triangle"/>
          </a:ln>
          <a:effectLst/>
        </p:spPr>
        <p:style>
          <a:lnRef idx="2">
            <a:schemeClr val="accent1"/>
          </a:lnRef>
          <a:fillRef idx="0">
            <a:schemeClr val="accent1"/>
          </a:fillRef>
          <a:effectRef idx="1">
            <a:schemeClr val="accent1"/>
          </a:effectRef>
          <a:fontRef idx="minor">
            <a:schemeClr val="tx1"/>
          </a:fontRef>
        </p:style>
      </p:cxnSp>
      <p:cxnSp>
        <p:nvCxnSpPr>
          <p:cNvPr id="150" name="Straight Arrow Connector 149">
            <a:extLst>
              <a:ext uri="{FF2B5EF4-FFF2-40B4-BE49-F238E27FC236}">
                <a16:creationId xmlns:a16="http://schemas.microsoft.com/office/drawing/2014/main" id="{775B922E-8DF2-D126-15FC-A57F32C4274F}"/>
              </a:ext>
            </a:extLst>
          </p:cNvPr>
          <p:cNvCxnSpPr>
            <a:cxnSpLocks/>
            <a:stCxn id="81" idx="6"/>
            <a:endCxn id="118" idx="2"/>
          </p:cNvCxnSpPr>
          <p:nvPr/>
        </p:nvCxnSpPr>
        <p:spPr>
          <a:xfrm>
            <a:off x="1388618" y="3543901"/>
            <a:ext cx="3990608" cy="711011"/>
          </a:xfrm>
          <a:prstGeom prst="straightConnector1">
            <a:avLst/>
          </a:prstGeom>
          <a:ln w="63500" cmpd="sng">
            <a:solidFill>
              <a:schemeClr val="bg1"/>
            </a:solidFill>
            <a:prstDash val="dash"/>
            <a:headEnd type="none" w="med" len="med"/>
            <a:tailEnd type="triangle"/>
          </a:ln>
          <a:effectLst/>
        </p:spPr>
        <p:style>
          <a:lnRef idx="2">
            <a:schemeClr val="accent1"/>
          </a:lnRef>
          <a:fillRef idx="0">
            <a:schemeClr val="accent1"/>
          </a:fillRef>
          <a:effectRef idx="1">
            <a:schemeClr val="accent1"/>
          </a:effectRef>
          <a:fontRef idx="minor">
            <a:schemeClr val="tx1"/>
          </a:fontRef>
        </p:style>
      </p:cxnSp>
      <p:cxnSp>
        <p:nvCxnSpPr>
          <p:cNvPr id="153" name="Straight Arrow Connector 152">
            <a:extLst>
              <a:ext uri="{FF2B5EF4-FFF2-40B4-BE49-F238E27FC236}">
                <a16:creationId xmlns:a16="http://schemas.microsoft.com/office/drawing/2014/main" id="{EDD097BF-9568-B721-0F22-6F44800D1F22}"/>
              </a:ext>
            </a:extLst>
          </p:cNvPr>
          <p:cNvCxnSpPr>
            <a:cxnSpLocks/>
            <a:stCxn id="81" idx="6"/>
            <a:endCxn id="128" idx="2"/>
          </p:cNvCxnSpPr>
          <p:nvPr/>
        </p:nvCxnSpPr>
        <p:spPr>
          <a:xfrm>
            <a:off x="1388618" y="3543901"/>
            <a:ext cx="3982324" cy="1940787"/>
          </a:xfrm>
          <a:prstGeom prst="straightConnector1">
            <a:avLst/>
          </a:prstGeom>
          <a:ln w="63500" cmpd="sng">
            <a:solidFill>
              <a:schemeClr val="bg1"/>
            </a:solidFill>
            <a:prstDash val="dash"/>
            <a:headEnd type="none" w="med" len="med"/>
            <a:tailEnd type="triangle"/>
          </a:ln>
          <a:effectLst/>
        </p:spPr>
        <p:style>
          <a:lnRef idx="2">
            <a:schemeClr val="accent1"/>
          </a:lnRef>
          <a:fillRef idx="0">
            <a:schemeClr val="accent1"/>
          </a:fillRef>
          <a:effectRef idx="1">
            <a:schemeClr val="accent1"/>
          </a:effectRef>
          <a:fontRef idx="minor">
            <a:schemeClr val="tx1"/>
          </a:fontRef>
        </p:style>
      </p:cxnSp>
      <p:cxnSp>
        <p:nvCxnSpPr>
          <p:cNvPr id="155" name="Straight Arrow Connector 154">
            <a:extLst>
              <a:ext uri="{FF2B5EF4-FFF2-40B4-BE49-F238E27FC236}">
                <a16:creationId xmlns:a16="http://schemas.microsoft.com/office/drawing/2014/main" id="{FD70B13C-8C6F-0C1A-32D0-6FCC326E1B87}"/>
              </a:ext>
            </a:extLst>
          </p:cNvPr>
          <p:cNvCxnSpPr>
            <a:cxnSpLocks/>
            <a:stCxn id="73" idx="6"/>
          </p:cNvCxnSpPr>
          <p:nvPr/>
        </p:nvCxnSpPr>
        <p:spPr>
          <a:xfrm>
            <a:off x="6089924" y="1801308"/>
            <a:ext cx="4346668" cy="1626553"/>
          </a:xfrm>
          <a:prstGeom prst="straightConnector1">
            <a:avLst/>
          </a:prstGeom>
          <a:ln w="63500" cmpd="sng">
            <a:solidFill>
              <a:srgbClr val="C00000"/>
            </a:solidFill>
            <a:headEnd type="none" w="med" len="med"/>
            <a:tailEnd type="triangle"/>
          </a:ln>
          <a:effectLst/>
        </p:spPr>
        <p:style>
          <a:lnRef idx="2">
            <a:schemeClr val="accent1"/>
          </a:lnRef>
          <a:fillRef idx="0">
            <a:schemeClr val="accent1"/>
          </a:fillRef>
          <a:effectRef idx="1">
            <a:schemeClr val="accent1"/>
          </a:effectRef>
          <a:fontRef idx="minor">
            <a:schemeClr val="tx1"/>
          </a:fontRef>
        </p:style>
      </p:cxnSp>
      <p:cxnSp>
        <p:nvCxnSpPr>
          <p:cNvPr id="156" name="Straight Arrow Connector 155">
            <a:extLst>
              <a:ext uri="{FF2B5EF4-FFF2-40B4-BE49-F238E27FC236}">
                <a16:creationId xmlns:a16="http://schemas.microsoft.com/office/drawing/2014/main" id="{A3F7C214-1F88-2CD9-514D-82765CF95094}"/>
              </a:ext>
            </a:extLst>
          </p:cNvPr>
          <p:cNvCxnSpPr>
            <a:cxnSpLocks/>
            <a:stCxn id="138" idx="6"/>
          </p:cNvCxnSpPr>
          <p:nvPr/>
        </p:nvCxnSpPr>
        <p:spPr>
          <a:xfrm>
            <a:off x="6073034" y="3030160"/>
            <a:ext cx="4363558" cy="397701"/>
          </a:xfrm>
          <a:prstGeom prst="straightConnector1">
            <a:avLst/>
          </a:prstGeom>
          <a:ln w="63500" cmpd="sng">
            <a:solidFill>
              <a:srgbClr val="C00000"/>
            </a:solidFill>
            <a:headEnd type="none" w="med" len="med"/>
            <a:tailEnd type="triangle"/>
          </a:ln>
          <a:effectLst/>
        </p:spPr>
        <p:style>
          <a:lnRef idx="2">
            <a:schemeClr val="accent1"/>
          </a:lnRef>
          <a:fillRef idx="0">
            <a:schemeClr val="accent1"/>
          </a:fillRef>
          <a:effectRef idx="1">
            <a:schemeClr val="accent1"/>
          </a:effectRef>
          <a:fontRef idx="minor">
            <a:schemeClr val="tx1"/>
          </a:fontRef>
        </p:style>
      </p:cxnSp>
      <p:cxnSp>
        <p:nvCxnSpPr>
          <p:cNvPr id="160" name="Straight Arrow Connector 159">
            <a:extLst>
              <a:ext uri="{FF2B5EF4-FFF2-40B4-BE49-F238E27FC236}">
                <a16:creationId xmlns:a16="http://schemas.microsoft.com/office/drawing/2014/main" id="{B2A96764-3004-C11F-24E6-DDFBDE7EABC3}"/>
              </a:ext>
            </a:extLst>
          </p:cNvPr>
          <p:cNvCxnSpPr>
            <a:cxnSpLocks/>
            <a:stCxn id="118" idx="6"/>
          </p:cNvCxnSpPr>
          <p:nvPr/>
        </p:nvCxnSpPr>
        <p:spPr>
          <a:xfrm flipV="1">
            <a:off x="6066826" y="3427861"/>
            <a:ext cx="4369766" cy="827051"/>
          </a:xfrm>
          <a:prstGeom prst="straightConnector1">
            <a:avLst/>
          </a:prstGeom>
          <a:ln w="63500" cmpd="sng">
            <a:solidFill>
              <a:srgbClr val="C00000"/>
            </a:solidFill>
            <a:headEnd type="none" w="med" len="med"/>
            <a:tailEnd type="triangle"/>
          </a:ln>
          <a:effectLst/>
        </p:spPr>
        <p:style>
          <a:lnRef idx="2">
            <a:schemeClr val="accent1"/>
          </a:lnRef>
          <a:fillRef idx="0">
            <a:schemeClr val="accent1"/>
          </a:fillRef>
          <a:effectRef idx="1">
            <a:schemeClr val="accent1"/>
          </a:effectRef>
          <a:fontRef idx="minor">
            <a:schemeClr val="tx1"/>
          </a:fontRef>
        </p:style>
      </p:cxnSp>
      <p:cxnSp>
        <p:nvCxnSpPr>
          <p:cNvPr id="163" name="Straight Arrow Connector 162">
            <a:extLst>
              <a:ext uri="{FF2B5EF4-FFF2-40B4-BE49-F238E27FC236}">
                <a16:creationId xmlns:a16="http://schemas.microsoft.com/office/drawing/2014/main" id="{8F7F8F66-51FB-DACA-0538-8617334CAC46}"/>
              </a:ext>
            </a:extLst>
          </p:cNvPr>
          <p:cNvCxnSpPr>
            <a:cxnSpLocks/>
            <a:stCxn id="128" idx="6"/>
          </p:cNvCxnSpPr>
          <p:nvPr/>
        </p:nvCxnSpPr>
        <p:spPr>
          <a:xfrm flipV="1">
            <a:off x="6058542" y="3427861"/>
            <a:ext cx="4378050" cy="2056827"/>
          </a:xfrm>
          <a:prstGeom prst="straightConnector1">
            <a:avLst/>
          </a:prstGeom>
          <a:ln w="63500" cmpd="sng">
            <a:solidFill>
              <a:srgbClr val="C00000"/>
            </a:solidFill>
            <a:headEnd type="none" w="med" len="med"/>
            <a:tailEnd type="triangle"/>
          </a:ln>
          <a:effectLst/>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F5D633B8-0E39-1CC1-DEB2-CC391DF71155}"/>
              </a:ext>
            </a:extLst>
          </p:cNvPr>
          <p:cNvSpPr txBox="1"/>
          <p:nvPr/>
        </p:nvSpPr>
        <p:spPr>
          <a:xfrm>
            <a:off x="1224024" y="1969938"/>
            <a:ext cx="3004273" cy="369332"/>
          </a:xfrm>
          <a:prstGeom prst="rect">
            <a:avLst/>
          </a:prstGeom>
          <a:noFill/>
        </p:spPr>
        <p:txBody>
          <a:bodyPr wrap="square" rtlCol="0">
            <a:spAutoFit/>
          </a:bodyPr>
          <a:lstStyle/>
          <a:p>
            <a:r>
              <a:rPr lang="en-US" sz="1800" dirty="0">
                <a:solidFill>
                  <a:schemeClr val="bg1"/>
                </a:solidFill>
              </a:rPr>
              <a:t>C&amp;C “Target Host 9.9.9.9”</a:t>
            </a:r>
          </a:p>
        </p:txBody>
      </p:sp>
      <p:pic>
        <p:nvPicPr>
          <p:cNvPr id="2" name="Image 0" descr="preencoded.png">
            <a:extLst>
              <a:ext uri="{FF2B5EF4-FFF2-40B4-BE49-F238E27FC236}">
                <a16:creationId xmlns:a16="http://schemas.microsoft.com/office/drawing/2014/main" id="{8948FE5E-3FA0-BEEF-C4E0-15F90C8375DB}"/>
              </a:ext>
            </a:extLst>
          </p:cNvPr>
          <p:cNvPicPr>
            <a:picLocks noChangeAspect="1"/>
          </p:cNvPicPr>
          <p:nvPr/>
        </p:nvPicPr>
        <p:blipFill>
          <a:blip r:embed="rId3"/>
          <a:stretch>
            <a:fillRect/>
          </a:stretch>
        </p:blipFill>
        <p:spPr>
          <a:xfrm>
            <a:off x="10436592" y="2149333"/>
            <a:ext cx="1664350" cy="2496525"/>
          </a:xfrm>
          <a:prstGeom prst="rect">
            <a:avLst/>
          </a:prstGeom>
        </p:spPr>
      </p:pic>
      <p:sp>
        <p:nvSpPr>
          <p:cNvPr id="5" name="TextBox 4">
            <a:extLst>
              <a:ext uri="{FF2B5EF4-FFF2-40B4-BE49-F238E27FC236}">
                <a16:creationId xmlns:a16="http://schemas.microsoft.com/office/drawing/2014/main" id="{A7126DA4-0DB9-44BA-E691-9C47AA564CB8}"/>
              </a:ext>
            </a:extLst>
          </p:cNvPr>
          <p:cNvSpPr txBox="1"/>
          <p:nvPr/>
        </p:nvSpPr>
        <p:spPr>
          <a:xfrm>
            <a:off x="10542656" y="5024127"/>
            <a:ext cx="993380" cy="430887"/>
          </a:xfrm>
          <a:prstGeom prst="rect">
            <a:avLst/>
          </a:prstGeom>
          <a:noFill/>
          <a:ln>
            <a:noFill/>
          </a:ln>
          <a:extLst>
            <a:ext uri="{91240B29-F687-4F45-9708-019B960494DF}">
              <a14:hiddenLine xmlns:a14="http://schemas.microsoft.com/office/drawing/2010/main">
                <a:solidFill>
                  <a:prstClr val="black"/>
                </a:solidFill>
              </a14:hiddenLine>
            </a:ext>
          </a:extLst>
        </p:spPr>
        <p:txBody>
          <a:bodyPr wrap="square" lIns="0" tIns="0" rIns="0" bIns="0" rtlCol="0">
            <a:spAutoFit/>
          </a:bodyPr>
          <a:lstStyle/>
          <a:p>
            <a:pPr algn="ctr"/>
            <a:r>
              <a:rPr lang="en-GB" sz="1400" dirty="0">
                <a:solidFill>
                  <a:schemeClr val="bg1"/>
                </a:solidFill>
              </a:rPr>
              <a:t>TARGET</a:t>
            </a:r>
          </a:p>
          <a:p>
            <a:pPr algn="ctr"/>
            <a:r>
              <a:rPr lang="en-GB" sz="1400" dirty="0">
                <a:solidFill>
                  <a:schemeClr val="bg1"/>
                </a:solidFill>
              </a:rPr>
              <a:t>10.0.96.3</a:t>
            </a:r>
          </a:p>
        </p:txBody>
      </p:sp>
    </p:spTree>
    <p:extLst>
      <p:ext uri="{BB962C8B-B14F-4D97-AF65-F5344CB8AC3E}">
        <p14:creationId xmlns:p14="http://schemas.microsoft.com/office/powerpoint/2010/main" val="6183390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 name="Image 0" descr="preencoded.png">
            <a:extLst>
              <a:ext uri="{FF2B5EF4-FFF2-40B4-BE49-F238E27FC236}">
                <a16:creationId xmlns:a16="http://schemas.microsoft.com/office/drawing/2014/main" id="{9CD9A490-2D93-16C4-E1A1-F157E6DD4FEC}"/>
              </a:ext>
            </a:extLst>
          </p:cNvPr>
          <p:cNvPicPr>
            <a:picLocks noChangeAspect="1"/>
          </p:cNvPicPr>
          <p:nvPr/>
        </p:nvPicPr>
        <p:blipFill>
          <a:blip r:embed="rId3"/>
          <a:stretch>
            <a:fillRect/>
          </a:stretch>
        </p:blipFill>
        <p:spPr>
          <a:xfrm>
            <a:off x="7360887" y="1434328"/>
            <a:ext cx="1276947" cy="1915421"/>
          </a:xfrm>
          <a:prstGeom prst="rect">
            <a:avLst/>
          </a:prstGeom>
        </p:spPr>
      </p:pic>
      <p:sp>
        <p:nvSpPr>
          <p:cNvPr id="4" name="Title 3">
            <a:extLst>
              <a:ext uri="{FF2B5EF4-FFF2-40B4-BE49-F238E27FC236}">
                <a16:creationId xmlns:a16="http://schemas.microsoft.com/office/drawing/2014/main" id="{EDCCDE93-9F7C-DAE3-CA28-CC0264C9B2DA}"/>
              </a:ext>
            </a:extLst>
          </p:cNvPr>
          <p:cNvSpPr>
            <a:spLocks noGrp="1"/>
          </p:cNvSpPr>
          <p:nvPr>
            <p:ph type="title" idx="4294967295"/>
          </p:nvPr>
        </p:nvSpPr>
        <p:spPr>
          <a:xfrm>
            <a:off x="0" y="228600"/>
            <a:ext cx="11582400" cy="609600"/>
          </a:xfrm>
          <a:prstGeom prst="rect">
            <a:avLst/>
          </a:prstGeom>
        </p:spPr>
        <p:txBody>
          <a:bodyPr/>
          <a:lstStyle/>
          <a:p>
            <a:r>
              <a:rPr lang="en-US" sz="3200" dirty="0">
                <a:solidFill>
                  <a:schemeClr val="accent1"/>
                </a:solidFill>
              </a:rPr>
              <a:t>Carpet Bombing DDoS Attacks</a:t>
            </a:r>
          </a:p>
        </p:txBody>
      </p:sp>
      <p:sp>
        <p:nvSpPr>
          <p:cNvPr id="175" name="Text Placeholder 174">
            <a:extLst>
              <a:ext uri="{FF2B5EF4-FFF2-40B4-BE49-F238E27FC236}">
                <a16:creationId xmlns:a16="http://schemas.microsoft.com/office/drawing/2014/main" id="{BBD763A3-60B1-06D1-D8B2-AC1FAC218189}"/>
              </a:ext>
            </a:extLst>
          </p:cNvPr>
          <p:cNvSpPr>
            <a:spLocks noGrp="1"/>
          </p:cNvSpPr>
          <p:nvPr>
            <p:ph type="body" sz="quarter" idx="4294967295"/>
          </p:nvPr>
        </p:nvSpPr>
        <p:spPr>
          <a:xfrm>
            <a:off x="0" y="914400"/>
            <a:ext cx="11582400" cy="495300"/>
          </a:xfrm>
          <a:prstGeom prst="rect">
            <a:avLst/>
          </a:prstGeom>
        </p:spPr>
        <p:txBody>
          <a:bodyPr/>
          <a:lstStyle/>
          <a:p>
            <a:r>
              <a:rPr lang="en-US" dirty="0"/>
              <a:t>Targeting Entire Networks</a:t>
            </a:r>
          </a:p>
        </p:txBody>
      </p:sp>
      <p:grpSp>
        <p:nvGrpSpPr>
          <p:cNvPr id="113" name="Group 112">
            <a:extLst>
              <a:ext uri="{FF2B5EF4-FFF2-40B4-BE49-F238E27FC236}">
                <a16:creationId xmlns:a16="http://schemas.microsoft.com/office/drawing/2014/main" id="{ABD0CB4C-8C6C-8151-EACC-C3CC5DB8BEC2}"/>
              </a:ext>
            </a:extLst>
          </p:cNvPr>
          <p:cNvGrpSpPr>
            <a:grpSpLocks noChangeAspect="1"/>
          </p:cNvGrpSpPr>
          <p:nvPr/>
        </p:nvGrpSpPr>
        <p:grpSpPr>
          <a:xfrm>
            <a:off x="9740195" y="3991408"/>
            <a:ext cx="993379" cy="1009020"/>
            <a:chOff x="7844322" y="2497301"/>
            <a:chExt cx="1012175" cy="1028108"/>
          </a:xfrm>
        </p:grpSpPr>
        <p:grpSp>
          <p:nvGrpSpPr>
            <p:cNvPr id="55" name="Group 54">
              <a:extLst>
                <a:ext uri="{FF2B5EF4-FFF2-40B4-BE49-F238E27FC236}">
                  <a16:creationId xmlns:a16="http://schemas.microsoft.com/office/drawing/2014/main" id="{2E4E6222-C029-CB63-8540-973B71C9648D}"/>
                </a:ext>
              </a:extLst>
            </p:cNvPr>
            <p:cNvGrpSpPr/>
            <p:nvPr/>
          </p:nvGrpSpPr>
          <p:grpSpPr>
            <a:xfrm>
              <a:off x="8008313" y="2497301"/>
              <a:ext cx="685800" cy="685800"/>
              <a:chOff x="6864394" y="3971529"/>
              <a:chExt cx="685800" cy="685800"/>
            </a:xfrm>
          </p:grpSpPr>
          <p:sp>
            <p:nvSpPr>
              <p:cNvPr id="56" name="Oval 55">
                <a:extLst>
                  <a:ext uri="{FF2B5EF4-FFF2-40B4-BE49-F238E27FC236}">
                    <a16:creationId xmlns:a16="http://schemas.microsoft.com/office/drawing/2014/main" id="{91A799EB-CE2F-3103-DC78-ED97F5F44BDB}"/>
                  </a:ext>
                </a:extLst>
              </p:cNvPr>
              <p:cNvSpPr>
                <a:spLocks noChangeAspect="1"/>
              </p:cNvSpPr>
              <p:nvPr/>
            </p:nvSpPr>
            <p:spPr>
              <a:xfrm>
                <a:off x="6864394" y="3971529"/>
                <a:ext cx="685800" cy="685800"/>
              </a:xfrm>
              <a:prstGeom prst="ellipse">
                <a:avLst/>
              </a:prstGeom>
              <a:solidFill>
                <a:srgbClr val="006068"/>
              </a:solidFill>
              <a:ln w="12700" cap="flat" cmpd="sng" algn="ctr">
                <a:noFill/>
                <a:prstDash val="soli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600" dirty="0">
                  <a:solidFill>
                    <a:schemeClr val="bg1"/>
                  </a:solidFill>
                </a:endParaRPr>
              </a:p>
            </p:txBody>
          </p:sp>
          <p:grpSp>
            <p:nvGrpSpPr>
              <p:cNvPr id="57" name="Group 56">
                <a:extLst>
                  <a:ext uri="{FF2B5EF4-FFF2-40B4-BE49-F238E27FC236}">
                    <a16:creationId xmlns:a16="http://schemas.microsoft.com/office/drawing/2014/main" id="{327548CC-A7FF-1453-57D7-81FC6129A14B}"/>
                  </a:ext>
                </a:extLst>
              </p:cNvPr>
              <p:cNvGrpSpPr/>
              <p:nvPr/>
            </p:nvGrpSpPr>
            <p:grpSpPr>
              <a:xfrm>
                <a:off x="7031156" y="4099633"/>
                <a:ext cx="352277" cy="429593"/>
                <a:chOff x="17653000" y="19116675"/>
                <a:chExt cx="2671763" cy="3259138"/>
              </a:xfrm>
            </p:grpSpPr>
            <p:sp>
              <p:nvSpPr>
                <p:cNvPr id="58" name="Freeform 1672">
                  <a:extLst>
                    <a:ext uri="{FF2B5EF4-FFF2-40B4-BE49-F238E27FC236}">
                      <a16:creationId xmlns:a16="http://schemas.microsoft.com/office/drawing/2014/main" id="{CFF811BE-53DB-116C-4238-A484D914E6A1}"/>
                    </a:ext>
                  </a:extLst>
                </p:cNvPr>
                <p:cNvSpPr>
                  <a:spLocks noEditPoints="1"/>
                </p:cNvSpPr>
                <p:nvPr/>
              </p:nvSpPr>
              <p:spPr bwMode="auto">
                <a:xfrm>
                  <a:off x="18013363" y="19464338"/>
                  <a:ext cx="1957388" cy="1320800"/>
                </a:xfrm>
                <a:custGeom>
                  <a:avLst/>
                  <a:gdLst>
                    <a:gd name="T0" fmla="*/ 1233 w 1233"/>
                    <a:gd name="T1" fmla="*/ 832 h 832"/>
                    <a:gd name="T2" fmla="*/ 0 w 1233"/>
                    <a:gd name="T3" fmla="*/ 832 h 832"/>
                    <a:gd name="T4" fmla="*/ 0 w 1233"/>
                    <a:gd name="T5" fmla="*/ 0 h 832"/>
                    <a:gd name="T6" fmla="*/ 1233 w 1233"/>
                    <a:gd name="T7" fmla="*/ 0 h 832"/>
                    <a:gd name="T8" fmla="*/ 1233 w 1233"/>
                    <a:gd name="T9" fmla="*/ 832 h 832"/>
                    <a:gd name="T10" fmla="*/ 33 w 1233"/>
                    <a:gd name="T11" fmla="*/ 799 h 832"/>
                    <a:gd name="T12" fmla="*/ 1200 w 1233"/>
                    <a:gd name="T13" fmla="*/ 799 h 832"/>
                    <a:gd name="T14" fmla="*/ 1200 w 1233"/>
                    <a:gd name="T15" fmla="*/ 38 h 832"/>
                    <a:gd name="T16" fmla="*/ 33 w 1233"/>
                    <a:gd name="T17" fmla="*/ 38 h 832"/>
                    <a:gd name="T18" fmla="*/ 33 w 1233"/>
                    <a:gd name="T19" fmla="*/ 799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3" h="832">
                      <a:moveTo>
                        <a:pt x="1233" y="832"/>
                      </a:moveTo>
                      <a:lnTo>
                        <a:pt x="0" y="832"/>
                      </a:lnTo>
                      <a:lnTo>
                        <a:pt x="0" y="0"/>
                      </a:lnTo>
                      <a:lnTo>
                        <a:pt x="1233" y="0"/>
                      </a:lnTo>
                      <a:lnTo>
                        <a:pt x="1233" y="832"/>
                      </a:lnTo>
                      <a:close/>
                      <a:moveTo>
                        <a:pt x="33" y="799"/>
                      </a:moveTo>
                      <a:lnTo>
                        <a:pt x="1200" y="799"/>
                      </a:lnTo>
                      <a:lnTo>
                        <a:pt x="1200" y="38"/>
                      </a:lnTo>
                      <a:lnTo>
                        <a:pt x="33" y="38"/>
                      </a:lnTo>
                      <a:lnTo>
                        <a:pt x="33" y="799"/>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59" name="Freeform 1673">
                  <a:extLst>
                    <a:ext uri="{FF2B5EF4-FFF2-40B4-BE49-F238E27FC236}">
                      <a16:creationId xmlns:a16="http://schemas.microsoft.com/office/drawing/2014/main" id="{E3E52490-2462-6669-B747-AB050332E135}"/>
                    </a:ext>
                  </a:extLst>
                </p:cNvPr>
                <p:cNvSpPr>
                  <a:spLocks noEditPoints="1"/>
                </p:cNvSpPr>
                <p:nvPr/>
              </p:nvSpPr>
              <p:spPr bwMode="auto">
                <a:xfrm>
                  <a:off x="18664238" y="21193125"/>
                  <a:ext cx="657225" cy="657225"/>
                </a:xfrm>
                <a:custGeom>
                  <a:avLst/>
                  <a:gdLst>
                    <a:gd name="T0" fmla="*/ 50 w 100"/>
                    <a:gd name="T1" fmla="*/ 100 h 100"/>
                    <a:gd name="T2" fmla="*/ 0 w 100"/>
                    <a:gd name="T3" fmla="*/ 50 h 100"/>
                    <a:gd name="T4" fmla="*/ 50 w 100"/>
                    <a:gd name="T5" fmla="*/ 0 h 100"/>
                    <a:gd name="T6" fmla="*/ 100 w 100"/>
                    <a:gd name="T7" fmla="*/ 50 h 100"/>
                    <a:gd name="T8" fmla="*/ 50 w 100"/>
                    <a:gd name="T9" fmla="*/ 100 h 100"/>
                    <a:gd name="T10" fmla="*/ 50 w 100"/>
                    <a:gd name="T11" fmla="*/ 9 h 100"/>
                    <a:gd name="T12" fmla="*/ 8 w 100"/>
                    <a:gd name="T13" fmla="*/ 50 h 100"/>
                    <a:gd name="T14" fmla="*/ 50 w 100"/>
                    <a:gd name="T15" fmla="*/ 92 h 100"/>
                    <a:gd name="T16" fmla="*/ 92 w 100"/>
                    <a:gd name="T17" fmla="*/ 50 h 100"/>
                    <a:gd name="T18" fmla="*/ 50 w 100"/>
                    <a:gd name="T19" fmla="*/ 9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100">
                      <a:moveTo>
                        <a:pt x="50" y="100"/>
                      </a:moveTo>
                      <a:cubicBezTo>
                        <a:pt x="22" y="100"/>
                        <a:pt x="0" y="78"/>
                        <a:pt x="0" y="50"/>
                      </a:cubicBezTo>
                      <a:cubicBezTo>
                        <a:pt x="0" y="23"/>
                        <a:pt x="22" y="0"/>
                        <a:pt x="50" y="0"/>
                      </a:cubicBezTo>
                      <a:cubicBezTo>
                        <a:pt x="77" y="0"/>
                        <a:pt x="100" y="23"/>
                        <a:pt x="100" y="50"/>
                      </a:cubicBezTo>
                      <a:cubicBezTo>
                        <a:pt x="100" y="78"/>
                        <a:pt x="77" y="100"/>
                        <a:pt x="50" y="100"/>
                      </a:cubicBezTo>
                      <a:close/>
                      <a:moveTo>
                        <a:pt x="50" y="9"/>
                      </a:moveTo>
                      <a:cubicBezTo>
                        <a:pt x="27" y="9"/>
                        <a:pt x="8" y="27"/>
                        <a:pt x="8" y="50"/>
                      </a:cubicBezTo>
                      <a:cubicBezTo>
                        <a:pt x="8" y="73"/>
                        <a:pt x="27" y="92"/>
                        <a:pt x="50" y="92"/>
                      </a:cubicBezTo>
                      <a:cubicBezTo>
                        <a:pt x="73" y="92"/>
                        <a:pt x="92" y="73"/>
                        <a:pt x="92" y="50"/>
                      </a:cubicBezTo>
                      <a:cubicBezTo>
                        <a:pt x="92" y="27"/>
                        <a:pt x="73" y="9"/>
                        <a:pt x="50" y="9"/>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60" name="Freeform 1674">
                  <a:extLst>
                    <a:ext uri="{FF2B5EF4-FFF2-40B4-BE49-F238E27FC236}">
                      <a16:creationId xmlns:a16="http://schemas.microsoft.com/office/drawing/2014/main" id="{2E795F72-081D-7B52-AC71-82171C625629}"/>
                    </a:ext>
                  </a:extLst>
                </p:cNvPr>
                <p:cNvSpPr>
                  <a:spLocks noEditPoints="1"/>
                </p:cNvSpPr>
                <p:nvPr/>
              </p:nvSpPr>
              <p:spPr bwMode="auto">
                <a:xfrm>
                  <a:off x="19662775" y="19642138"/>
                  <a:ext cx="123825" cy="125413"/>
                </a:xfrm>
                <a:custGeom>
                  <a:avLst/>
                  <a:gdLst>
                    <a:gd name="T0" fmla="*/ 10 w 19"/>
                    <a:gd name="T1" fmla="*/ 19 h 19"/>
                    <a:gd name="T2" fmla="*/ 0 w 19"/>
                    <a:gd name="T3" fmla="*/ 9 h 19"/>
                    <a:gd name="T4" fmla="*/ 10 w 19"/>
                    <a:gd name="T5" fmla="*/ 0 h 19"/>
                    <a:gd name="T6" fmla="*/ 19 w 19"/>
                    <a:gd name="T7" fmla="*/ 9 h 19"/>
                    <a:gd name="T8" fmla="*/ 10 w 19"/>
                    <a:gd name="T9" fmla="*/ 19 h 19"/>
                    <a:gd name="T10" fmla="*/ 9 w 19"/>
                    <a:gd name="T11" fmla="*/ 9 h 19"/>
                    <a:gd name="T12" fmla="*/ 10 w 19"/>
                    <a:gd name="T13" fmla="*/ 9 h 19"/>
                    <a:gd name="T14" fmla="*/ 14 w 19"/>
                    <a:gd name="T15" fmla="*/ 9 h 19"/>
                    <a:gd name="T16" fmla="*/ 9 w 19"/>
                    <a:gd name="T17"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10" y="19"/>
                      </a:moveTo>
                      <a:cubicBezTo>
                        <a:pt x="4" y="19"/>
                        <a:pt x="0" y="14"/>
                        <a:pt x="0" y="9"/>
                      </a:cubicBezTo>
                      <a:cubicBezTo>
                        <a:pt x="0" y="4"/>
                        <a:pt x="4" y="0"/>
                        <a:pt x="10" y="0"/>
                      </a:cubicBezTo>
                      <a:cubicBezTo>
                        <a:pt x="15" y="0"/>
                        <a:pt x="19" y="4"/>
                        <a:pt x="19" y="9"/>
                      </a:cubicBezTo>
                      <a:cubicBezTo>
                        <a:pt x="19" y="14"/>
                        <a:pt x="15" y="19"/>
                        <a:pt x="10" y="19"/>
                      </a:cubicBezTo>
                      <a:close/>
                      <a:moveTo>
                        <a:pt x="9" y="9"/>
                      </a:moveTo>
                      <a:cubicBezTo>
                        <a:pt x="9" y="9"/>
                        <a:pt x="9" y="9"/>
                        <a:pt x="10" y="9"/>
                      </a:cubicBezTo>
                      <a:cubicBezTo>
                        <a:pt x="14" y="9"/>
                        <a:pt x="14" y="9"/>
                        <a:pt x="14" y="9"/>
                      </a:cubicBezTo>
                      <a:lnTo>
                        <a:pt x="9" y="9"/>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61" name="Freeform 1675">
                  <a:extLst>
                    <a:ext uri="{FF2B5EF4-FFF2-40B4-BE49-F238E27FC236}">
                      <a16:creationId xmlns:a16="http://schemas.microsoft.com/office/drawing/2014/main" id="{F27A5C97-F93D-FFB4-F8E4-4DF12A453763}"/>
                    </a:ext>
                  </a:extLst>
                </p:cNvPr>
                <p:cNvSpPr>
                  <a:spLocks noEditPoints="1"/>
                </p:cNvSpPr>
                <p:nvPr/>
              </p:nvSpPr>
              <p:spPr bwMode="auto">
                <a:xfrm>
                  <a:off x="19662775" y="20062825"/>
                  <a:ext cx="123825" cy="125413"/>
                </a:xfrm>
                <a:custGeom>
                  <a:avLst/>
                  <a:gdLst>
                    <a:gd name="T0" fmla="*/ 10 w 19"/>
                    <a:gd name="T1" fmla="*/ 19 h 19"/>
                    <a:gd name="T2" fmla="*/ 0 w 19"/>
                    <a:gd name="T3" fmla="*/ 10 h 19"/>
                    <a:gd name="T4" fmla="*/ 10 w 19"/>
                    <a:gd name="T5" fmla="*/ 0 h 19"/>
                    <a:gd name="T6" fmla="*/ 19 w 19"/>
                    <a:gd name="T7" fmla="*/ 10 h 19"/>
                    <a:gd name="T8" fmla="*/ 10 w 19"/>
                    <a:gd name="T9" fmla="*/ 19 h 19"/>
                    <a:gd name="T10" fmla="*/ 9 w 19"/>
                    <a:gd name="T11" fmla="*/ 10 h 19"/>
                    <a:gd name="T12" fmla="*/ 10 w 19"/>
                    <a:gd name="T13" fmla="*/ 10 h 19"/>
                    <a:gd name="T14" fmla="*/ 14 w 19"/>
                    <a:gd name="T15" fmla="*/ 10 h 19"/>
                    <a:gd name="T16" fmla="*/ 9 w 19"/>
                    <a:gd name="T17"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10" y="19"/>
                      </a:moveTo>
                      <a:cubicBezTo>
                        <a:pt x="4" y="19"/>
                        <a:pt x="0" y="15"/>
                        <a:pt x="0" y="10"/>
                      </a:cubicBezTo>
                      <a:cubicBezTo>
                        <a:pt x="0" y="5"/>
                        <a:pt x="4" y="0"/>
                        <a:pt x="10" y="0"/>
                      </a:cubicBezTo>
                      <a:cubicBezTo>
                        <a:pt x="15" y="0"/>
                        <a:pt x="19" y="5"/>
                        <a:pt x="19" y="10"/>
                      </a:cubicBezTo>
                      <a:cubicBezTo>
                        <a:pt x="19" y="15"/>
                        <a:pt x="15" y="19"/>
                        <a:pt x="10" y="19"/>
                      </a:cubicBezTo>
                      <a:close/>
                      <a:moveTo>
                        <a:pt x="9" y="10"/>
                      </a:moveTo>
                      <a:cubicBezTo>
                        <a:pt x="9" y="10"/>
                        <a:pt x="9" y="10"/>
                        <a:pt x="10" y="10"/>
                      </a:cubicBezTo>
                      <a:cubicBezTo>
                        <a:pt x="14" y="10"/>
                        <a:pt x="14" y="10"/>
                        <a:pt x="14" y="10"/>
                      </a:cubicBezTo>
                      <a:lnTo>
                        <a:pt x="9" y="10"/>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62" name="Freeform 1676">
                  <a:extLst>
                    <a:ext uri="{FF2B5EF4-FFF2-40B4-BE49-F238E27FC236}">
                      <a16:creationId xmlns:a16="http://schemas.microsoft.com/office/drawing/2014/main" id="{60870FD3-56C4-5BEF-C559-DA77E0238CEA}"/>
                    </a:ext>
                  </a:extLst>
                </p:cNvPr>
                <p:cNvSpPr>
                  <a:spLocks noEditPoints="1"/>
                </p:cNvSpPr>
                <p:nvPr/>
              </p:nvSpPr>
              <p:spPr bwMode="auto">
                <a:xfrm>
                  <a:off x="19662775" y="20489863"/>
                  <a:ext cx="123825" cy="125413"/>
                </a:xfrm>
                <a:custGeom>
                  <a:avLst/>
                  <a:gdLst>
                    <a:gd name="T0" fmla="*/ 10 w 19"/>
                    <a:gd name="T1" fmla="*/ 19 h 19"/>
                    <a:gd name="T2" fmla="*/ 0 w 19"/>
                    <a:gd name="T3" fmla="*/ 10 h 19"/>
                    <a:gd name="T4" fmla="*/ 10 w 19"/>
                    <a:gd name="T5" fmla="*/ 0 h 19"/>
                    <a:gd name="T6" fmla="*/ 19 w 19"/>
                    <a:gd name="T7" fmla="*/ 10 h 19"/>
                    <a:gd name="T8" fmla="*/ 10 w 19"/>
                    <a:gd name="T9" fmla="*/ 19 h 19"/>
                    <a:gd name="T10" fmla="*/ 9 w 19"/>
                    <a:gd name="T11" fmla="*/ 10 h 19"/>
                    <a:gd name="T12" fmla="*/ 10 w 19"/>
                    <a:gd name="T13" fmla="*/ 10 h 19"/>
                    <a:gd name="T14" fmla="*/ 14 w 19"/>
                    <a:gd name="T15" fmla="*/ 10 h 19"/>
                    <a:gd name="T16" fmla="*/ 9 w 19"/>
                    <a:gd name="T17"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10" y="19"/>
                      </a:moveTo>
                      <a:cubicBezTo>
                        <a:pt x="4" y="19"/>
                        <a:pt x="0" y="15"/>
                        <a:pt x="0" y="10"/>
                      </a:cubicBezTo>
                      <a:cubicBezTo>
                        <a:pt x="0" y="5"/>
                        <a:pt x="4" y="0"/>
                        <a:pt x="10" y="0"/>
                      </a:cubicBezTo>
                      <a:cubicBezTo>
                        <a:pt x="15" y="0"/>
                        <a:pt x="19" y="5"/>
                        <a:pt x="19" y="10"/>
                      </a:cubicBezTo>
                      <a:cubicBezTo>
                        <a:pt x="19" y="15"/>
                        <a:pt x="15" y="19"/>
                        <a:pt x="10" y="19"/>
                      </a:cubicBezTo>
                      <a:close/>
                      <a:moveTo>
                        <a:pt x="9" y="10"/>
                      </a:moveTo>
                      <a:cubicBezTo>
                        <a:pt x="9" y="10"/>
                        <a:pt x="9" y="10"/>
                        <a:pt x="10" y="10"/>
                      </a:cubicBezTo>
                      <a:cubicBezTo>
                        <a:pt x="14" y="10"/>
                        <a:pt x="14" y="10"/>
                        <a:pt x="14" y="10"/>
                      </a:cubicBezTo>
                      <a:lnTo>
                        <a:pt x="9" y="10"/>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63" name="Freeform 1677">
                  <a:extLst>
                    <a:ext uri="{FF2B5EF4-FFF2-40B4-BE49-F238E27FC236}">
                      <a16:creationId xmlns:a16="http://schemas.microsoft.com/office/drawing/2014/main" id="{7B157FC0-A7FB-3F12-83C2-3D433239D11C}"/>
                    </a:ext>
                  </a:extLst>
                </p:cNvPr>
                <p:cNvSpPr>
                  <a:spLocks noEditPoints="1"/>
                </p:cNvSpPr>
                <p:nvPr/>
              </p:nvSpPr>
              <p:spPr bwMode="auto">
                <a:xfrm>
                  <a:off x="17987963" y="21061363"/>
                  <a:ext cx="130175" cy="131763"/>
                </a:xfrm>
                <a:custGeom>
                  <a:avLst/>
                  <a:gdLst>
                    <a:gd name="T0" fmla="*/ 10 w 20"/>
                    <a:gd name="T1" fmla="*/ 20 h 20"/>
                    <a:gd name="T2" fmla="*/ 0 w 20"/>
                    <a:gd name="T3" fmla="*/ 10 h 20"/>
                    <a:gd name="T4" fmla="*/ 10 w 20"/>
                    <a:gd name="T5" fmla="*/ 0 h 20"/>
                    <a:gd name="T6" fmla="*/ 20 w 20"/>
                    <a:gd name="T7" fmla="*/ 10 h 20"/>
                    <a:gd name="T8" fmla="*/ 10 w 20"/>
                    <a:gd name="T9" fmla="*/ 20 h 20"/>
                    <a:gd name="T10" fmla="*/ 10 w 20"/>
                    <a:gd name="T11" fmla="*/ 10 h 20"/>
                    <a:gd name="T12" fmla="*/ 10 w 20"/>
                    <a:gd name="T13" fmla="*/ 10 h 20"/>
                  </a:gdLst>
                  <a:ahLst/>
                  <a:cxnLst>
                    <a:cxn ang="0">
                      <a:pos x="T0" y="T1"/>
                    </a:cxn>
                    <a:cxn ang="0">
                      <a:pos x="T2" y="T3"/>
                    </a:cxn>
                    <a:cxn ang="0">
                      <a:pos x="T4" y="T5"/>
                    </a:cxn>
                    <a:cxn ang="0">
                      <a:pos x="T6" y="T7"/>
                    </a:cxn>
                    <a:cxn ang="0">
                      <a:pos x="T8" y="T9"/>
                    </a:cxn>
                    <a:cxn ang="0">
                      <a:pos x="T10" y="T11"/>
                    </a:cxn>
                    <a:cxn ang="0">
                      <a:pos x="T12" y="T13"/>
                    </a:cxn>
                  </a:cxnLst>
                  <a:rect l="0" t="0" r="r" b="b"/>
                  <a:pathLst>
                    <a:path w="20" h="20">
                      <a:moveTo>
                        <a:pt x="10" y="20"/>
                      </a:moveTo>
                      <a:cubicBezTo>
                        <a:pt x="5" y="20"/>
                        <a:pt x="0" y="15"/>
                        <a:pt x="0" y="10"/>
                      </a:cubicBezTo>
                      <a:cubicBezTo>
                        <a:pt x="0" y="4"/>
                        <a:pt x="5" y="0"/>
                        <a:pt x="10" y="0"/>
                      </a:cubicBezTo>
                      <a:cubicBezTo>
                        <a:pt x="16" y="0"/>
                        <a:pt x="20" y="4"/>
                        <a:pt x="20" y="10"/>
                      </a:cubicBezTo>
                      <a:cubicBezTo>
                        <a:pt x="20" y="15"/>
                        <a:pt x="16" y="20"/>
                        <a:pt x="10" y="20"/>
                      </a:cubicBezTo>
                      <a:close/>
                      <a:moveTo>
                        <a:pt x="10" y="10"/>
                      </a:moveTo>
                      <a:cubicBezTo>
                        <a:pt x="10" y="10"/>
                        <a:pt x="10" y="10"/>
                        <a:pt x="10" y="1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64" name="Freeform 1678">
                  <a:extLst>
                    <a:ext uri="{FF2B5EF4-FFF2-40B4-BE49-F238E27FC236}">
                      <a16:creationId xmlns:a16="http://schemas.microsoft.com/office/drawing/2014/main" id="{28ACF46A-D223-03BD-B78B-056366193EC6}"/>
                    </a:ext>
                  </a:extLst>
                </p:cNvPr>
                <p:cNvSpPr>
                  <a:spLocks noEditPoints="1"/>
                </p:cNvSpPr>
                <p:nvPr/>
              </p:nvSpPr>
              <p:spPr bwMode="auto">
                <a:xfrm>
                  <a:off x="17987963" y="21350288"/>
                  <a:ext cx="130175" cy="131763"/>
                </a:xfrm>
                <a:custGeom>
                  <a:avLst/>
                  <a:gdLst>
                    <a:gd name="T0" fmla="*/ 10 w 20"/>
                    <a:gd name="T1" fmla="*/ 20 h 20"/>
                    <a:gd name="T2" fmla="*/ 0 w 20"/>
                    <a:gd name="T3" fmla="*/ 10 h 20"/>
                    <a:gd name="T4" fmla="*/ 10 w 20"/>
                    <a:gd name="T5" fmla="*/ 0 h 20"/>
                    <a:gd name="T6" fmla="*/ 20 w 20"/>
                    <a:gd name="T7" fmla="*/ 10 h 20"/>
                    <a:gd name="T8" fmla="*/ 10 w 20"/>
                    <a:gd name="T9" fmla="*/ 20 h 20"/>
                    <a:gd name="T10" fmla="*/ 10 w 20"/>
                    <a:gd name="T11" fmla="*/ 10 h 20"/>
                    <a:gd name="T12" fmla="*/ 10 w 20"/>
                    <a:gd name="T13" fmla="*/ 10 h 20"/>
                  </a:gdLst>
                  <a:ahLst/>
                  <a:cxnLst>
                    <a:cxn ang="0">
                      <a:pos x="T0" y="T1"/>
                    </a:cxn>
                    <a:cxn ang="0">
                      <a:pos x="T2" y="T3"/>
                    </a:cxn>
                    <a:cxn ang="0">
                      <a:pos x="T4" y="T5"/>
                    </a:cxn>
                    <a:cxn ang="0">
                      <a:pos x="T6" y="T7"/>
                    </a:cxn>
                    <a:cxn ang="0">
                      <a:pos x="T8" y="T9"/>
                    </a:cxn>
                    <a:cxn ang="0">
                      <a:pos x="T10" y="T11"/>
                    </a:cxn>
                    <a:cxn ang="0">
                      <a:pos x="T12" y="T13"/>
                    </a:cxn>
                  </a:cxnLst>
                  <a:rect l="0" t="0" r="r" b="b"/>
                  <a:pathLst>
                    <a:path w="20" h="20">
                      <a:moveTo>
                        <a:pt x="10" y="20"/>
                      </a:moveTo>
                      <a:cubicBezTo>
                        <a:pt x="5" y="20"/>
                        <a:pt x="0" y="15"/>
                        <a:pt x="0" y="10"/>
                      </a:cubicBezTo>
                      <a:cubicBezTo>
                        <a:pt x="0" y="4"/>
                        <a:pt x="5" y="0"/>
                        <a:pt x="10" y="0"/>
                      </a:cubicBezTo>
                      <a:cubicBezTo>
                        <a:pt x="16" y="0"/>
                        <a:pt x="20" y="4"/>
                        <a:pt x="20" y="10"/>
                      </a:cubicBezTo>
                      <a:cubicBezTo>
                        <a:pt x="20" y="15"/>
                        <a:pt x="16" y="20"/>
                        <a:pt x="10" y="20"/>
                      </a:cubicBezTo>
                      <a:close/>
                      <a:moveTo>
                        <a:pt x="10" y="10"/>
                      </a:moveTo>
                      <a:cubicBezTo>
                        <a:pt x="10" y="10"/>
                        <a:pt x="10" y="10"/>
                        <a:pt x="10" y="1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65" name="Freeform 1679">
                  <a:extLst>
                    <a:ext uri="{FF2B5EF4-FFF2-40B4-BE49-F238E27FC236}">
                      <a16:creationId xmlns:a16="http://schemas.microsoft.com/office/drawing/2014/main" id="{C9FFC23B-984D-5DC0-9D88-CEA333E229F5}"/>
                    </a:ext>
                  </a:extLst>
                </p:cNvPr>
                <p:cNvSpPr>
                  <a:spLocks noEditPoints="1"/>
                </p:cNvSpPr>
                <p:nvPr/>
              </p:nvSpPr>
              <p:spPr bwMode="auto">
                <a:xfrm>
                  <a:off x="17987963" y="21639213"/>
                  <a:ext cx="130175" cy="131763"/>
                </a:xfrm>
                <a:custGeom>
                  <a:avLst/>
                  <a:gdLst>
                    <a:gd name="T0" fmla="*/ 10 w 20"/>
                    <a:gd name="T1" fmla="*/ 20 h 20"/>
                    <a:gd name="T2" fmla="*/ 0 w 20"/>
                    <a:gd name="T3" fmla="*/ 10 h 20"/>
                    <a:gd name="T4" fmla="*/ 10 w 20"/>
                    <a:gd name="T5" fmla="*/ 0 h 20"/>
                    <a:gd name="T6" fmla="*/ 20 w 20"/>
                    <a:gd name="T7" fmla="*/ 10 h 20"/>
                    <a:gd name="T8" fmla="*/ 10 w 20"/>
                    <a:gd name="T9" fmla="*/ 20 h 20"/>
                    <a:gd name="T10" fmla="*/ 10 w 20"/>
                    <a:gd name="T11" fmla="*/ 10 h 20"/>
                    <a:gd name="T12" fmla="*/ 10 w 20"/>
                    <a:gd name="T13" fmla="*/ 11 h 20"/>
                    <a:gd name="T14" fmla="*/ 10 w 20"/>
                    <a:gd name="T15" fmla="*/ 10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20">
                      <a:moveTo>
                        <a:pt x="10" y="20"/>
                      </a:moveTo>
                      <a:cubicBezTo>
                        <a:pt x="5" y="20"/>
                        <a:pt x="0" y="16"/>
                        <a:pt x="0" y="10"/>
                      </a:cubicBezTo>
                      <a:cubicBezTo>
                        <a:pt x="0" y="4"/>
                        <a:pt x="5" y="0"/>
                        <a:pt x="10" y="0"/>
                      </a:cubicBezTo>
                      <a:cubicBezTo>
                        <a:pt x="16" y="0"/>
                        <a:pt x="20" y="4"/>
                        <a:pt x="20" y="10"/>
                      </a:cubicBezTo>
                      <a:cubicBezTo>
                        <a:pt x="20" y="16"/>
                        <a:pt x="16" y="20"/>
                        <a:pt x="10" y="20"/>
                      </a:cubicBezTo>
                      <a:close/>
                      <a:moveTo>
                        <a:pt x="10" y="10"/>
                      </a:moveTo>
                      <a:cubicBezTo>
                        <a:pt x="10" y="10"/>
                        <a:pt x="10" y="11"/>
                        <a:pt x="10" y="11"/>
                      </a:cubicBezTo>
                      <a:lnTo>
                        <a:pt x="10" y="10"/>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66" name="Freeform 1680">
                  <a:extLst>
                    <a:ext uri="{FF2B5EF4-FFF2-40B4-BE49-F238E27FC236}">
                      <a16:creationId xmlns:a16="http://schemas.microsoft.com/office/drawing/2014/main" id="{5327E66C-6F3F-773F-E434-4C026D2A514A}"/>
                    </a:ext>
                  </a:extLst>
                </p:cNvPr>
                <p:cNvSpPr>
                  <a:spLocks noEditPoints="1"/>
                </p:cNvSpPr>
                <p:nvPr/>
              </p:nvSpPr>
              <p:spPr bwMode="auto">
                <a:xfrm>
                  <a:off x="17987963" y="21928138"/>
                  <a:ext cx="130175" cy="131763"/>
                </a:xfrm>
                <a:custGeom>
                  <a:avLst/>
                  <a:gdLst>
                    <a:gd name="T0" fmla="*/ 10 w 20"/>
                    <a:gd name="T1" fmla="*/ 20 h 20"/>
                    <a:gd name="T2" fmla="*/ 0 w 20"/>
                    <a:gd name="T3" fmla="*/ 10 h 20"/>
                    <a:gd name="T4" fmla="*/ 10 w 20"/>
                    <a:gd name="T5" fmla="*/ 0 h 20"/>
                    <a:gd name="T6" fmla="*/ 20 w 20"/>
                    <a:gd name="T7" fmla="*/ 10 h 20"/>
                    <a:gd name="T8" fmla="*/ 10 w 20"/>
                    <a:gd name="T9" fmla="*/ 20 h 20"/>
                    <a:gd name="T10" fmla="*/ 10 w 20"/>
                    <a:gd name="T11" fmla="*/ 10 h 20"/>
                    <a:gd name="T12" fmla="*/ 10 w 20"/>
                    <a:gd name="T13" fmla="*/ 11 h 20"/>
                    <a:gd name="T14" fmla="*/ 10 w 20"/>
                    <a:gd name="T15" fmla="*/ 10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20">
                      <a:moveTo>
                        <a:pt x="10" y="20"/>
                      </a:moveTo>
                      <a:cubicBezTo>
                        <a:pt x="5" y="20"/>
                        <a:pt x="0" y="16"/>
                        <a:pt x="0" y="10"/>
                      </a:cubicBezTo>
                      <a:cubicBezTo>
                        <a:pt x="0" y="5"/>
                        <a:pt x="5" y="0"/>
                        <a:pt x="10" y="0"/>
                      </a:cubicBezTo>
                      <a:cubicBezTo>
                        <a:pt x="16" y="0"/>
                        <a:pt x="20" y="5"/>
                        <a:pt x="20" y="10"/>
                      </a:cubicBezTo>
                      <a:cubicBezTo>
                        <a:pt x="20" y="16"/>
                        <a:pt x="16" y="20"/>
                        <a:pt x="10" y="20"/>
                      </a:cubicBezTo>
                      <a:close/>
                      <a:moveTo>
                        <a:pt x="10" y="10"/>
                      </a:moveTo>
                      <a:cubicBezTo>
                        <a:pt x="10" y="10"/>
                        <a:pt x="10" y="11"/>
                        <a:pt x="10" y="11"/>
                      </a:cubicBezTo>
                      <a:lnTo>
                        <a:pt x="10" y="10"/>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67" name="Freeform 1681">
                  <a:extLst>
                    <a:ext uri="{FF2B5EF4-FFF2-40B4-BE49-F238E27FC236}">
                      <a16:creationId xmlns:a16="http://schemas.microsoft.com/office/drawing/2014/main" id="{F6C17BF5-06E2-1B28-7A17-D240C285FE59}"/>
                    </a:ext>
                  </a:extLst>
                </p:cNvPr>
                <p:cNvSpPr>
                  <a:spLocks/>
                </p:cNvSpPr>
                <p:nvPr/>
              </p:nvSpPr>
              <p:spPr bwMode="auto">
                <a:xfrm>
                  <a:off x="18013363" y="19891375"/>
                  <a:ext cx="1957388" cy="52388"/>
                </a:xfrm>
                <a:custGeom>
                  <a:avLst/>
                  <a:gdLst>
                    <a:gd name="T0" fmla="*/ 294 w 298"/>
                    <a:gd name="T1" fmla="*/ 8 h 8"/>
                    <a:gd name="T2" fmla="*/ 4 w 298"/>
                    <a:gd name="T3" fmla="*/ 8 h 8"/>
                    <a:gd name="T4" fmla="*/ 0 w 298"/>
                    <a:gd name="T5" fmla="*/ 4 h 8"/>
                    <a:gd name="T6" fmla="*/ 4 w 298"/>
                    <a:gd name="T7" fmla="*/ 0 h 8"/>
                    <a:gd name="T8" fmla="*/ 294 w 298"/>
                    <a:gd name="T9" fmla="*/ 0 h 8"/>
                    <a:gd name="T10" fmla="*/ 298 w 298"/>
                    <a:gd name="T11" fmla="*/ 4 h 8"/>
                    <a:gd name="T12" fmla="*/ 294 w 298"/>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98" h="8">
                      <a:moveTo>
                        <a:pt x="294" y="8"/>
                      </a:moveTo>
                      <a:cubicBezTo>
                        <a:pt x="4" y="8"/>
                        <a:pt x="4" y="8"/>
                        <a:pt x="4" y="8"/>
                      </a:cubicBezTo>
                      <a:cubicBezTo>
                        <a:pt x="2" y="8"/>
                        <a:pt x="0" y="6"/>
                        <a:pt x="0" y="4"/>
                      </a:cubicBezTo>
                      <a:cubicBezTo>
                        <a:pt x="0" y="2"/>
                        <a:pt x="2" y="0"/>
                        <a:pt x="4" y="0"/>
                      </a:cubicBezTo>
                      <a:cubicBezTo>
                        <a:pt x="294" y="0"/>
                        <a:pt x="294" y="0"/>
                        <a:pt x="294" y="0"/>
                      </a:cubicBezTo>
                      <a:cubicBezTo>
                        <a:pt x="296" y="0"/>
                        <a:pt x="298" y="2"/>
                        <a:pt x="298" y="4"/>
                      </a:cubicBezTo>
                      <a:cubicBezTo>
                        <a:pt x="298" y="6"/>
                        <a:pt x="296" y="8"/>
                        <a:pt x="294" y="8"/>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68" name="Freeform 1682">
                  <a:extLst>
                    <a:ext uri="{FF2B5EF4-FFF2-40B4-BE49-F238E27FC236}">
                      <a16:creationId xmlns:a16="http://schemas.microsoft.com/office/drawing/2014/main" id="{65A941F5-978B-67FF-00D7-8340781D37C5}"/>
                    </a:ext>
                  </a:extLst>
                </p:cNvPr>
                <p:cNvSpPr>
                  <a:spLocks/>
                </p:cNvSpPr>
                <p:nvPr/>
              </p:nvSpPr>
              <p:spPr bwMode="auto">
                <a:xfrm>
                  <a:off x="18013363" y="20312063"/>
                  <a:ext cx="1957388" cy="58738"/>
                </a:xfrm>
                <a:custGeom>
                  <a:avLst/>
                  <a:gdLst>
                    <a:gd name="T0" fmla="*/ 294 w 298"/>
                    <a:gd name="T1" fmla="*/ 9 h 9"/>
                    <a:gd name="T2" fmla="*/ 4 w 298"/>
                    <a:gd name="T3" fmla="*/ 9 h 9"/>
                    <a:gd name="T4" fmla="*/ 0 w 298"/>
                    <a:gd name="T5" fmla="*/ 4 h 9"/>
                    <a:gd name="T6" fmla="*/ 4 w 298"/>
                    <a:gd name="T7" fmla="*/ 0 h 9"/>
                    <a:gd name="T8" fmla="*/ 294 w 298"/>
                    <a:gd name="T9" fmla="*/ 0 h 9"/>
                    <a:gd name="T10" fmla="*/ 298 w 298"/>
                    <a:gd name="T11" fmla="*/ 4 h 9"/>
                    <a:gd name="T12" fmla="*/ 294 w 298"/>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298" h="9">
                      <a:moveTo>
                        <a:pt x="294" y="9"/>
                      </a:moveTo>
                      <a:cubicBezTo>
                        <a:pt x="4" y="9"/>
                        <a:pt x="4" y="9"/>
                        <a:pt x="4" y="9"/>
                      </a:cubicBezTo>
                      <a:cubicBezTo>
                        <a:pt x="2" y="9"/>
                        <a:pt x="0" y="7"/>
                        <a:pt x="0" y="4"/>
                      </a:cubicBezTo>
                      <a:cubicBezTo>
                        <a:pt x="0" y="2"/>
                        <a:pt x="2" y="0"/>
                        <a:pt x="4" y="0"/>
                      </a:cubicBezTo>
                      <a:cubicBezTo>
                        <a:pt x="294" y="0"/>
                        <a:pt x="294" y="0"/>
                        <a:pt x="294" y="0"/>
                      </a:cubicBezTo>
                      <a:cubicBezTo>
                        <a:pt x="296" y="0"/>
                        <a:pt x="298" y="2"/>
                        <a:pt x="298" y="4"/>
                      </a:cubicBezTo>
                      <a:cubicBezTo>
                        <a:pt x="298" y="7"/>
                        <a:pt x="296" y="9"/>
                        <a:pt x="294" y="9"/>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69" name="Freeform 1683">
                  <a:extLst>
                    <a:ext uri="{FF2B5EF4-FFF2-40B4-BE49-F238E27FC236}">
                      <a16:creationId xmlns:a16="http://schemas.microsoft.com/office/drawing/2014/main" id="{12E47B3A-E058-7635-38F8-10975FE8BB60}"/>
                    </a:ext>
                  </a:extLst>
                </p:cNvPr>
                <p:cNvSpPr>
                  <a:spLocks noEditPoints="1"/>
                </p:cNvSpPr>
                <p:nvPr/>
              </p:nvSpPr>
              <p:spPr bwMode="auto">
                <a:xfrm>
                  <a:off x="17653000" y="19116675"/>
                  <a:ext cx="2671763" cy="3259138"/>
                </a:xfrm>
                <a:custGeom>
                  <a:avLst/>
                  <a:gdLst>
                    <a:gd name="T0" fmla="*/ 370 w 407"/>
                    <a:gd name="T1" fmla="*/ 17 h 496"/>
                    <a:gd name="T2" fmla="*/ 391 w 407"/>
                    <a:gd name="T3" fmla="*/ 38 h 496"/>
                    <a:gd name="T4" fmla="*/ 391 w 407"/>
                    <a:gd name="T5" fmla="*/ 458 h 496"/>
                    <a:gd name="T6" fmla="*/ 370 w 407"/>
                    <a:gd name="T7" fmla="*/ 479 h 496"/>
                    <a:gd name="T8" fmla="*/ 38 w 407"/>
                    <a:gd name="T9" fmla="*/ 479 h 496"/>
                    <a:gd name="T10" fmla="*/ 17 w 407"/>
                    <a:gd name="T11" fmla="*/ 458 h 496"/>
                    <a:gd name="T12" fmla="*/ 17 w 407"/>
                    <a:gd name="T13" fmla="*/ 38 h 496"/>
                    <a:gd name="T14" fmla="*/ 38 w 407"/>
                    <a:gd name="T15" fmla="*/ 17 h 496"/>
                    <a:gd name="T16" fmla="*/ 370 w 407"/>
                    <a:gd name="T17" fmla="*/ 17 h 496"/>
                    <a:gd name="T18" fmla="*/ 370 w 407"/>
                    <a:gd name="T19" fmla="*/ 0 h 496"/>
                    <a:gd name="T20" fmla="*/ 38 w 407"/>
                    <a:gd name="T21" fmla="*/ 0 h 496"/>
                    <a:gd name="T22" fmla="*/ 0 w 407"/>
                    <a:gd name="T23" fmla="*/ 38 h 496"/>
                    <a:gd name="T24" fmla="*/ 0 w 407"/>
                    <a:gd name="T25" fmla="*/ 458 h 496"/>
                    <a:gd name="T26" fmla="*/ 38 w 407"/>
                    <a:gd name="T27" fmla="*/ 496 h 496"/>
                    <a:gd name="T28" fmla="*/ 370 w 407"/>
                    <a:gd name="T29" fmla="*/ 496 h 496"/>
                    <a:gd name="T30" fmla="*/ 407 w 407"/>
                    <a:gd name="T31" fmla="*/ 458 h 496"/>
                    <a:gd name="T32" fmla="*/ 407 w 407"/>
                    <a:gd name="T33" fmla="*/ 38 h 496"/>
                    <a:gd name="T34" fmla="*/ 370 w 407"/>
                    <a:gd name="T35" fmla="*/ 0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7" h="496">
                      <a:moveTo>
                        <a:pt x="370" y="17"/>
                      </a:moveTo>
                      <a:cubicBezTo>
                        <a:pt x="381" y="17"/>
                        <a:pt x="391" y="26"/>
                        <a:pt x="391" y="38"/>
                      </a:cubicBezTo>
                      <a:cubicBezTo>
                        <a:pt x="391" y="458"/>
                        <a:pt x="391" y="458"/>
                        <a:pt x="391" y="458"/>
                      </a:cubicBezTo>
                      <a:cubicBezTo>
                        <a:pt x="391" y="470"/>
                        <a:pt x="381" y="479"/>
                        <a:pt x="370" y="479"/>
                      </a:cubicBezTo>
                      <a:cubicBezTo>
                        <a:pt x="38" y="479"/>
                        <a:pt x="38" y="479"/>
                        <a:pt x="38" y="479"/>
                      </a:cubicBezTo>
                      <a:cubicBezTo>
                        <a:pt x="26" y="479"/>
                        <a:pt x="17" y="470"/>
                        <a:pt x="17" y="458"/>
                      </a:cubicBezTo>
                      <a:cubicBezTo>
                        <a:pt x="17" y="38"/>
                        <a:pt x="17" y="38"/>
                        <a:pt x="17" y="38"/>
                      </a:cubicBezTo>
                      <a:cubicBezTo>
                        <a:pt x="17" y="26"/>
                        <a:pt x="26" y="17"/>
                        <a:pt x="38" y="17"/>
                      </a:cubicBezTo>
                      <a:cubicBezTo>
                        <a:pt x="370" y="17"/>
                        <a:pt x="370" y="17"/>
                        <a:pt x="370" y="17"/>
                      </a:cubicBezTo>
                      <a:moveTo>
                        <a:pt x="370" y="0"/>
                      </a:moveTo>
                      <a:cubicBezTo>
                        <a:pt x="38" y="0"/>
                        <a:pt x="38" y="0"/>
                        <a:pt x="38" y="0"/>
                      </a:cubicBezTo>
                      <a:cubicBezTo>
                        <a:pt x="17" y="0"/>
                        <a:pt x="0" y="17"/>
                        <a:pt x="0" y="38"/>
                      </a:cubicBezTo>
                      <a:cubicBezTo>
                        <a:pt x="0" y="458"/>
                        <a:pt x="0" y="458"/>
                        <a:pt x="0" y="458"/>
                      </a:cubicBezTo>
                      <a:cubicBezTo>
                        <a:pt x="0" y="479"/>
                        <a:pt x="17" y="496"/>
                        <a:pt x="38" y="496"/>
                      </a:cubicBezTo>
                      <a:cubicBezTo>
                        <a:pt x="370" y="496"/>
                        <a:pt x="370" y="496"/>
                        <a:pt x="370" y="496"/>
                      </a:cubicBezTo>
                      <a:cubicBezTo>
                        <a:pt x="390" y="496"/>
                        <a:pt x="407" y="479"/>
                        <a:pt x="407" y="458"/>
                      </a:cubicBezTo>
                      <a:cubicBezTo>
                        <a:pt x="407" y="38"/>
                        <a:pt x="407" y="38"/>
                        <a:pt x="407" y="38"/>
                      </a:cubicBezTo>
                      <a:cubicBezTo>
                        <a:pt x="407" y="17"/>
                        <a:pt x="390" y="0"/>
                        <a:pt x="370" y="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grpSp>
        <p:sp>
          <p:nvSpPr>
            <p:cNvPr id="54" name="TextBox 53">
              <a:extLst>
                <a:ext uri="{FF2B5EF4-FFF2-40B4-BE49-F238E27FC236}">
                  <a16:creationId xmlns:a16="http://schemas.microsoft.com/office/drawing/2014/main" id="{E18FCE2C-46E7-9F3B-6E0D-69F10E18915A}"/>
                </a:ext>
              </a:extLst>
            </p:cNvPr>
            <p:cNvSpPr txBox="1"/>
            <p:nvPr/>
          </p:nvSpPr>
          <p:spPr>
            <a:xfrm>
              <a:off x="7844322" y="3305889"/>
              <a:ext cx="1012175" cy="219520"/>
            </a:xfrm>
            <a:prstGeom prst="rect">
              <a:avLst/>
            </a:prstGeom>
            <a:noFill/>
            <a:ln>
              <a:noFill/>
            </a:ln>
            <a:extLst>
              <a:ext uri="{91240B29-F687-4F45-9708-019B960494DF}">
                <a14:hiddenLine xmlns:a14="http://schemas.microsoft.com/office/drawing/2010/main">
                  <a:solidFill>
                    <a:prstClr val="black"/>
                  </a:solidFill>
                </a14:hiddenLine>
              </a:ext>
            </a:extLst>
          </p:spPr>
          <p:txBody>
            <a:bodyPr wrap="square" lIns="0" tIns="0" rIns="0" bIns="0" rtlCol="0">
              <a:spAutoFit/>
            </a:bodyPr>
            <a:lstStyle/>
            <a:p>
              <a:pPr algn="ctr"/>
              <a:r>
                <a:rPr lang="en-GB" sz="1400" dirty="0">
                  <a:solidFill>
                    <a:schemeClr val="bg1"/>
                  </a:solidFill>
                </a:rPr>
                <a:t>10.0.112.4</a:t>
              </a:r>
            </a:p>
          </p:txBody>
        </p:sp>
      </p:grpSp>
      <p:grpSp>
        <p:nvGrpSpPr>
          <p:cNvPr id="112" name="Group 111">
            <a:extLst>
              <a:ext uri="{FF2B5EF4-FFF2-40B4-BE49-F238E27FC236}">
                <a16:creationId xmlns:a16="http://schemas.microsoft.com/office/drawing/2014/main" id="{DE7D7D0D-C4BF-539D-80B8-2EEC9AD4ECA2}"/>
              </a:ext>
            </a:extLst>
          </p:cNvPr>
          <p:cNvGrpSpPr>
            <a:grpSpLocks noChangeAspect="1"/>
          </p:cNvGrpSpPr>
          <p:nvPr/>
        </p:nvGrpSpPr>
        <p:grpSpPr>
          <a:xfrm>
            <a:off x="592377" y="3111218"/>
            <a:ext cx="968189" cy="1005915"/>
            <a:chOff x="1907244" y="1497596"/>
            <a:chExt cx="958508" cy="999270"/>
          </a:xfrm>
        </p:grpSpPr>
        <p:sp>
          <p:nvSpPr>
            <p:cNvPr id="70" name="TextBox 69">
              <a:extLst>
                <a:ext uri="{FF2B5EF4-FFF2-40B4-BE49-F238E27FC236}">
                  <a16:creationId xmlns:a16="http://schemas.microsoft.com/office/drawing/2014/main" id="{07617C43-A35C-EBE0-5DB3-74ACB02D770A}"/>
                </a:ext>
              </a:extLst>
            </p:cNvPr>
            <p:cNvSpPr txBox="1"/>
            <p:nvPr/>
          </p:nvSpPr>
          <p:spPr>
            <a:xfrm>
              <a:off x="1907244" y="2282845"/>
              <a:ext cx="958508" cy="214021"/>
            </a:xfrm>
            <a:prstGeom prst="rect">
              <a:avLst/>
            </a:prstGeom>
            <a:noFill/>
            <a:ln>
              <a:noFill/>
            </a:ln>
            <a:extLst>
              <a:ext uri="{91240B29-F687-4F45-9708-019B960494DF}">
                <a14:hiddenLine xmlns:a14="http://schemas.microsoft.com/office/drawing/2010/main">
                  <a:solidFill>
                    <a:prstClr val="black"/>
                  </a:solidFill>
                </a14:hiddenLine>
              </a:ext>
            </a:extLst>
          </p:spPr>
          <p:txBody>
            <a:bodyPr wrap="square" lIns="0" tIns="0" rIns="0" bIns="0" rtlCol="0">
              <a:spAutoFit/>
            </a:bodyPr>
            <a:lstStyle/>
            <a:p>
              <a:pPr algn="ctr"/>
              <a:r>
                <a:rPr lang="en-GB" sz="1400" cap="all" dirty="0">
                  <a:solidFill>
                    <a:schemeClr val="bg1"/>
                  </a:solidFill>
                </a:rPr>
                <a:t>Attacker</a:t>
              </a:r>
            </a:p>
          </p:txBody>
        </p:sp>
        <p:grpSp>
          <p:nvGrpSpPr>
            <p:cNvPr id="80" name="Group 79">
              <a:extLst>
                <a:ext uri="{FF2B5EF4-FFF2-40B4-BE49-F238E27FC236}">
                  <a16:creationId xmlns:a16="http://schemas.microsoft.com/office/drawing/2014/main" id="{01ECC96F-CB08-F12D-C61F-B1F4E1CAFBCA}"/>
                </a:ext>
              </a:extLst>
            </p:cNvPr>
            <p:cNvGrpSpPr>
              <a:grpSpLocks noChangeAspect="1"/>
            </p:cNvGrpSpPr>
            <p:nvPr/>
          </p:nvGrpSpPr>
          <p:grpSpPr>
            <a:xfrm>
              <a:off x="2039789" y="1497596"/>
              <a:ext cx="687600" cy="687600"/>
              <a:chOff x="179388" y="179388"/>
              <a:chExt cx="720725" cy="720725"/>
            </a:xfrm>
          </p:grpSpPr>
          <p:sp>
            <p:nvSpPr>
              <p:cNvPr id="81" name="Oval 83">
                <a:extLst>
                  <a:ext uri="{FF2B5EF4-FFF2-40B4-BE49-F238E27FC236}">
                    <a16:creationId xmlns:a16="http://schemas.microsoft.com/office/drawing/2014/main" id="{3D92B03C-97A9-1C69-7DB8-32F8E06988FB}"/>
                  </a:ext>
                </a:extLst>
              </p:cNvPr>
              <p:cNvSpPr>
                <a:spLocks noChangeArrowheads="1"/>
              </p:cNvSpPr>
              <p:nvPr/>
            </p:nvSpPr>
            <p:spPr bwMode="auto">
              <a:xfrm>
                <a:off x="179388" y="179388"/>
                <a:ext cx="720725" cy="720725"/>
              </a:xfrm>
              <a:prstGeom prst="ellipse">
                <a:avLst/>
              </a:prstGeom>
              <a:solidFill>
                <a:srgbClr val="FF595A"/>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82" name="Group 81">
                <a:extLst>
                  <a:ext uri="{FF2B5EF4-FFF2-40B4-BE49-F238E27FC236}">
                    <a16:creationId xmlns:a16="http://schemas.microsoft.com/office/drawing/2014/main" id="{041A8264-63FE-B198-12C7-8066726EF48C}"/>
                  </a:ext>
                </a:extLst>
              </p:cNvPr>
              <p:cNvGrpSpPr/>
              <p:nvPr/>
            </p:nvGrpSpPr>
            <p:grpSpPr>
              <a:xfrm>
                <a:off x="311151" y="296863"/>
                <a:ext cx="455613" cy="425450"/>
                <a:chOff x="311151" y="296863"/>
                <a:chExt cx="455613" cy="425450"/>
              </a:xfrm>
              <a:solidFill>
                <a:schemeClr val="bg1"/>
              </a:solidFill>
            </p:grpSpPr>
            <p:sp>
              <p:nvSpPr>
                <p:cNvPr id="83" name="Freeform 84">
                  <a:extLst>
                    <a:ext uri="{FF2B5EF4-FFF2-40B4-BE49-F238E27FC236}">
                      <a16:creationId xmlns:a16="http://schemas.microsoft.com/office/drawing/2014/main" id="{B1A373F8-0CF0-86A2-1352-54F6CE2AE7FC}"/>
                    </a:ext>
                  </a:extLst>
                </p:cNvPr>
                <p:cNvSpPr>
                  <a:spLocks noEditPoints="1"/>
                </p:cNvSpPr>
                <p:nvPr/>
              </p:nvSpPr>
              <p:spPr bwMode="auto">
                <a:xfrm>
                  <a:off x="311151" y="296863"/>
                  <a:ext cx="455613" cy="425450"/>
                </a:xfrm>
                <a:custGeom>
                  <a:avLst/>
                  <a:gdLst>
                    <a:gd name="T0" fmla="*/ 1299 w 1500"/>
                    <a:gd name="T1" fmla="*/ 987 h 1397"/>
                    <a:gd name="T2" fmla="*/ 1116 w 1500"/>
                    <a:gd name="T3" fmla="*/ 895 h 1397"/>
                    <a:gd name="T4" fmla="*/ 993 w 1500"/>
                    <a:gd name="T5" fmla="*/ 830 h 1397"/>
                    <a:gd name="T6" fmla="*/ 988 w 1500"/>
                    <a:gd name="T7" fmla="*/ 792 h 1397"/>
                    <a:gd name="T8" fmla="*/ 1041 w 1500"/>
                    <a:gd name="T9" fmla="*/ 655 h 1397"/>
                    <a:gd name="T10" fmla="*/ 1046 w 1500"/>
                    <a:gd name="T11" fmla="*/ 636 h 1397"/>
                    <a:gd name="T12" fmla="*/ 1082 w 1500"/>
                    <a:gd name="T13" fmla="*/ 573 h 1397"/>
                    <a:gd name="T14" fmla="*/ 1106 w 1500"/>
                    <a:gd name="T15" fmla="*/ 437 h 1397"/>
                    <a:gd name="T16" fmla="*/ 1107 w 1500"/>
                    <a:gd name="T17" fmla="*/ 434 h 1397"/>
                    <a:gd name="T18" fmla="*/ 1107 w 1500"/>
                    <a:gd name="T19" fmla="*/ 431 h 1397"/>
                    <a:gd name="T20" fmla="*/ 1083 w 1500"/>
                    <a:gd name="T21" fmla="*/ 359 h 1397"/>
                    <a:gd name="T22" fmla="*/ 750 w 1500"/>
                    <a:gd name="T23" fmla="*/ 0 h 1397"/>
                    <a:gd name="T24" fmla="*/ 418 w 1500"/>
                    <a:gd name="T25" fmla="*/ 359 h 1397"/>
                    <a:gd name="T26" fmla="*/ 394 w 1500"/>
                    <a:gd name="T27" fmla="*/ 432 h 1397"/>
                    <a:gd name="T28" fmla="*/ 394 w 1500"/>
                    <a:gd name="T29" fmla="*/ 435 h 1397"/>
                    <a:gd name="T30" fmla="*/ 394 w 1500"/>
                    <a:gd name="T31" fmla="*/ 437 h 1397"/>
                    <a:gd name="T32" fmla="*/ 418 w 1500"/>
                    <a:gd name="T33" fmla="*/ 572 h 1397"/>
                    <a:gd name="T34" fmla="*/ 454 w 1500"/>
                    <a:gd name="T35" fmla="*/ 636 h 1397"/>
                    <a:gd name="T36" fmla="*/ 459 w 1500"/>
                    <a:gd name="T37" fmla="*/ 655 h 1397"/>
                    <a:gd name="T38" fmla="*/ 513 w 1500"/>
                    <a:gd name="T39" fmla="*/ 792 h 1397"/>
                    <a:gd name="T40" fmla="*/ 508 w 1500"/>
                    <a:gd name="T41" fmla="*/ 830 h 1397"/>
                    <a:gd name="T42" fmla="*/ 385 w 1500"/>
                    <a:gd name="T43" fmla="*/ 894 h 1397"/>
                    <a:gd name="T44" fmla="*/ 202 w 1500"/>
                    <a:gd name="T45" fmla="*/ 987 h 1397"/>
                    <a:gd name="T46" fmla="*/ 16 w 1500"/>
                    <a:gd name="T47" fmla="*/ 1234 h 1397"/>
                    <a:gd name="T48" fmla="*/ 47 w 1500"/>
                    <a:gd name="T49" fmla="*/ 1364 h 1397"/>
                    <a:gd name="T50" fmla="*/ 59 w 1500"/>
                    <a:gd name="T51" fmla="*/ 1397 h 1397"/>
                    <a:gd name="T52" fmla="*/ 94 w 1500"/>
                    <a:gd name="T53" fmla="*/ 1397 h 1397"/>
                    <a:gd name="T54" fmla="*/ 1407 w 1500"/>
                    <a:gd name="T55" fmla="*/ 1397 h 1397"/>
                    <a:gd name="T56" fmla="*/ 1442 w 1500"/>
                    <a:gd name="T57" fmla="*/ 1397 h 1397"/>
                    <a:gd name="T58" fmla="*/ 1453 w 1500"/>
                    <a:gd name="T59" fmla="*/ 1364 h 1397"/>
                    <a:gd name="T60" fmla="*/ 1484 w 1500"/>
                    <a:gd name="T61" fmla="*/ 1234 h 1397"/>
                    <a:gd name="T62" fmla="*/ 1299 w 1500"/>
                    <a:gd name="T63" fmla="*/ 987 h 1397"/>
                    <a:gd name="T64" fmla="*/ 1435 w 1500"/>
                    <a:gd name="T65" fmla="*/ 1229 h 1397"/>
                    <a:gd name="T66" fmla="*/ 1407 w 1500"/>
                    <a:gd name="T67" fmla="*/ 1347 h 1397"/>
                    <a:gd name="T68" fmla="*/ 94 w 1500"/>
                    <a:gd name="T69" fmla="*/ 1347 h 1397"/>
                    <a:gd name="T70" fmla="*/ 66 w 1500"/>
                    <a:gd name="T71" fmla="*/ 1229 h 1397"/>
                    <a:gd name="T72" fmla="*/ 221 w 1500"/>
                    <a:gd name="T73" fmla="*/ 1033 h 1397"/>
                    <a:gd name="T74" fmla="*/ 554 w 1500"/>
                    <a:gd name="T75" fmla="*/ 865 h 1397"/>
                    <a:gd name="T76" fmla="*/ 564 w 1500"/>
                    <a:gd name="T77" fmla="*/ 778 h 1397"/>
                    <a:gd name="T78" fmla="*/ 498 w 1500"/>
                    <a:gd name="T79" fmla="*/ 606 h 1397"/>
                    <a:gd name="T80" fmla="*/ 467 w 1500"/>
                    <a:gd name="T81" fmla="*/ 563 h 1397"/>
                    <a:gd name="T82" fmla="*/ 443 w 1500"/>
                    <a:gd name="T83" fmla="*/ 429 h 1397"/>
                    <a:gd name="T84" fmla="*/ 467 w 1500"/>
                    <a:gd name="T85" fmla="*/ 382 h 1397"/>
                    <a:gd name="T86" fmla="*/ 750 w 1500"/>
                    <a:gd name="T87" fmla="*/ 50 h 1397"/>
                    <a:gd name="T88" fmla="*/ 1034 w 1500"/>
                    <a:gd name="T89" fmla="*/ 382 h 1397"/>
                    <a:gd name="T90" fmla="*/ 1058 w 1500"/>
                    <a:gd name="T91" fmla="*/ 429 h 1397"/>
                    <a:gd name="T92" fmla="*/ 1034 w 1500"/>
                    <a:gd name="T93" fmla="*/ 563 h 1397"/>
                    <a:gd name="T94" fmla="*/ 1003 w 1500"/>
                    <a:gd name="T95" fmla="*/ 606 h 1397"/>
                    <a:gd name="T96" fmla="*/ 936 w 1500"/>
                    <a:gd name="T97" fmla="*/ 778 h 1397"/>
                    <a:gd name="T98" fmla="*/ 947 w 1500"/>
                    <a:gd name="T99" fmla="*/ 865 h 1397"/>
                    <a:gd name="T100" fmla="*/ 1279 w 1500"/>
                    <a:gd name="T101" fmla="*/ 1033 h 1397"/>
                    <a:gd name="T102" fmla="*/ 1435 w 1500"/>
                    <a:gd name="T103" fmla="*/ 1229 h 1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00" h="1397">
                      <a:moveTo>
                        <a:pt x="1299" y="987"/>
                      </a:moveTo>
                      <a:cubicBezTo>
                        <a:pt x="1243" y="964"/>
                        <a:pt x="1176" y="927"/>
                        <a:pt x="1116" y="895"/>
                      </a:cubicBezTo>
                      <a:cubicBezTo>
                        <a:pt x="1069" y="869"/>
                        <a:pt x="1027" y="846"/>
                        <a:pt x="993" y="830"/>
                      </a:cubicBezTo>
                      <a:cubicBezTo>
                        <a:pt x="988" y="792"/>
                        <a:pt x="988" y="792"/>
                        <a:pt x="988" y="792"/>
                      </a:cubicBezTo>
                      <a:cubicBezTo>
                        <a:pt x="1019" y="747"/>
                        <a:pt x="1029" y="706"/>
                        <a:pt x="1041" y="655"/>
                      </a:cubicBezTo>
                      <a:cubicBezTo>
                        <a:pt x="1043" y="649"/>
                        <a:pt x="1045" y="642"/>
                        <a:pt x="1046" y="636"/>
                      </a:cubicBezTo>
                      <a:cubicBezTo>
                        <a:pt x="1065" y="619"/>
                        <a:pt x="1078" y="597"/>
                        <a:pt x="1082" y="573"/>
                      </a:cubicBezTo>
                      <a:cubicBezTo>
                        <a:pt x="1106" y="437"/>
                        <a:pt x="1106" y="437"/>
                        <a:pt x="1106" y="437"/>
                      </a:cubicBezTo>
                      <a:cubicBezTo>
                        <a:pt x="1107" y="434"/>
                        <a:pt x="1107" y="434"/>
                        <a:pt x="1107" y="434"/>
                      </a:cubicBezTo>
                      <a:cubicBezTo>
                        <a:pt x="1107" y="431"/>
                        <a:pt x="1107" y="431"/>
                        <a:pt x="1107" y="431"/>
                      </a:cubicBezTo>
                      <a:cubicBezTo>
                        <a:pt x="1109" y="405"/>
                        <a:pt x="1100" y="379"/>
                        <a:pt x="1083" y="359"/>
                      </a:cubicBezTo>
                      <a:cubicBezTo>
                        <a:pt x="1075" y="63"/>
                        <a:pt x="899" y="0"/>
                        <a:pt x="750" y="0"/>
                      </a:cubicBezTo>
                      <a:cubicBezTo>
                        <a:pt x="602" y="0"/>
                        <a:pt x="426" y="63"/>
                        <a:pt x="418" y="359"/>
                      </a:cubicBezTo>
                      <a:cubicBezTo>
                        <a:pt x="401" y="379"/>
                        <a:pt x="392" y="405"/>
                        <a:pt x="394" y="432"/>
                      </a:cubicBezTo>
                      <a:cubicBezTo>
                        <a:pt x="394" y="435"/>
                        <a:pt x="394" y="435"/>
                        <a:pt x="394" y="435"/>
                      </a:cubicBezTo>
                      <a:cubicBezTo>
                        <a:pt x="394" y="437"/>
                        <a:pt x="394" y="437"/>
                        <a:pt x="394" y="437"/>
                      </a:cubicBezTo>
                      <a:cubicBezTo>
                        <a:pt x="418" y="572"/>
                        <a:pt x="418" y="572"/>
                        <a:pt x="418" y="572"/>
                      </a:cubicBezTo>
                      <a:cubicBezTo>
                        <a:pt x="423" y="597"/>
                        <a:pt x="436" y="619"/>
                        <a:pt x="454" y="636"/>
                      </a:cubicBezTo>
                      <a:cubicBezTo>
                        <a:pt x="456" y="642"/>
                        <a:pt x="458" y="649"/>
                        <a:pt x="459" y="655"/>
                      </a:cubicBezTo>
                      <a:cubicBezTo>
                        <a:pt x="472" y="706"/>
                        <a:pt x="482" y="747"/>
                        <a:pt x="513" y="792"/>
                      </a:cubicBezTo>
                      <a:cubicBezTo>
                        <a:pt x="508" y="830"/>
                        <a:pt x="508" y="830"/>
                        <a:pt x="508" y="830"/>
                      </a:cubicBezTo>
                      <a:cubicBezTo>
                        <a:pt x="474" y="846"/>
                        <a:pt x="432" y="869"/>
                        <a:pt x="385" y="894"/>
                      </a:cubicBezTo>
                      <a:cubicBezTo>
                        <a:pt x="325" y="927"/>
                        <a:pt x="257" y="964"/>
                        <a:pt x="202" y="987"/>
                      </a:cubicBezTo>
                      <a:cubicBezTo>
                        <a:pt x="141" y="1013"/>
                        <a:pt x="0" y="1073"/>
                        <a:pt x="16" y="1234"/>
                      </a:cubicBezTo>
                      <a:cubicBezTo>
                        <a:pt x="23" y="1295"/>
                        <a:pt x="46" y="1361"/>
                        <a:pt x="47" y="1364"/>
                      </a:cubicBezTo>
                      <a:cubicBezTo>
                        <a:pt x="59" y="1397"/>
                        <a:pt x="59" y="1397"/>
                        <a:pt x="59" y="1397"/>
                      </a:cubicBezTo>
                      <a:cubicBezTo>
                        <a:pt x="94" y="1397"/>
                        <a:pt x="94" y="1397"/>
                        <a:pt x="94" y="1397"/>
                      </a:cubicBezTo>
                      <a:cubicBezTo>
                        <a:pt x="1407" y="1397"/>
                        <a:pt x="1407" y="1397"/>
                        <a:pt x="1407" y="1397"/>
                      </a:cubicBezTo>
                      <a:cubicBezTo>
                        <a:pt x="1442" y="1397"/>
                        <a:pt x="1442" y="1397"/>
                        <a:pt x="1442" y="1397"/>
                      </a:cubicBezTo>
                      <a:cubicBezTo>
                        <a:pt x="1453" y="1364"/>
                        <a:pt x="1453" y="1364"/>
                        <a:pt x="1453" y="1364"/>
                      </a:cubicBezTo>
                      <a:cubicBezTo>
                        <a:pt x="1454" y="1361"/>
                        <a:pt x="1478" y="1295"/>
                        <a:pt x="1484" y="1234"/>
                      </a:cubicBezTo>
                      <a:cubicBezTo>
                        <a:pt x="1500" y="1073"/>
                        <a:pt x="1359" y="1013"/>
                        <a:pt x="1299" y="987"/>
                      </a:cubicBezTo>
                      <a:close/>
                      <a:moveTo>
                        <a:pt x="1435" y="1229"/>
                      </a:moveTo>
                      <a:cubicBezTo>
                        <a:pt x="1429" y="1285"/>
                        <a:pt x="1407" y="1347"/>
                        <a:pt x="1407" y="1347"/>
                      </a:cubicBezTo>
                      <a:cubicBezTo>
                        <a:pt x="94" y="1347"/>
                        <a:pt x="94" y="1347"/>
                        <a:pt x="94" y="1347"/>
                      </a:cubicBezTo>
                      <a:cubicBezTo>
                        <a:pt x="94" y="1347"/>
                        <a:pt x="71" y="1285"/>
                        <a:pt x="66" y="1229"/>
                      </a:cubicBezTo>
                      <a:cubicBezTo>
                        <a:pt x="55" y="1124"/>
                        <a:pt x="125" y="1074"/>
                        <a:pt x="221" y="1033"/>
                      </a:cubicBezTo>
                      <a:cubicBezTo>
                        <a:pt x="334" y="985"/>
                        <a:pt x="483" y="892"/>
                        <a:pt x="554" y="865"/>
                      </a:cubicBezTo>
                      <a:cubicBezTo>
                        <a:pt x="564" y="778"/>
                        <a:pt x="564" y="778"/>
                        <a:pt x="564" y="778"/>
                      </a:cubicBezTo>
                      <a:cubicBezTo>
                        <a:pt x="523" y="726"/>
                        <a:pt x="518" y="682"/>
                        <a:pt x="498" y="606"/>
                      </a:cubicBezTo>
                      <a:cubicBezTo>
                        <a:pt x="483" y="597"/>
                        <a:pt x="471" y="582"/>
                        <a:pt x="467" y="563"/>
                      </a:cubicBezTo>
                      <a:cubicBezTo>
                        <a:pt x="443" y="429"/>
                        <a:pt x="443" y="429"/>
                        <a:pt x="443" y="429"/>
                      </a:cubicBezTo>
                      <a:cubicBezTo>
                        <a:pt x="442" y="409"/>
                        <a:pt x="452" y="391"/>
                        <a:pt x="467" y="382"/>
                      </a:cubicBezTo>
                      <a:cubicBezTo>
                        <a:pt x="467" y="180"/>
                        <a:pt x="543" y="50"/>
                        <a:pt x="750" y="50"/>
                      </a:cubicBezTo>
                      <a:cubicBezTo>
                        <a:pt x="958" y="50"/>
                        <a:pt x="1034" y="180"/>
                        <a:pt x="1034" y="382"/>
                      </a:cubicBezTo>
                      <a:cubicBezTo>
                        <a:pt x="1049" y="391"/>
                        <a:pt x="1059" y="409"/>
                        <a:pt x="1058" y="429"/>
                      </a:cubicBezTo>
                      <a:cubicBezTo>
                        <a:pt x="1034" y="563"/>
                        <a:pt x="1034" y="563"/>
                        <a:pt x="1034" y="563"/>
                      </a:cubicBezTo>
                      <a:cubicBezTo>
                        <a:pt x="1030" y="582"/>
                        <a:pt x="1018" y="597"/>
                        <a:pt x="1003" y="606"/>
                      </a:cubicBezTo>
                      <a:cubicBezTo>
                        <a:pt x="983" y="682"/>
                        <a:pt x="978" y="726"/>
                        <a:pt x="936" y="778"/>
                      </a:cubicBezTo>
                      <a:cubicBezTo>
                        <a:pt x="947" y="865"/>
                        <a:pt x="947" y="865"/>
                        <a:pt x="947" y="865"/>
                      </a:cubicBezTo>
                      <a:cubicBezTo>
                        <a:pt x="1018" y="892"/>
                        <a:pt x="1167" y="985"/>
                        <a:pt x="1279" y="1033"/>
                      </a:cubicBezTo>
                      <a:cubicBezTo>
                        <a:pt x="1375" y="1074"/>
                        <a:pt x="1445" y="1124"/>
                        <a:pt x="1435" y="12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85">
                  <a:extLst>
                    <a:ext uri="{FF2B5EF4-FFF2-40B4-BE49-F238E27FC236}">
                      <a16:creationId xmlns:a16="http://schemas.microsoft.com/office/drawing/2014/main" id="{19CF47EB-1D81-DAB9-B642-F8FA9FF84136}"/>
                    </a:ext>
                  </a:extLst>
                </p:cNvPr>
                <p:cNvSpPr>
                  <a:spLocks noEditPoints="1"/>
                </p:cNvSpPr>
                <p:nvPr/>
              </p:nvSpPr>
              <p:spPr bwMode="auto">
                <a:xfrm>
                  <a:off x="457201" y="400051"/>
                  <a:ext cx="163513" cy="66675"/>
                </a:xfrm>
                <a:custGeom>
                  <a:avLst/>
                  <a:gdLst>
                    <a:gd name="T0" fmla="*/ 533 w 538"/>
                    <a:gd name="T1" fmla="*/ 134 h 222"/>
                    <a:gd name="T2" fmla="*/ 523 w 538"/>
                    <a:gd name="T3" fmla="*/ 58 h 222"/>
                    <a:gd name="T4" fmla="*/ 457 w 538"/>
                    <a:gd name="T5" fmla="*/ 5 h 222"/>
                    <a:gd name="T6" fmla="*/ 415 w 538"/>
                    <a:gd name="T7" fmla="*/ 1 h 222"/>
                    <a:gd name="T8" fmla="*/ 359 w 538"/>
                    <a:gd name="T9" fmla="*/ 7 h 222"/>
                    <a:gd name="T10" fmla="*/ 295 w 538"/>
                    <a:gd name="T11" fmla="*/ 15 h 222"/>
                    <a:gd name="T12" fmla="*/ 269 w 538"/>
                    <a:gd name="T13" fmla="*/ 15 h 222"/>
                    <a:gd name="T14" fmla="*/ 244 w 538"/>
                    <a:gd name="T15" fmla="*/ 15 h 222"/>
                    <a:gd name="T16" fmla="*/ 179 w 538"/>
                    <a:gd name="T17" fmla="*/ 7 h 222"/>
                    <a:gd name="T18" fmla="*/ 124 w 538"/>
                    <a:gd name="T19" fmla="*/ 1 h 222"/>
                    <a:gd name="T20" fmla="*/ 81 w 538"/>
                    <a:gd name="T21" fmla="*/ 5 h 222"/>
                    <a:gd name="T22" fmla="*/ 15 w 538"/>
                    <a:gd name="T23" fmla="*/ 58 h 222"/>
                    <a:gd name="T24" fmla="*/ 6 w 538"/>
                    <a:gd name="T25" fmla="*/ 134 h 222"/>
                    <a:gd name="T26" fmla="*/ 38 w 538"/>
                    <a:gd name="T27" fmla="*/ 194 h 222"/>
                    <a:gd name="T28" fmla="*/ 89 w 538"/>
                    <a:gd name="T29" fmla="*/ 219 h 222"/>
                    <a:gd name="T30" fmla="*/ 150 w 538"/>
                    <a:gd name="T31" fmla="*/ 217 h 222"/>
                    <a:gd name="T32" fmla="*/ 234 w 538"/>
                    <a:gd name="T33" fmla="*/ 188 h 222"/>
                    <a:gd name="T34" fmla="*/ 257 w 538"/>
                    <a:gd name="T35" fmla="*/ 174 h 222"/>
                    <a:gd name="T36" fmla="*/ 269 w 538"/>
                    <a:gd name="T37" fmla="*/ 170 h 222"/>
                    <a:gd name="T38" fmla="*/ 281 w 538"/>
                    <a:gd name="T39" fmla="*/ 174 h 222"/>
                    <a:gd name="T40" fmla="*/ 305 w 538"/>
                    <a:gd name="T41" fmla="*/ 188 h 222"/>
                    <a:gd name="T42" fmla="*/ 389 w 538"/>
                    <a:gd name="T43" fmla="*/ 217 h 222"/>
                    <a:gd name="T44" fmla="*/ 449 w 538"/>
                    <a:gd name="T45" fmla="*/ 219 h 222"/>
                    <a:gd name="T46" fmla="*/ 501 w 538"/>
                    <a:gd name="T47" fmla="*/ 194 h 222"/>
                    <a:gd name="T48" fmla="*/ 533 w 538"/>
                    <a:gd name="T49" fmla="*/ 134 h 222"/>
                    <a:gd name="T50" fmla="*/ 228 w 538"/>
                    <a:gd name="T51" fmla="*/ 118 h 222"/>
                    <a:gd name="T52" fmla="*/ 198 w 538"/>
                    <a:gd name="T53" fmla="*/ 135 h 222"/>
                    <a:gd name="T54" fmla="*/ 160 w 538"/>
                    <a:gd name="T55" fmla="*/ 141 h 222"/>
                    <a:gd name="T56" fmla="*/ 96 w 538"/>
                    <a:gd name="T57" fmla="*/ 113 h 222"/>
                    <a:gd name="T58" fmla="*/ 91 w 538"/>
                    <a:gd name="T59" fmla="*/ 107 h 222"/>
                    <a:gd name="T60" fmla="*/ 92 w 538"/>
                    <a:gd name="T61" fmla="*/ 100 h 222"/>
                    <a:gd name="T62" fmla="*/ 106 w 538"/>
                    <a:gd name="T63" fmla="*/ 90 h 222"/>
                    <a:gd name="T64" fmla="*/ 165 w 538"/>
                    <a:gd name="T65" fmla="*/ 76 h 222"/>
                    <a:gd name="T66" fmla="*/ 212 w 538"/>
                    <a:gd name="T67" fmla="*/ 97 h 222"/>
                    <a:gd name="T68" fmla="*/ 228 w 538"/>
                    <a:gd name="T69" fmla="*/ 112 h 222"/>
                    <a:gd name="T70" fmla="*/ 228 w 538"/>
                    <a:gd name="T71" fmla="*/ 118 h 222"/>
                    <a:gd name="T72" fmla="*/ 448 w 538"/>
                    <a:gd name="T73" fmla="*/ 107 h 222"/>
                    <a:gd name="T74" fmla="*/ 443 w 538"/>
                    <a:gd name="T75" fmla="*/ 113 h 222"/>
                    <a:gd name="T76" fmla="*/ 379 w 538"/>
                    <a:gd name="T77" fmla="*/ 141 h 222"/>
                    <a:gd name="T78" fmla="*/ 341 w 538"/>
                    <a:gd name="T79" fmla="*/ 135 h 222"/>
                    <a:gd name="T80" fmla="*/ 311 w 538"/>
                    <a:gd name="T81" fmla="*/ 118 h 222"/>
                    <a:gd name="T82" fmla="*/ 310 w 538"/>
                    <a:gd name="T83" fmla="*/ 112 h 222"/>
                    <a:gd name="T84" fmla="*/ 326 w 538"/>
                    <a:gd name="T85" fmla="*/ 97 h 222"/>
                    <a:gd name="T86" fmla="*/ 373 w 538"/>
                    <a:gd name="T87" fmla="*/ 76 h 222"/>
                    <a:gd name="T88" fmla="*/ 432 w 538"/>
                    <a:gd name="T89" fmla="*/ 90 h 222"/>
                    <a:gd name="T90" fmla="*/ 447 w 538"/>
                    <a:gd name="T91" fmla="*/ 100 h 222"/>
                    <a:gd name="T92" fmla="*/ 448 w 538"/>
                    <a:gd name="T93" fmla="*/ 107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38" h="222">
                      <a:moveTo>
                        <a:pt x="533" y="134"/>
                      </a:moveTo>
                      <a:cubicBezTo>
                        <a:pt x="538" y="107"/>
                        <a:pt x="535" y="82"/>
                        <a:pt x="523" y="58"/>
                      </a:cubicBezTo>
                      <a:cubicBezTo>
                        <a:pt x="509" y="30"/>
                        <a:pt x="487" y="13"/>
                        <a:pt x="457" y="5"/>
                      </a:cubicBezTo>
                      <a:cubicBezTo>
                        <a:pt x="443" y="1"/>
                        <a:pt x="429" y="0"/>
                        <a:pt x="415" y="1"/>
                      </a:cubicBezTo>
                      <a:cubicBezTo>
                        <a:pt x="396" y="1"/>
                        <a:pt x="378" y="4"/>
                        <a:pt x="359" y="7"/>
                      </a:cubicBezTo>
                      <a:cubicBezTo>
                        <a:pt x="338" y="10"/>
                        <a:pt x="316" y="14"/>
                        <a:pt x="295" y="15"/>
                      </a:cubicBezTo>
                      <a:cubicBezTo>
                        <a:pt x="286" y="15"/>
                        <a:pt x="278" y="15"/>
                        <a:pt x="269" y="15"/>
                      </a:cubicBezTo>
                      <a:cubicBezTo>
                        <a:pt x="261" y="15"/>
                        <a:pt x="252" y="15"/>
                        <a:pt x="244" y="15"/>
                      </a:cubicBezTo>
                      <a:cubicBezTo>
                        <a:pt x="222" y="14"/>
                        <a:pt x="201" y="10"/>
                        <a:pt x="179" y="7"/>
                      </a:cubicBezTo>
                      <a:cubicBezTo>
                        <a:pt x="161" y="4"/>
                        <a:pt x="142" y="1"/>
                        <a:pt x="124" y="1"/>
                      </a:cubicBezTo>
                      <a:cubicBezTo>
                        <a:pt x="109" y="0"/>
                        <a:pt x="95" y="1"/>
                        <a:pt x="81" y="5"/>
                      </a:cubicBezTo>
                      <a:cubicBezTo>
                        <a:pt x="52" y="13"/>
                        <a:pt x="29" y="30"/>
                        <a:pt x="15" y="58"/>
                      </a:cubicBezTo>
                      <a:cubicBezTo>
                        <a:pt x="3" y="82"/>
                        <a:pt x="0" y="107"/>
                        <a:pt x="6" y="134"/>
                      </a:cubicBezTo>
                      <a:cubicBezTo>
                        <a:pt x="10" y="157"/>
                        <a:pt x="20" y="178"/>
                        <a:pt x="38" y="194"/>
                      </a:cubicBezTo>
                      <a:cubicBezTo>
                        <a:pt x="52" y="207"/>
                        <a:pt x="70" y="216"/>
                        <a:pt x="89" y="219"/>
                      </a:cubicBezTo>
                      <a:cubicBezTo>
                        <a:pt x="110" y="222"/>
                        <a:pt x="130" y="221"/>
                        <a:pt x="150" y="217"/>
                      </a:cubicBezTo>
                      <a:cubicBezTo>
                        <a:pt x="179" y="212"/>
                        <a:pt x="207" y="202"/>
                        <a:pt x="234" y="188"/>
                      </a:cubicBezTo>
                      <a:cubicBezTo>
                        <a:pt x="242" y="184"/>
                        <a:pt x="250" y="179"/>
                        <a:pt x="257" y="174"/>
                      </a:cubicBezTo>
                      <a:cubicBezTo>
                        <a:pt x="261" y="172"/>
                        <a:pt x="265" y="170"/>
                        <a:pt x="269" y="170"/>
                      </a:cubicBezTo>
                      <a:cubicBezTo>
                        <a:pt x="273" y="170"/>
                        <a:pt x="277" y="172"/>
                        <a:pt x="281" y="174"/>
                      </a:cubicBezTo>
                      <a:cubicBezTo>
                        <a:pt x="289" y="179"/>
                        <a:pt x="297" y="184"/>
                        <a:pt x="305" y="188"/>
                      </a:cubicBezTo>
                      <a:cubicBezTo>
                        <a:pt x="331" y="202"/>
                        <a:pt x="359" y="212"/>
                        <a:pt x="389" y="217"/>
                      </a:cubicBezTo>
                      <a:cubicBezTo>
                        <a:pt x="409" y="221"/>
                        <a:pt x="429" y="222"/>
                        <a:pt x="449" y="219"/>
                      </a:cubicBezTo>
                      <a:cubicBezTo>
                        <a:pt x="469" y="216"/>
                        <a:pt x="486" y="207"/>
                        <a:pt x="501" y="194"/>
                      </a:cubicBezTo>
                      <a:cubicBezTo>
                        <a:pt x="518" y="178"/>
                        <a:pt x="528" y="157"/>
                        <a:pt x="533" y="134"/>
                      </a:cubicBezTo>
                      <a:close/>
                      <a:moveTo>
                        <a:pt x="228" y="118"/>
                      </a:moveTo>
                      <a:cubicBezTo>
                        <a:pt x="219" y="126"/>
                        <a:pt x="209" y="131"/>
                        <a:pt x="198" y="135"/>
                      </a:cubicBezTo>
                      <a:cubicBezTo>
                        <a:pt x="186" y="139"/>
                        <a:pt x="173" y="142"/>
                        <a:pt x="160" y="141"/>
                      </a:cubicBezTo>
                      <a:cubicBezTo>
                        <a:pt x="135" y="140"/>
                        <a:pt x="113" y="131"/>
                        <a:pt x="96" y="113"/>
                      </a:cubicBezTo>
                      <a:cubicBezTo>
                        <a:pt x="94" y="111"/>
                        <a:pt x="92" y="109"/>
                        <a:pt x="91" y="107"/>
                      </a:cubicBezTo>
                      <a:cubicBezTo>
                        <a:pt x="89" y="104"/>
                        <a:pt x="89" y="102"/>
                        <a:pt x="92" y="100"/>
                      </a:cubicBezTo>
                      <a:cubicBezTo>
                        <a:pt x="96" y="96"/>
                        <a:pt x="101" y="92"/>
                        <a:pt x="106" y="90"/>
                      </a:cubicBezTo>
                      <a:cubicBezTo>
                        <a:pt x="122" y="80"/>
                        <a:pt x="139" y="76"/>
                        <a:pt x="165" y="76"/>
                      </a:cubicBezTo>
                      <a:cubicBezTo>
                        <a:pt x="178" y="76"/>
                        <a:pt x="196" y="84"/>
                        <a:pt x="212" y="97"/>
                      </a:cubicBezTo>
                      <a:cubicBezTo>
                        <a:pt x="218" y="101"/>
                        <a:pt x="223" y="107"/>
                        <a:pt x="228" y="112"/>
                      </a:cubicBezTo>
                      <a:cubicBezTo>
                        <a:pt x="231" y="115"/>
                        <a:pt x="231" y="116"/>
                        <a:pt x="228" y="118"/>
                      </a:cubicBezTo>
                      <a:close/>
                      <a:moveTo>
                        <a:pt x="448" y="107"/>
                      </a:moveTo>
                      <a:cubicBezTo>
                        <a:pt x="446" y="109"/>
                        <a:pt x="445" y="111"/>
                        <a:pt x="443" y="113"/>
                      </a:cubicBezTo>
                      <a:cubicBezTo>
                        <a:pt x="425" y="131"/>
                        <a:pt x="404" y="140"/>
                        <a:pt x="379" y="141"/>
                      </a:cubicBezTo>
                      <a:cubicBezTo>
                        <a:pt x="366" y="142"/>
                        <a:pt x="353" y="139"/>
                        <a:pt x="341" y="135"/>
                      </a:cubicBezTo>
                      <a:cubicBezTo>
                        <a:pt x="330" y="131"/>
                        <a:pt x="320" y="126"/>
                        <a:pt x="311" y="118"/>
                      </a:cubicBezTo>
                      <a:cubicBezTo>
                        <a:pt x="308" y="116"/>
                        <a:pt x="308" y="115"/>
                        <a:pt x="310" y="112"/>
                      </a:cubicBezTo>
                      <a:cubicBezTo>
                        <a:pt x="315" y="107"/>
                        <a:pt x="320" y="101"/>
                        <a:pt x="326" y="97"/>
                      </a:cubicBezTo>
                      <a:cubicBezTo>
                        <a:pt x="342" y="84"/>
                        <a:pt x="360" y="76"/>
                        <a:pt x="373" y="76"/>
                      </a:cubicBezTo>
                      <a:cubicBezTo>
                        <a:pt x="399" y="76"/>
                        <a:pt x="417" y="80"/>
                        <a:pt x="432" y="90"/>
                      </a:cubicBezTo>
                      <a:cubicBezTo>
                        <a:pt x="438" y="92"/>
                        <a:pt x="442" y="96"/>
                        <a:pt x="447" y="100"/>
                      </a:cubicBezTo>
                      <a:cubicBezTo>
                        <a:pt x="450" y="102"/>
                        <a:pt x="450" y="104"/>
                        <a:pt x="448"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grpSp>
      <p:grpSp>
        <p:nvGrpSpPr>
          <p:cNvPr id="72" name="Group 71">
            <a:extLst>
              <a:ext uri="{FF2B5EF4-FFF2-40B4-BE49-F238E27FC236}">
                <a16:creationId xmlns:a16="http://schemas.microsoft.com/office/drawing/2014/main" id="{17BA8D35-3211-2BCE-07FA-C73AC6B98C21}"/>
              </a:ext>
            </a:extLst>
          </p:cNvPr>
          <p:cNvGrpSpPr>
            <a:grpSpLocks noChangeAspect="1"/>
          </p:cNvGrpSpPr>
          <p:nvPr/>
        </p:nvGrpSpPr>
        <p:grpSpPr>
          <a:xfrm>
            <a:off x="5121974" y="2213210"/>
            <a:ext cx="687600" cy="685800"/>
            <a:chOff x="180112" y="179387"/>
            <a:chExt cx="720000" cy="718115"/>
          </a:xfrm>
        </p:grpSpPr>
        <p:sp>
          <p:nvSpPr>
            <p:cNvPr id="73" name="Oval 5">
              <a:extLst>
                <a:ext uri="{FF2B5EF4-FFF2-40B4-BE49-F238E27FC236}">
                  <a16:creationId xmlns:a16="http://schemas.microsoft.com/office/drawing/2014/main" id="{1B532914-3343-0E4A-8474-F00AB03BDF64}"/>
                </a:ext>
              </a:extLst>
            </p:cNvPr>
            <p:cNvSpPr>
              <a:spLocks noChangeAspect="1" noChangeArrowheads="1"/>
            </p:cNvSpPr>
            <p:nvPr/>
          </p:nvSpPr>
          <p:spPr bwMode="auto">
            <a:xfrm>
              <a:off x="180112" y="179387"/>
              <a:ext cx="720000" cy="718115"/>
            </a:xfrm>
            <a:prstGeom prst="ellipse">
              <a:avLst/>
            </a:prstGeom>
            <a:solidFill>
              <a:srgbClr val="FF595A"/>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74" name="Group 73">
              <a:extLst>
                <a:ext uri="{FF2B5EF4-FFF2-40B4-BE49-F238E27FC236}">
                  <a16:creationId xmlns:a16="http://schemas.microsoft.com/office/drawing/2014/main" id="{45E0006D-17EF-A451-B8D5-63F46CB46EF0}"/>
                </a:ext>
              </a:extLst>
            </p:cNvPr>
            <p:cNvGrpSpPr/>
            <p:nvPr/>
          </p:nvGrpSpPr>
          <p:grpSpPr>
            <a:xfrm>
              <a:off x="326945" y="282720"/>
              <a:ext cx="429500" cy="440500"/>
              <a:chOff x="4062413" y="981075"/>
              <a:chExt cx="4090988" cy="4195763"/>
            </a:xfrm>
            <a:solidFill>
              <a:schemeClr val="bg1"/>
            </a:solidFill>
          </p:grpSpPr>
          <p:sp>
            <p:nvSpPr>
              <p:cNvPr id="75" name="Oval 6">
                <a:extLst>
                  <a:ext uri="{FF2B5EF4-FFF2-40B4-BE49-F238E27FC236}">
                    <a16:creationId xmlns:a16="http://schemas.microsoft.com/office/drawing/2014/main" id="{9A3F37F8-D8BD-287C-0A68-0AC317B50D15}"/>
                  </a:ext>
                </a:extLst>
              </p:cNvPr>
              <p:cNvSpPr>
                <a:spLocks noChangeArrowheads="1"/>
              </p:cNvSpPr>
              <p:nvPr/>
            </p:nvSpPr>
            <p:spPr bwMode="auto">
              <a:xfrm>
                <a:off x="6000750" y="1198563"/>
                <a:ext cx="249238" cy="2508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7">
                <a:extLst>
                  <a:ext uri="{FF2B5EF4-FFF2-40B4-BE49-F238E27FC236}">
                    <a16:creationId xmlns:a16="http://schemas.microsoft.com/office/drawing/2014/main" id="{05B8F615-756E-71EE-0AD4-C54D9DFE39D5}"/>
                  </a:ext>
                </a:extLst>
              </p:cNvPr>
              <p:cNvSpPr>
                <a:spLocks noEditPoints="1"/>
              </p:cNvSpPr>
              <p:nvPr/>
            </p:nvSpPr>
            <p:spPr bwMode="auto">
              <a:xfrm>
                <a:off x="4062413" y="981075"/>
                <a:ext cx="4090988" cy="4195763"/>
              </a:xfrm>
              <a:custGeom>
                <a:avLst/>
                <a:gdLst>
                  <a:gd name="T0" fmla="*/ 1290 w 1414"/>
                  <a:gd name="T1" fmla="*/ 677 h 1450"/>
                  <a:gd name="T2" fmla="*/ 1184 w 1414"/>
                  <a:gd name="T3" fmla="*/ 553 h 1450"/>
                  <a:gd name="T4" fmla="*/ 735 w 1414"/>
                  <a:gd name="T5" fmla="*/ 301 h 1450"/>
                  <a:gd name="T6" fmla="*/ 832 w 1414"/>
                  <a:gd name="T7" fmla="*/ 118 h 1450"/>
                  <a:gd name="T8" fmla="*/ 594 w 1414"/>
                  <a:gd name="T9" fmla="*/ 118 h 1450"/>
                  <a:gd name="T10" fmla="*/ 691 w 1414"/>
                  <a:gd name="T11" fmla="*/ 299 h 1450"/>
                  <a:gd name="T12" fmla="*/ 223 w 1414"/>
                  <a:gd name="T13" fmla="*/ 553 h 1450"/>
                  <a:gd name="T14" fmla="*/ 118 w 1414"/>
                  <a:gd name="T15" fmla="*/ 677 h 1450"/>
                  <a:gd name="T16" fmla="*/ 0 w 1414"/>
                  <a:gd name="T17" fmla="*/ 769 h 1450"/>
                  <a:gd name="T18" fmla="*/ 92 w 1414"/>
                  <a:gd name="T19" fmla="*/ 1326 h 1450"/>
                  <a:gd name="T20" fmla="*/ 118 w 1414"/>
                  <a:gd name="T21" fmla="*/ 1345 h 1450"/>
                  <a:gd name="T22" fmla="*/ 1184 w 1414"/>
                  <a:gd name="T23" fmla="*/ 1450 h 1450"/>
                  <a:gd name="T24" fmla="*/ 1290 w 1414"/>
                  <a:gd name="T25" fmla="*/ 1326 h 1450"/>
                  <a:gd name="T26" fmla="*/ 1414 w 1414"/>
                  <a:gd name="T27" fmla="*/ 1234 h 1450"/>
                  <a:gd name="T28" fmla="*/ 1322 w 1414"/>
                  <a:gd name="T29" fmla="*/ 677 h 1450"/>
                  <a:gd name="T30" fmla="*/ 92 w 1414"/>
                  <a:gd name="T31" fmla="*/ 1274 h 1450"/>
                  <a:gd name="T32" fmla="*/ 52 w 1414"/>
                  <a:gd name="T33" fmla="*/ 769 h 1450"/>
                  <a:gd name="T34" fmla="*/ 144 w 1414"/>
                  <a:gd name="T35" fmla="*/ 729 h 1450"/>
                  <a:gd name="T36" fmla="*/ 638 w 1414"/>
                  <a:gd name="T37" fmla="*/ 118 h 1450"/>
                  <a:gd name="T38" fmla="*/ 788 w 1414"/>
                  <a:gd name="T39" fmla="*/ 118 h 1450"/>
                  <a:gd name="T40" fmla="*/ 638 w 1414"/>
                  <a:gd name="T41" fmla="*/ 118 h 1450"/>
                  <a:gd name="T42" fmla="*/ 951 w 1414"/>
                  <a:gd name="T43" fmla="*/ 553 h 1450"/>
                  <a:gd name="T44" fmla="*/ 701 w 1414"/>
                  <a:gd name="T45" fmla="*/ 342 h 1450"/>
                  <a:gd name="T46" fmla="*/ 1237 w 1414"/>
                  <a:gd name="T47" fmla="*/ 1274 h 1450"/>
                  <a:gd name="T48" fmla="*/ 1184 w 1414"/>
                  <a:gd name="T49" fmla="*/ 1398 h 1450"/>
                  <a:gd name="T50" fmla="*/ 182 w 1414"/>
                  <a:gd name="T51" fmla="*/ 1377 h 1450"/>
                  <a:gd name="T52" fmla="*/ 170 w 1414"/>
                  <a:gd name="T53" fmla="*/ 658 h 1450"/>
                  <a:gd name="T54" fmla="*/ 1184 w 1414"/>
                  <a:gd name="T55" fmla="*/ 605 h 1450"/>
                  <a:gd name="T56" fmla="*/ 1237 w 1414"/>
                  <a:gd name="T57" fmla="*/ 658 h 1450"/>
                  <a:gd name="T58" fmla="*/ 1237 w 1414"/>
                  <a:gd name="T59" fmla="*/ 729 h 1450"/>
                  <a:gd name="T60" fmla="*/ 1362 w 1414"/>
                  <a:gd name="T61" fmla="*/ 1234 h 1450"/>
                  <a:gd name="T62" fmla="*/ 1263 w 1414"/>
                  <a:gd name="T63" fmla="*/ 1274 h 1450"/>
                  <a:gd name="T64" fmla="*/ 1322 w 1414"/>
                  <a:gd name="T65" fmla="*/ 729 h 1450"/>
                  <a:gd name="T66" fmla="*/ 1362 w 1414"/>
                  <a:gd name="T67" fmla="*/ 1234 h 1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14" h="1450">
                    <a:moveTo>
                      <a:pt x="1322" y="677"/>
                    </a:moveTo>
                    <a:cubicBezTo>
                      <a:pt x="1290" y="677"/>
                      <a:pt x="1290" y="677"/>
                      <a:pt x="1290" y="677"/>
                    </a:cubicBezTo>
                    <a:cubicBezTo>
                      <a:pt x="1290" y="658"/>
                      <a:pt x="1290" y="658"/>
                      <a:pt x="1290" y="658"/>
                    </a:cubicBezTo>
                    <a:cubicBezTo>
                      <a:pt x="1290" y="600"/>
                      <a:pt x="1242" y="553"/>
                      <a:pt x="1184" y="553"/>
                    </a:cubicBezTo>
                    <a:cubicBezTo>
                      <a:pt x="995" y="553"/>
                      <a:pt x="995" y="553"/>
                      <a:pt x="995" y="553"/>
                    </a:cubicBezTo>
                    <a:cubicBezTo>
                      <a:pt x="976" y="420"/>
                      <a:pt x="869" y="316"/>
                      <a:pt x="735" y="301"/>
                    </a:cubicBezTo>
                    <a:cubicBezTo>
                      <a:pt x="735" y="235"/>
                      <a:pt x="735" y="235"/>
                      <a:pt x="735" y="235"/>
                    </a:cubicBezTo>
                    <a:cubicBezTo>
                      <a:pt x="790" y="225"/>
                      <a:pt x="832" y="176"/>
                      <a:pt x="832" y="118"/>
                    </a:cubicBezTo>
                    <a:cubicBezTo>
                      <a:pt x="832" y="53"/>
                      <a:pt x="779" y="0"/>
                      <a:pt x="713" y="0"/>
                    </a:cubicBezTo>
                    <a:cubicBezTo>
                      <a:pt x="648" y="0"/>
                      <a:pt x="594" y="53"/>
                      <a:pt x="594" y="118"/>
                    </a:cubicBezTo>
                    <a:cubicBezTo>
                      <a:pt x="594" y="176"/>
                      <a:pt x="636" y="225"/>
                      <a:pt x="691" y="235"/>
                    </a:cubicBezTo>
                    <a:cubicBezTo>
                      <a:pt x="691" y="299"/>
                      <a:pt x="691" y="299"/>
                      <a:pt x="691" y="299"/>
                    </a:cubicBezTo>
                    <a:cubicBezTo>
                      <a:pt x="547" y="304"/>
                      <a:pt x="428" y="412"/>
                      <a:pt x="407" y="553"/>
                    </a:cubicBezTo>
                    <a:cubicBezTo>
                      <a:pt x="223" y="553"/>
                      <a:pt x="223" y="553"/>
                      <a:pt x="223" y="553"/>
                    </a:cubicBezTo>
                    <a:cubicBezTo>
                      <a:pt x="165" y="553"/>
                      <a:pt x="118" y="600"/>
                      <a:pt x="118" y="658"/>
                    </a:cubicBezTo>
                    <a:cubicBezTo>
                      <a:pt x="118" y="677"/>
                      <a:pt x="118" y="677"/>
                      <a:pt x="118" y="677"/>
                    </a:cubicBezTo>
                    <a:cubicBezTo>
                      <a:pt x="92" y="677"/>
                      <a:pt x="92" y="677"/>
                      <a:pt x="92" y="677"/>
                    </a:cubicBezTo>
                    <a:cubicBezTo>
                      <a:pt x="41" y="677"/>
                      <a:pt x="0" y="718"/>
                      <a:pt x="0" y="769"/>
                    </a:cubicBezTo>
                    <a:cubicBezTo>
                      <a:pt x="0" y="1234"/>
                      <a:pt x="0" y="1234"/>
                      <a:pt x="0" y="1234"/>
                    </a:cubicBezTo>
                    <a:cubicBezTo>
                      <a:pt x="0" y="1285"/>
                      <a:pt x="41" y="1326"/>
                      <a:pt x="92" y="1326"/>
                    </a:cubicBezTo>
                    <a:cubicBezTo>
                      <a:pt x="118" y="1326"/>
                      <a:pt x="118" y="1326"/>
                      <a:pt x="118" y="1326"/>
                    </a:cubicBezTo>
                    <a:cubicBezTo>
                      <a:pt x="118" y="1345"/>
                      <a:pt x="118" y="1345"/>
                      <a:pt x="118" y="1345"/>
                    </a:cubicBezTo>
                    <a:cubicBezTo>
                      <a:pt x="118" y="1403"/>
                      <a:pt x="165" y="1450"/>
                      <a:pt x="223" y="1450"/>
                    </a:cubicBezTo>
                    <a:cubicBezTo>
                      <a:pt x="1184" y="1450"/>
                      <a:pt x="1184" y="1450"/>
                      <a:pt x="1184" y="1450"/>
                    </a:cubicBezTo>
                    <a:cubicBezTo>
                      <a:pt x="1242" y="1450"/>
                      <a:pt x="1290" y="1403"/>
                      <a:pt x="1290" y="1345"/>
                    </a:cubicBezTo>
                    <a:cubicBezTo>
                      <a:pt x="1290" y="1326"/>
                      <a:pt x="1290" y="1326"/>
                      <a:pt x="1290" y="1326"/>
                    </a:cubicBezTo>
                    <a:cubicBezTo>
                      <a:pt x="1322" y="1326"/>
                      <a:pt x="1322" y="1326"/>
                      <a:pt x="1322" y="1326"/>
                    </a:cubicBezTo>
                    <a:cubicBezTo>
                      <a:pt x="1373" y="1326"/>
                      <a:pt x="1414" y="1285"/>
                      <a:pt x="1414" y="1234"/>
                    </a:cubicBezTo>
                    <a:cubicBezTo>
                      <a:pt x="1414" y="769"/>
                      <a:pt x="1414" y="769"/>
                      <a:pt x="1414" y="769"/>
                    </a:cubicBezTo>
                    <a:cubicBezTo>
                      <a:pt x="1414" y="718"/>
                      <a:pt x="1373" y="677"/>
                      <a:pt x="1322" y="677"/>
                    </a:cubicBezTo>
                    <a:close/>
                    <a:moveTo>
                      <a:pt x="144" y="1274"/>
                    </a:moveTo>
                    <a:cubicBezTo>
                      <a:pt x="92" y="1274"/>
                      <a:pt x="92" y="1274"/>
                      <a:pt x="92" y="1274"/>
                    </a:cubicBezTo>
                    <a:cubicBezTo>
                      <a:pt x="70" y="1274"/>
                      <a:pt x="52" y="1256"/>
                      <a:pt x="52" y="1234"/>
                    </a:cubicBezTo>
                    <a:cubicBezTo>
                      <a:pt x="52" y="769"/>
                      <a:pt x="52" y="769"/>
                      <a:pt x="52" y="769"/>
                    </a:cubicBezTo>
                    <a:cubicBezTo>
                      <a:pt x="52" y="747"/>
                      <a:pt x="70" y="729"/>
                      <a:pt x="92" y="729"/>
                    </a:cubicBezTo>
                    <a:cubicBezTo>
                      <a:pt x="144" y="729"/>
                      <a:pt x="144" y="729"/>
                      <a:pt x="144" y="729"/>
                    </a:cubicBezTo>
                    <a:lnTo>
                      <a:pt x="144" y="1274"/>
                    </a:lnTo>
                    <a:close/>
                    <a:moveTo>
                      <a:pt x="638" y="118"/>
                    </a:moveTo>
                    <a:cubicBezTo>
                      <a:pt x="638" y="77"/>
                      <a:pt x="672" y="43"/>
                      <a:pt x="713" y="43"/>
                    </a:cubicBezTo>
                    <a:cubicBezTo>
                      <a:pt x="754" y="43"/>
                      <a:pt x="788" y="77"/>
                      <a:pt x="788" y="118"/>
                    </a:cubicBezTo>
                    <a:cubicBezTo>
                      <a:pt x="788" y="160"/>
                      <a:pt x="754" y="193"/>
                      <a:pt x="713" y="193"/>
                    </a:cubicBezTo>
                    <a:cubicBezTo>
                      <a:pt x="672" y="193"/>
                      <a:pt x="638" y="160"/>
                      <a:pt x="638" y="118"/>
                    </a:cubicBezTo>
                    <a:close/>
                    <a:moveTo>
                      <a:pt x="701" y="342"/>
                    </a:moveTo>
                    <a:cubicBezTo>
                      <a:pt x="826" y="342"/>
                      <a:pt x="930" y="433"/>
                      <a:pt x="951" y="553"/>
                    </a:cubicBezTo>
                    <a:cubicBezTo>
                      <a:pt x="452" y="553"/>
                      <a:pt x="452" y="553"/>
                      <a:pt x="452" y="553"/>
                    </a:cubicBezTo>
                    <a:cubicBezTo>
                      <a:pt x="472" y="433"/>
                      <a:pt x="576" y="342"/>
                      <a:pt x="701" y="342"/>
                    </a:cubicBezTo>
                    <a:close/>
                    <a:moveTo>
                      <a:pt x="1237" y="1274"/>
                    </a:moveTo>
                    <a:cubicBezTo>
                      <a:pt x="1237" y="1274"/>
                      <a:pt x="1237" y="1274"/>
                      <a:pt x="1237" y="1274"/>
                    </a:cubicBezTo>
                    <a:cubicBezTo>
                      <a:pt x="1237" y="1345"/>
                      <a:pt x="1237" y="1345"/>
                      <a:pt x="1237" y="1345"/>
                    </a:cubicBezTo>
                    <a:cubicBezTo>
                      <a:pt x="1237" y="1374"/>
                      <a:pt x="1213" y="1398"/>
                      <a:pt x="1184" y="1398"/>
                    </a:cubicBezTo>
                    <a:cubicBezTo>
                      <a:pt x="223" y="1398"/>
                      <a:pt x="223" y="1398"/>
                      <a:pt x="223" y="1398"/>
                    </a:cubicBezTo>
                    <a:cubicBezTo>
                      <a:pt x="206" y="1398"/>
                      <a:pt x="192" y="1389"/>
                      <a:pt x="182" y="1377"/>
                    </a:cubicBezTo>
                    <a:cubicBezTo>
                      <a:pt x="175" y="1368"/>
                      <a:pt x="170" y="1357"/>
                      <a:pt x="170" y="1345"/>
                    </a:cubicBezTo>
                    <a:cubicBezTo>
                      <a:pt x="170" y="658"/>
                      <a:pt x="170" y="658"/>
                      <a:pt x="170" y="658"/>
                    </a:cubicBezTo>
                    <a:cubicBezTo>
                      <a:pt x="170" y="629"/>
                      <a:pt x="194" y="605"/>
                      <a:pt x="223" y="605"/>
                    </a:cubicBezTo>
                    <a:cubicBezTo>
                      <a:pt x="1184" y="605"/>
                      <a:pt x="1184" y="605"/>
                      <a:pt x="1184" y="605"/>
                    </a:cubicBezTo>
                    <a:cubicBezTo>
                      <a:pt x="1192" y="605"/>
                      <a:pt x="1198" y="607"/>
                      <a:pt x="1205" y="609"/>
                    </a:cubicBezTo>
                    <a:cubicBezTo>
                      <a:pt x="1224" y="617"/>
                      <a:pt x="1237" y="636"/>
                      <a:pt x="1237" y="658"/>
                    </a:cubicBezTo>
                    <a:cubicBezTo>
                      <a:pt x="1237" y="729"/>
                      <a:pt x="1237" y="729"/>
                      <a:pt x="1237" y="729"/>
                    </a:cubicBezTo>
                    <a:cubicBezTo>
                      <a:pt x="1237" y="729"/>
                      <a:pt x="1237" y="729"/>
                      <a:pt x="1237" y="729"/>
                    </a:cubicBezTo>
                    <a:lnTo>
                      <a:pt x="1237" y="1274"/>
                    </a:lnTo>
                    <a:close/>
                    <a:moveTo>
                      <a:pt x="1362" y="1234"/>
                    </a:moveTo>
                    <a:cubicBezTo>
                      <a:pt x="1362" y="1256"/>
                      <a:pt x="1344" y="1274"/>
                      <a:pt x="1322" y="1274"/>
                    </a:cubicBezTo>
                    <a:cubicBezTo>
                      <a:pt x="1263" y="1274"/>
                      <a:pt x="1263" y="1274"/>
                      <a:pt x="1263" y="1274"/>
                    </a:cubicBezTo>
                    <a:cubicBezTo>
                      <a:pt x="1263" y="729"/>
                      <a:pt x="1263" y="729"/>
                      <a:pt x="1263" y="729"/>
                    </a:cubicBezTo>
                    <a:cubicBezTo>
                      <a:pt x="1322" y="729"/>
                      <a:pt x="1322" y="729"/>
                      <a:pt x="1322" y="729"/>
                    </a:cubicBezTo>
                    <a:cubicBezTo>
                      <a:pt x="1344" y="729"/>
                      <a:pt x="1362" y="747"/>
                      <a:pt x="1362" y="769"/>
                    </a:cubicBezTo>
                    <a:lnTo>
                      <a:pt x="1362" y="12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8">
                <a:extLst>
                  <a:ext uri="{FF2B5EF4-FFF2-40B4-BE49-F238E27FC236}">
                    <a16:creationId xmlns:a16="http://schemas.microsoft.com/office/drawing/2014/main" id="{ED226C39-8CD5-AB1B-E800-DE4472FD9198}"/>
                  </a:ext>
                </a:extLst>
              </p:cNvPr>
              <p:cNvSpPr>
                <a:spLocks noEditPoints="1"/>
              </p:cNvSpPr>
              <p:nvPr/>
            </p:nvSpPr>
            <p:spPr bwMode="auto">
              <a:xfrm>
                <a:off x="4995863" y="4073525"/>
                <a:ext cx="2201863" cy="715963"/>
              </a:xfrm>
              <a:custGeom>
                <a:avLst/>
                <a:gdLst>
                  <a:gd name="T0" fmla="*/ 638 w 761"/>
                  <a:gd name="T1" fmla="*/ 0 h 247"/>
                  <a:gd name="T2" fmla="*/ 124 w 761"/>
                  <a:gd name="T3" fmla="*/ 0 h 247"/>
                  <a:gd name="T4" fmla="*/ 0 w 761"/>
                  <a:gd name="T5" fmla="*/ 124 h 247"/>
                  <a:gd name="T6" fmla="*/ 124 w 761"/>
                  <a:gd name="T7" fmla="*/ 247 h 247"/>
                  <a:gd name="T8" fmla="*/ 638 w 761"/>
                  <a:gd name="T9" fmla="*/ 247 h 247"/>
                  <a:gd name="T10" fmla="*/ 761 w 761"/>
                  <a:gd name="T11" fmla="*/ 124 h 247"/>
                  <a:gd name="T12" fmla="*/ 638 w 761"/>
                  <a:gd name="T13" fmla="*/ 0 h 247"/>
                  <a:gd name="T14" fmla="*/ 118 w 761"/>
                  <a:gd name="T15" fmla="*/ 220 h 247"/>
                  <a:gd name="T16" fmla="*/ 26 w 761"/>
                  <a:gd name="T17" fmla="*/ 124 h 247"/>
                  <a:gd name="T18" fmla="*/ 118 w 761"/>
                  <a:gd name="T19" fmla="*/ 27 h 247"/>
                  <a:gd name="T20" fmla="*/ 118 w 761"/>
                  <a:gd name="T21" fmla="*/ 220 h 247"/>
                  <a:gd name="T22" fmla="*/ 243 w 761"/>
                  <a:gd name="T23" fmla="*/ 221 h 247"/>
                  <a:gd name="T24" fmla="*/ 144 w 761"/>
                  <a:gd name="T25" fmla="*/ 221 h 247"/>
                  <a:gd name="T26" fmla="*/ 144 w 761"/>
                  <a:gd name="T27" fmla="*/ 26 h 247"/>
                  <a:gd name="T28" fmla="*/ 243 w 761"/>
                  <a:gd name="T29" fmla="*/ 26 h 247"/>
                  <a:gd name="T30" fmla="*/ 243 w 761"/>
                  <a:gd name="T31" fmla="*/ 221 h 247"/>
                  <a:gd name="T32" fmla="*/ 368 w 761"/>
                  <a:gd name="T33" fmla="*/ 221 h 247"/>
                  <a:gd name="T34" fmla="*/ 269 w 761"/>
                  <a:gd name="T35" fmla="*/ 221 h 247"/>
                  <a:gd name="T36" fmla="*/ 269 w 761"/>
                  <a:gd name="T37" fmla="*/ 26 h 247"/>
                  <a:gd name="T38" fmla="*/ 368 w 761"/>
                  <a:gd name="T39" fmla="*/ 26 h 247"/>
                  <a:gd name="T40" fmla="*/ 368 w 761"/>
                  <a:gd name="T41" fmla="*/ 221 h 247"/>
                  <a:gd name="T42" fmla="*/ 492 w 761"/>
                  <a:gd name="T43" fmla="*/ 221 h 247"/>
                  <a:gd name="T44" fmla="*/ 394 w 761"/>
                  <a:gd name="T45" fmla="*/ 221 h 247"/>
                  <a:gd name="T46" fmla="*/ 394 w 761"/>
                  <a:gd name="T47" fmla="*/ 26 h 247"/>
                  <a:gd name="T48" fmla="*/ 492 w 761"/>
                  <a:gd name="T49" fmla="*/ 26 h 247"/>
                  <a:gd name="T50" fmla="*/ 492 w 761"/>
                  <a:gd name="T51" fmla="*/ 221 h 247"/>
                  <a:gd name="T52" fmla="*/ 617 w 761"/>
                  <a:gd name="T53" fmla="*/ 221 h 247"/>
                  <a:gd name="T54" fmla="*/ 519 w 761"/>
                  <a:gd name="T55" fmla="*/ 221 h 247"/>
                  <a:gd name="T56" fmla="*/ 519 w 761"/>
                  <a:gd name="T57" fmla="*/ 26 h 247"/>
                  <a:gd name="T58" fmla="*/ 617 w 761"/>
                  <a:gd name="T59" fmla="*/ 26 h 247"/>
                  <a:gd name="T60" fmla="*/ 617 w 761"/>
                  <a:gd name="T61" fmla="*/ 221 h 247"/>
                  <a:gd name="T62" fmla="*/ 643 w 761"/>
                  <a:gd name="T63" fmla="*/ 220 h 247"/>
                  <a:gd name="T64" fmla="*/ 643 w 761"/>
                  <a:gd name="T65" fmla="*/ 27 h 247"/>
                  <a:gd name="T66" fmla="*/ 735 w 761"/>
                  <a:gd name="T67" fmla="*/ 124 h 247"/>
                  <a:gd name="T68" fmla="*/ 643 w 761"/>
                  <a:gd name="T69" fmla="*/ 22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61" h="247">
                    <a:moveTo>
                      <a:pt x="638" y="0"/>
                    </a:moveTo>
                    <a:cubicBezTo>
                      <a:pt x="124" y="0"/>
                      <a:pt x="124" y="0"/>
                      <a:pt x="124" y="0"/>
                    </a:cubicBezTo>
                    <a:cubicBezTo>
                      <a:pt x="56" y="0"/>
                      <a:pt x="0" y="55"/>
                      <a:pt x="0" y="124"/>
                    </a:cubicBezTo>
                    <a:cubicBezTo>
                      <a:pt x="0" y="192"/>
                      <a:pt x="56" y="247"/>
                      <a:pt x="124" y="247"/>
                    </a:cubicBezTo>
                    <a:cubicBezTo>
                      <a:pt x="638" y="247"/>
                      <a:pt x="638" y="247"/>
                      <a:pt x="638" y="247"/>
                    </a:cubicBezTo>
                    <a:cubicBezTo>
                      <a:pt x="706" y="247"/>
                      <a:pt x="761" y="192"/>
                      <a:pt x="761" y="124"/>
                    </a:cubicBezTo>
                    <a:cubicBezTo>
                      <a:pt x="761" y="55"/>
                      <a:pt x="706" y="0"/>
                      <a:pt x="638" y="0"/>
                    </a:cubicBezTo>
                    <a:close/>
                    <a:moveTo>
                      <a:pt x="118" y="220"/>
                    </a:moveTo>
                    <a:cubicBezTo>
                      <a:pt x="67" y="217"/>
                      <a:pt x="26" y="175"/>
                      <a:pt x="26" y="124"/>
                    </a:cubicBezTo>
                    <a:cubicBezTo>
                      <a:pt x="26" y="72"/>
                      <a:pt x="67" y="30"/>
                      <a:pt x="118" y="27"/>
                    </a:cubicBezTo>
                    <a:lnTo>
                      <a:pt x="118" y="220"/>
                    </a:lnTo>
                    <a:close/>
                    <a:moveTo>
                      <a:pt x="243" y="221"/>
                    </a:moveTo>
                    <a:cubicBezTo>
                      <a:pt x="144" y="221"/>
                      <a:pt x="144" y="221"/>
                      <a:pt x="144" y="221"/>
                    </a:cubicBezTo>
                    <a:cubicBezTo>
                      <a:pt x="144" y="26"/>
                      <a:pt x="144" y="26"/>
                      <a:pt x="144" y="26"/>
                    </a:cubicBezTo>
                    <a:cubicBezTo>
                      <a:pt x="243" y="26"/>
                      <a:pt x="243" y="26"/>
                      <a:pt x="243" y="26"/>
                    </a:cubicBezTo>
                    <a:lnTo>
                      <a:pt x="243" y="221"/>
                    </a:lnTo>
                    <a:close/>
                    <a:moveTo>
                      <a:pt x="368" y="221"/>
                    </a:moveTo>
                    <a:cubicBezTo>
                      <a:pt x="269" y="221"/>
                      <a:pt x="269" y="221"/>
                      <a:pt x="269" y="221"/>
                    </a:cubicBezTo>
                    <a:cubicBezTo>
                      <a:pt x="269" y="26"/>
                      <a:pt x="269" y="26"/>
                      <a:pt x="269" y="26"/>
                    </a:cubicBezTo>
                    <a:cubicBezTo>
                      <a:pt x="368" y="26"/>
                      <a:pt x="368" y="26"/>
                      <a:pt x="368" y="26"/>
                    </a:cubicBezTo>
                    <a:lnTo>
                      <a:pt x="368" y="221"/>
                    </a:lnTo>
                    <a:close/>
                    <a:moveTo>
                      <a:pt x="492" y="221"/>
                    </a:moveTo>
                    <a:cubicBezTo>
                      <a:pt x="394" y="221"/>
                      <a:pt x="394" y="221"/>
                      <a:pt x="394" y="221"/>
                    </a:cubicBezTo>
                    <a:cubicBezTo>
                      <a:pt x="394" y="26"/>
                      <a:pt x="394" y="26"/>
                      <a:pt x="394" y="26"/>
                    </a:cubicBezTo>
                    <a:cubicBezTo>
                      <a:pt x="492" y="26"/>
                      <a:pt x="492" y="26"/>
                      <a:pt x="492" y="26"/>
                    </a:cubicBezTo>
                    <a:lnTo>
                      <a:pt x="492" y="221"/>
                    </a:lnTo>
                    <a:close/>
                    <a:moveTo>
                      <a:pt x="617" y="221"/>
                    </a:moveTo>
                    <a:cubicBezTo>
                      <a:pt x="519" y="221"/>
                      <a:pt x="519" y="221"/>
                      <a:pt x="519" y="221"/>
                    </a:cubicBezTo>
                    <a:cubicBezTo>
                      <a:pt x="519" y="26"/>
                      <a:pt x="519" y="26"/>
                      <a:pt x="519" y="26"/>
                    </a:cubicBezTo>
                    <a:cubicBezTo>
                      <a:pt x="617" y="26"/>
                      <a:pt x="617" y="26"/>
                      <a:pt x="617" y="26"/>
                    </a:cubicBezTo>
                    <a:lnTo>
                      <a:pt x="617" y="221"/>
                    </a:lnTo>
                    <a:close/>
                    <a:moveTo>
                      <a:pt x="643" y="220"/>
                    </a:moveTo>
                    <a:cubicBezTo>
                      <a:pt x="643" y="27"/>
                      <a:pt x="643" y="27"/>
                      <a:pt x="643" y="27"/>
                    </a:cubicBezTo>
                    <a:cubicBezTo>
                      <a:pt x="694" y="30"/>
                      <a:pt x="735" y="72"/>
                      <a:pt x="735" y="124"/>
                    </a:cubicBezTo>
                    <a:cubicBezTo>
                      <a:pt x="735" y="175"/>
                      <a:pt x="694" y="217"/>
                      <a:pt x="643" y="2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9">
                <a:extLst>
                  <a:ext uri="{FF2B5EF4-FFF2-40B4-BE49-F238E27FC236}">
                    <a16:creationId xmlns:a16="http://schemas.microsoft.com/office/drawing/2014/main" id="{C203F170-0649-DC13-55F4-B116B3AD9C17}"/>
                  </a:ext>
                </a:extLst>
              </p:cNvPr>
              <p:cNvSpPr>
                <a:spLocks noEditPoints="1"/>
              </p:cNvSpPr>
              <p:nvPr/>
            </p:nvSpPr>
            <p:spPr bwMode="auto">
              <a:xfrm>
                <a:off x="5048250" y="2978150"/>
                <a:ext cx="960438" cy="862013"/>
              </a:xfrm>
              <a:custGeom>
                <a:avLst/>
                <a:gdLst>
                  <a:gd name="T0" fmla="*/ 166 w 332"/>
                  <a:gd name="T1" fmla="*/ 298 h 298"/>
                  <a:gd name="T2" fmla="*/ 332 w 332"/>
                  <a:gd name="T3" fmla="*/ 132 h 298"/>
                  <a:gd name="T4" fmla="*/ 332 w 332"/>
                  <a:gd name="T5" fmla="*/ 123 h 298"/>
                  <a:gd name="T6" fmla="*/ 290 w 332"/>
                  <a:gd name="T7" fmla="*/ 104 h 298"/>
                  <a:gd name="T8" fmla="*/ 290 w 332"/>
                  <a:gd name="T9" fmla="*/ 103 h 298"/>
                  <a:gd name="T10" fmla="*/ 110 w 332"/>
                  <a:gd name="T11" fmla="*/ 20 h 298"/>
                  <a:gd name="T12" fmla="*/ 110 w 332"/>
                  <a:gd name="T13" fmla="*/ 20 h 298"/>
                  <a:gd name="T14" fmla="*/ 66 w 332"/>
                  <a:gd name="T15" fmla="*/ 0 h 298"/>
                  <a:gd name="T16" fmla="*/ 60 w 332"/>
                  <a:gd name="T17" fmla="*/ 5 h 298"/>
                  <a:gd name="T18" fmla="*/ 0 w 332"/>
                  <a:gd name="T19" fmla="*/ 132 h 298"/>
                  <a:gd name="T20" fmla="*/ 166 w 332"/>
                  <a:gd name="T21" fmla="*/ 298 h 298"/>
                  <a:gd name="T22" fmla="*/ 114 w 332"/>
                  <a:gd name="T23" fmla="*/ 51 h 298"/>
                  <a:gd name="T24" fmla="*/ 263 w 332"/>
                  <a:gd name="T25" fmla="*/ 120 h 298"/>
                  <a:gd name="T26" fmla="*/ 176 w 332"/>
                  <a:gd name="T27" fmla="*/ 199 h 298"/>
                  <a:gd name="T28" fmla="*/ 89 w 332"/>
                  <a:gd name="T29" fmla="*/ 112 h 298"/>
                  <a:gd name="T30" fmla="*/ 114 w 332"/>
                  <a:gd name="T31" fmla="*/ 51 h 298"/>
                  <a:gd name="T32" fmla="*/ 70 w 332"/>
                  <a:gd name="T33" fmla="*/ 31 h 298"/>
                  <a:gd name="T34" fmla="*/ 90 w 332"/>
                  <a:gd name="T35" fmla="*/ 40 h 298"/>
                  <a:gd name="T36" fmla="*/ 63 w 332"/>
                  <a:gd name="T37" fmla="*/ 112 h 298"/>
                  <a:gd name="T38" fmla="*/ 176 w 332"/>
                  <a:gd name="T39" fmla="*/ 226 h 298"/>
                  <a:gd name="T40" fmla="*/ 288 w 332"/>
                  <a:gd name="T41" fmla="*/ 132 h 298"/>
                  <a:gd name="T42" fmla="*/ 305 w 332"/>
                  <a:gd name="T43" fmla="*/ 140 h 298"/>
                  <a:gd name="T44" fmla="*/ 166 w 332"/>
                  <a:gd name="T45" fmla="*/ 272 h 298"/>
                  <a:gd name="T46" fmla="*/ 26 w 332"/>
                  <a:gd name="T47" fmla="*/ 132 h 298"/>
                  <a:gd name="T48" fmla="*/ 70 w 332"/>
                  <a:gd name="T49" fmla="*/ 31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2" h="298">
                    <a:moveTo>
                      <a:pt x="166" y="298"/>
                    </a:moveTo>
                    <a:cubicBezTo>
                      <a:pt x="257" y="298"/>
                      <a:pt x="332" y="224"/>
                      <a:pt x="332" y="132"/>
                    </a:cubicBezTo>
                    <a:cubicBezTo>
                      <a:pt x="332" y="123"/>
                      <a:pt x="332" y="123"/>
                      <a:pt x="332" y="123"/>
                    </a:cubicBezTo>
                    <a:cubicBezTo>
                      <a:pt x="290" y="104"/>
                      <a:pt x="290" y="104"/>
                      <a:pt x="290" y="104"/>
                    </a:cubicBezTo>
                    <a:cubicBezTo>
                      <a:pt x="290" y="103"/>
                      <a:pt x="290" y="103"/>
                      <a:pt x="290" y="103"/>
                    </a:cubicBezTo>
                    <a:cubicBezTo>
                      <a:pt x="110" y="20"/>
                      <a:pt x="110" y="20"/>
                      <a:pt x="110" y="20"/>
                    </a:cubicBezTo>
                    <a:cubicBezTo>
                      <a:pt x="110" y="20"/>
                      <a:pt x="110" y="20"/>
                      <a:pt x="110" y="20"/>
                    </a:cubicBezTo>
                    <a:cubicBezTo>
                      <a:pt x="66" y="0"/>
                      <a:pt x="66" y="0"/>
                      <a:pt x="66" y="0"/>
                    </a:cubicBezTo>
                    <a:cubicBezTo>
                      <a:pt x="60" y="5"/>
                      <a:pt x="60" y="5"/>
                      <a:pt x="60" y="5"/>
                    </a:cubicBezTo>
                    <a:cubicBezTo>
                      <a:pt x="22" y="37"/>
                      <a:pt x="0" y="83"/>
                      <a:pt x="0" y="132"/>
                    </a:cubicBezTo>
                    <a:cubicBezTo>
                      <a:pt x="0" y="224"/>
                      <a:pt x="74" y="298"/>
                      <a:pt x="166" y="298"/>
                    </a:cubicBezTo>
                    <a:close/>
                    <a:moveTo>
                      <a:pt x="114" y="51"/>
                    </a:moveTo>
                    <a:cubicBezTo>
                      <a:pt x="263" y="120"/>
                      <a:pt x="263" y="120"/>
                      <a:pt x="263" y="120"/>
                    </a:cubicBezTo>
                    <a:cubicBezTo>
                      <a:pt x="259" y="165"/>
                      <a:pt x="222" y="199"/>
                      <a:pt x="176" y="199"/>
                    </a:cubicBezTo>
                    <a:cubicBezTo>
                      <a:pt x="128" y="199"/>
                      <a:pt x="89" y="160"/>
                      <a:pt x="89" y="112"/>
                    </a:cubicBezTo>
                    <a:cubicBezTo>
                      <a:pt x="89" y="89"/>
                      <a:pt x="98" y="68"/>
                      <a:pt x="114" y="51"/>
                    </a:cubicBezTo>
                    <a:close/>
                    <a:moveTo>
                      <a:pt x="70" y="31"/>
                    </a:moveTo>
                    <a:cubicBezTo>
                      <a:pt x="90" y="40"/>
                      <a:pt x="90" y="40"/>
                      <a:pt x="90" y="40"/>
                    </a:cubicBezTo>
                    <a:cubicBezTo>
                      <a:pt x="73" y="60"/>
                      <a:pt x="63" y="86"/>
                      <a:pt x="63" y="112"/>
                    </a:cubicBezTo>
                    <a:cubicBezTo>
                      <a:pt x="63" y="175"/>
                      <a:pt x="114" y="226"/>
                      <a:pt x="176" y="226"/>
                    </a:cubicBezTo>
                    <a:cubicBezTo>
                      <a:pt x="232" y="226"/>
                      <a:pt x="278" y="185"/>
                      <a:pt x="288" y="132"/>
                    </a:cubicBezTo>
                    <a:cubicBezTo>
                      <a:pt x="305" y="140"/>
                      <a:pt x="305" y="140"/>
                      <a:pt x="305" y="140"/>
                    </a:cubicBezTo>
                    <a:cubicBezTo>
                      <a:pt x="301" y="213"/>
                      <a:pt x="240" y="272"/>
                      <a:pt x="166" y="272"/>
                    </a:cubicBezTo>
                    <a:cubicBezTo>
                      <a:pt x="89" y="272"/>
                      <a:pt x="26" y="209"/>
                      <a:pt x="26" y="132"/>
                    </a:cubicBezTo>
                    <a:cubicBezTo>
                      <a:pt x="26" y="94"/>
                      <a:pt x="42" y="57"/>
                      <a:pt x="70"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10">
                <a:extLst>
                  <a:ext uri="{FF2B5EF4-FFF2-40B4-BE49-F238E27FC236}">
                    <a16:creationId xmlns:a16="http://schemas.microsoft.com/office/drawing/2014/main" id="{CBB10FCA-2499-04F9-3578-D8CC553234EE}"/>
                  </a:ext>
                </a:extLst>
              </p:cNvPr>
              <p:cNvSpPr>
                <a:spLocks noEditPoints="1"/>
              </p:cNvSpPr>
              <p:nvPr/>
            </p:nvSpPr>
            <p:spPr bwMode="auto">
              <a:xfrm>
                <a:off x="6188075" y="2978150"/>
                <a:ext cx="960438" cy="862013"/>
              </a:xfrm>
              <a:custGeom>
                <a:avLst/>
                <a:gdLst>
                  <a:gd name="T0" fmla="*/ 166 w 332"/>
                  <a:gd name="T1" fmla="*/ 298 h 298"/>
                  <a:gd name="T2" fmla="*/ 332 w 332"/>
                  <a:gd name="T3" fmla="*/ 132 h 298"/>
                  <a:gd name="T4" fmla="*/ 272 w 332"/>
                  <a:gd name="T5" fmla="*/ 5 h 298"/>
                  <a:gd name="T6" fmla="*/ 265 w 332"/>
                  <a:gd name="T7" fmla="*/ 0 h 298"/>
                  <a:gd name="T8" fmla="*/ 221 w 332"/>
                  <a:gd name="T9" fmla="*/ 20 h 298"/>
                  <a:gd name="T10" fmla="*/ 221 w 332"/>
                  <a:gd name="T11" fmla="*/ 20 h 298"/>
                  <a:gd name="T12" fmla="*/ 49 w 332"/>
                  <a:gd name="T13" fmla="*/ 100 h 298"/>
                  <a:gd name="T14" fmla="*/ 42 w 332"/>
                  <a:gd name="T15" fmla="*/ 104 h 298"/>
                  <a:gd name="T16" fmla="*/ 42 w 332"/>
                  <a:gd name="T17" fmla="*/ 104 h 298"/>
                  <a:gd name="T18" fmla="*/ 7 w 332"/>
                  <a:gd name="T19" fmla="*/ 120 h 298"/>
                  <a:gd name="T20" fmla="*/ 0 w 332"/>
                  <a:gd name="T21" fmla="*/ 124 h 298"/>
                  <a:gd name="T22" fmla="*/ 0 w 332"/>
                  <a:gd name="T23" fmla="*/ 132 h 298"/>
                  <a:gd name="T24" fmla="*/ 166 w 332"/>
                  <a:gd name="T25" fmla="*/ 298 h 298"/>
                  <a:gd name="T26" fmla="*/ 217 w 332"/>
                  <a:gd name="T27" fmla="*/ 51 h 298"/>
                  <a:gd name="T28" fmla="*/ 242 w 332"/>
                  <a:gd name="T29" fmla="*/ 112 h 298"/>
                  <a:gd name="T30" fmla="*/ 155 w 332"/>
                  <a:gd name="T31" fmla="*/ 199 h 298"/>
                  <a:gd name="T32" fmla="*/ 68 w 332"/>
                  <a:gd name="T33" fmla="*/ 120 h 298"/>
                  <a:gd name="T34" fmla="*/ 217 w 332"/>
                  <a:gd name="T35" fmla="*/ 51 h 298"/>
                  <a:gd name="T36" fmla="*/ 44 w 332"/>
                  <a:gd name="T37" fmla="*/ 132 h 298"/>
                  <a:gd name="T38" fmla="*/ 155 w 332"/>
                  <a:gd name="T39" fmla="*/ 226 h 298"/>
                  <a:gd name="T40" fmla="*/ 269 w 332"/>
                  <a:gd name="T41" fmla="*/ 112 h 298"/>
                  <a:gd name="T42" fmla="*/ 242 w 332"/>
                  <a:gd name="T43" fmla="*/ 40 h 298"/>
                  <a:gd name="T44" fmla="*/ 261 w 332"/>
                  <a:gd name="T45" fmla="*/ 31 h 298"/>
                  <a:gd name="T46" fmla="*/ 306 w 332"/>
                  <a:gd name="T47" fmla="*/ 132 h 298"/>
                  <a:gd name="T48" fmla="*/ 166 w 332"/>
                  <a:gd name="T49" fmla="*/ 272 h 298"/>
                  <a:gd name="T50" fmla="*/ 26 w 332"/>
                  <a:gd name="T51" fmla="*/ 140 h 298"/>
                  <a:gd name="T52" fmla="*/ 44 w 332"/>
                  <a:gd name="T53" fmla="*/ 132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32" h="298">
                    <a:moveTo>
                      <a:pt x="166" y="298"/>
                    </a:moveTo>
                    <a:cubicBezTo>
                      <a:pt x="257" y="298"/>
                      <a:pt x="332" y="224"/>
                      <a:pt x="332" y="132"/>
                    </a:cubicBezTo>
                    <a:cubicBezTo>
                      <a:pt x="332" y="83"/>
                      <a:pt x="310" y="37"/>
                      <a:pt x="272" y="5"/>
                    </a:cubicBezTo>
                    <a:cubicBezTo>
                      <a:pt x="265" y="0"/>
                      <a:pt x="265" y="0"/>
                      <a:pt x="265" y="0"/>
                    </a:cubicBezTo>
                    <a:cubicBezTo>
                      <a:pt x="221" y="20"/>
                      <a:pt x="221" y="20"/>
                      <a:pt x="221" y="20"/>
                    </a:cubicBezTo>
                    <a:cubicBezTo>
                      <a:pt x="221" y="20"/>
                      <a:pt x="221" y="20"/>
                      <a:pt x="221" y="20"/>
                    </a:cubicBezTo>
                    <a:cubicBezTo>
                      <a:pt x="49" y="100"/>
                      <a:pt x="49" y="100"/>
                      <a:pt x="49" y="100"/>
                    </a:cubicBezTo>
                    <a:cubicBezTo>
                      <a:pt x="42" y="104"/>
                      <a:pt x="42" y="104"/>
                      <a:pt x="42" y="104"/>
                    </a:cubicBezTo>
                    <a:cubicBezTo>
                      <a:pt x="42" y="104"/>
                      <a:pt x="42" y="104"/>
                      <a:pt x="42" y="104"/>
                    </a:cubicBezTo>
                    <a:cubicBezTo>
                      <a:pt x="7" y="120"/>
                      <a:pt x="7" y="120"/>
                      <a:pt x="7" y="120"/>
                    </a:cubicBezTo>
                    <a:cubicBezTo>
                      <a:pt x="0" y="124"/>
                      <a:pt x="0" y="124"/>
                      <a:pt x="0" y="124"/>
                    </a:cubicBezTo>
                    <a:cubicBezTo>
                      <a:pt x="0" y="132"/>
                      <a:pt x="0" y="132"/>
                      <a:pt x="0" y="132"/>
                    </a:cubicBezTo>
                    <a:cubicBezTo>
                      <a:pt x="0" y="224"/>
                      <a:pt x="74" y="298"/>
                      <a:pt x="166" y="298"/>
                    </a:cubicBezTo>
                    <a:close/>
                    <a:moveTo>
                      <a:pt x="217" y="51"/>
                    </a:moveTo>
                    <a:cubicBezTo>
                      <a:pt x="233" y="68"/>
                      <a:pt x="242" y="89"/>
                      <a:pt x="242" y="112"/>
                    </a:cubicBezTo>
                    <a:cubicBezTo>
                      <a:pt x="242" y="160"/>
                      <a:pt x="203" y="199"/>
                      <a:pt x="155" y="199"/>
                    </a:cubicBezTo>
                    <a:cubicBezTo>
                      <a:pt x="110" y="199"/>
                      <a:pt x="73" y="165"/>
                      <a:pt x="68" y="120"/>
                    </a:cubicBezTo>
                    <a:lnTo>
                      <a:pt x="217" y="51"/>
                    </a:lnTo>
                    <a:close/>
                    <a:moveTo>
                      <a:pt x="44" y="132"/>
                    </a:moveTo>
                    <a:cubicBezTo>
                      <a:pt x="53" y="185"/>
                      <a:pt x="99" y="226"/>
                      <a:pt x="155" y="226"/>
                    </a:cubicBezTo>
                    <a:cubicBezTo>
                      <a:pt x="218" y="226"/>
                      <a:pt x="269" y="175"/>
                      <a:pt x="269" y="112"/>
                    </a:cubicBezTo>
                    <a:cubicBezTo>
                      <a:pt x="269" y="86"/>
                      <a:pt x="259" y="60"/>
                      <a:pt x="242" y="40"/>
                    </a:cubicBezTo>
                    <a:cubicBezTo>
                      <a:pt x="261" y="31"/>
                      <a:pt x="261" y="31"/>
                      <a:pt x="261" y="31"/>
                    </a:cubicBezTo>
                    <a:cubicBezTo>
                      <a:pt x="289" y="57"/>
                      <a:pt x="306" y="94"/>
                      <a:pt x="306" y="132"/>
                    </a:cubicBezTo>
                    <a:cubicBezTo>
                      <a:pt x="306" y="209"/>
                      <a:pt x="243" y="272"/>
                      <a:pt x="166" y="272"/>
                    </a:cubicBezTo>
                    <a:cubicBezTo>
                      <a:pt x="92" y="272"/>
                      <a:pt x="31" y="214"/>
                      <a:pt x="26" y="140"/>
                    </a:cubicBezTo>
                    <a:lnTo>
                      <a:pt x="44" y="1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grpSp>
        <p:nvGrpSpPr>
          <p:cNvPr id="117" name="Group 116">
            <a:extLst>
              <a:ext uri="{FF2B5EF4-FFF2-40B4-BE49-F238E27FC236}">
                <a16:creationId xmlns:a16="http://schemas.microsoft.com/office/drawing/2014/main" id="{17C7CF5F-EA91-E2D6-44D3-20CCEE68A0FE}"/>
              </a:ext>
            </a:extLst>
          </p:cNvPr>
          <p:cNvGrpSpPr>
            <a:grpSpLocks noChangeAspect="1"/>
          </p:cNvGrpSpPr>
          <p:nvPr/>
        </p:nvGrpSpPr>
        <p:grpSpPr>
          <a:xfrm>
            <a:off x="5098876" y="3459971"/>
            <a:ext cx="687600" cy="687600"/>
            <a:chOff x="180112" y="179387"/>
            <a:chExt cx="720000" cy="720000"/>
          </a:xfrm>
        </p:grpSpPr>
        <p:sp>
          <p:nvSpPr>
            <p:cNvPr id="118" name="Oval 5">
              <a:extLst>
                <a:ext uri="{FF2B5EF4-FFF2-40B4-BE49-F238E27FC236}">
                  <a16:creationId xmlns:a16="http://schemas.microsoft.com/office/drawing/2014/main" id="{2001E8CD-ECDF-F5EF-5D92-7A54782D9CF5}"/>
                </a:ext>
              </a:extLst>
            </p:cNvPr>
            <p:cNvSpPr>
              <a:spLocks noChangeArrowheads="1"/>
            </p:cNvSpPr>
            <p:nvPr/>
          </p:nvSpPr>
          <p:spPr bwMode="auto">
            <a:xfrm>
              <a:off x="180112" y="179387"/>
              <a:ext cx="720000" cy="720000"/>
            </a:xfrm>
            <a:prstGeom prst="ellipse">
              <a:avLst/>
            </a:prstGeom>
            <a:solidFill>
              <a:srgbClr val="FF595A"/>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19" name="Group 118">
              <a:extLst>
                <a:ext uri="{FF2B5EF4-FFF2-40B4-BE49-F238E27FC236}">
                  <a16:creationId xmlns:a16="http://schemas.microsoft.com/office/drawing/2014/main" id="{4BD2C087-349E-2CF0-52ED-9F699AB64EE7}"/>
                </a:ext>
              </a:extLst>
            </p:cNvPr>
            <p:cNvGrpSpPr/>
            <p:nvPr/>
          </p:nvGrpSpPr>
          <p:grpSpPr>
            <a:xfrm>
              <a:off x="326945" y="282720"/>
              <a:ext cx="429500" cy="440500"/>
              <a:chOff x="4062413" y="981075"/>
              <a:chExt cx="4090988" cy="4195763"/>
            </a:xfrm>
            <a:solidFill>
              <a:schemeClr val="bg1"/>
            </a:solidFill>
          </p:grpSpPr>
          <p:sp>
            <p:nvSpPr>
              <p:cNvPr id="120" name="Oval 6">
                <a:extLst>
                  <a:ext uri="{FF2B5EF4-FFF2-40B4-BE49-F238E27FC236}">
                    <a16:creationId xmlns:a16="http://schemas.microsoft.com/office/drawing/2014/main" id="{D8711AA9-6137-41F7-3D1E-CE8D324B7982}"/>
                  </a:ext>
                </a:extLst>
              </p:cNvPr>
              <p:cNvSpPr>
                <a:spLocks noChangeArrowheads="1"/>
              </p:cNvSpPr>
              <p:nvPr/>
            </p:nvSpPr>
            <p:spPr bwMode="auto">
              <a:xfrm>
                <a:off x="6000750" y="1198563"/>
                <a:ext cx="249238" cy="2508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1" name="Freeform 7">
                <a:extLst>
                  <a:ext uri="{FF2B5EF4-FFF2-40B4-BE49-F238E27FC236}">
                    <a16:creationId xmlns:a16="http://schemas.microsoft.com/office/drawing/2014/main" id="{F81EE46D-6881-E9BA-D365-724253C851AA}"/>
                  </a:ext>
                </a:extLst>
              </p:cNvPr>
              <p:cNvSpPr>
                <a:spLocks noEditPoints="1"/>
              </p:cNvSpPr>
              <p:nvPr/>
            </p:nvSpPr>
            <p:spPr bwMode="auto">
              <a:xfrm>
                <a:off x="4062413" y="981075"/>
                <a:ext cx="4090988" cy="4195763"/>
              </a:xfrm>
              <a:custGeom>
                <a:avLst/>
                <a:gdLst>
                  <a:gd name="T0" fmla="*/ 1290 w 1414"/>
                  <a:gd name="T1" fmla="*/ 677 h 1450"/>
                  <a:gd name="T2" fmla="*/ 1184 w 1414"/>
                  <a:gd name="T3" fmla="*/ 553 h 1450"/>
                  <a:gd name="T4" fmla="*/ 735 w 1414"/>
                  <a:gd name="T5" fmla="*/ 301 h 1450"/>
                  <a:gd name="T6" fmla="*/ 832 w 1414"/>
                  <a:gd name="T7" fmla="*/ 118 h 1450"/>
                  <a:gd name="T8" fmla="*/ 594 w 1414"/>
                  <a:gd name="T9" fmla="*/ 118 h 1450"/>
                  <a:gd name="T10" fmla="*/ 691 w 1414"/>
                  <a:gd name="T11" fmla="*/ 299 h 1450"/>
                  <a:gd name="T12" fmla="*/ 223 w 1414"/>
                  <a:gd name="T13" fmla="*/ 553 h 1450"/>
                  <a:gd name="T14" fmla="*/ 118 w 1414"/>
                  <a:gd name="T15" fmla="*/ 677 h 1450"/>
                  <a:gd name="T16" fmla="*/ 0 w 1414"/>
                  <a:gd name="T17" fmla="*/ 769 h 1450"/>
                  <a:gd name="T18" fmla="*/ 92 w 1414"/>
                  <a:gd name="T19" fmla="*/ 1326 h 1450"/>
                  <a:gd name="T20" fmla="*/ 118 w 1414"/>
                  <a:gd name="T21" fmla="*/ 1345 h 1450"/>
                  <a:gd name="T22" fmla="*/ 1184 w 1414"/>
                  <a:gd name="T23" fmla="*/ 1450 h 1450"/>
                  <a:gd name="T24" fmla="*/ 1290 w 1414"/>
                  <a:gd name="T25" fmla="*/ 1326 h 1450"/>
                  <a:gd name="T26" fmla="*/ 1414 w 1414"/>
                  <a:gd name="T27" fmla="*/ 1234 h 1450"/>
                  <a:gd name="T28" fmla="*/ 1322 w 1414"/>
                  <a:gd name="T29" fmla="*/ 677 h 1450"/>
                  <a:gd name="T30" fmla="*/ 92 w 1414"/>
                  <a:gd name="T31" fmla="*/ 1274 h 1450"/>
                  <a:gd name="T32" fmla="*/ 52 w 1414"/>
                  <a:gd name="T33" fmla="*/ 769 h 1450"/>
                  <a:gd name="T34" fmla="*/ 144 w 1414"/>
                  <a:gd name="T35" fmla="*/ 729 h 1450"/>
                  <a:gd name="T36" fmla="*/ 638 w 1414"/>
                  <a:gd name="T37" fmla="*/ 118 h 1450"/>
                  <a:gd name="T38" fmla="*/ 788 w 1414"/>
                  <a:gd name="T39" fmla="*/ 118 h 1450"/>
                  <a:gd name="T40" fmla="*/ 638 w 1414"/>
                  <a:gd name="T41" fmla="*/ 118 h 1450"/>
                  <a:gd name="T42" fmla="*/ 951 w 1414"/>
                  <a:gd name="T43" fmla="*/ 553 h 1450"/>
                  <a:gd name="T44" fmla="*/ 701 w 1414"/>
                  <a:gd name="T45" fmla="*/ 342 h 1450"/>
                  <a:gd name="T46" fmla="*/ 1237 w 1414"/>
                  <a:gd name="T47" fmla="*/ 1274 h 1450"/>
                  <a:gd name="T48" fmla="*/ 1184 w 1414"/>
                  <a:gd name="T49" fmla="*/ 1398 h 1450"/>
                  <a:gd name="T50" fmla="*/ 182 w 1414"/>
                  <a:gd name="T51" fmla="*/ 1377 h 1450"/>
                  <a:gd name="T52" fmla="*/ 170 w 1414"/>
                  <a:gd name="T53" fmla="*/ 658 h 1450"/>
                  <a:gd name="T54" fmla="*/ 1184 w 1414"/>
                  <a:gd name="T55" fmla="*/ 605 h 1450"/>
                  <a:gd name="T56" fmla="*/ 1237 w 1414"/>
                  <a:gd name="T57" fmla="*/ 658 h 1450"/>
                  <a:gd name="T58" fmla="*/ 1237 w 1414"/>
                  <a:gd name="T59" fmla="*/ 729 h 1450"/>
                  <a:gd name="T60" fmla="*/ 1362 w 1414"/>
                  <a:gd name="T61" fmla="*/ 1234 h 1450"/>
                  <a:gd name="T62" fmla="*/ 1263 w 1414"/>
                  <a:gd name="T63" fmla="*/ 1274 h 1450"/>
                  <a:gd name="T64" fmla="*/ 1322 w 1414"/>
                  <a:gd name="T65" fmla="*/ 729 h 1450"/>
                  <a:gd name="T66" fmla="*/ 1362 w 1414"/>
                  <a:gd name="T67" fmla="*/ 1234 h 1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14" h="1450">
                    <a:moveTo>
                      <a:pt x="1322" y="677"/>
                    </a:moveTo>
                    <a:cubicBezTo>
                      <a:pt x="1290" y="677"/>
                      <a:pt x="1290" y="677"/>
                      <a:pt x="1290" y="677"/>
                    </a:cubicBezTo>
                    <a:cubicBezTo>
                      <a:pt x="1290" y="658"/>
                      <a:pt x="1290" y="658"/>
                      <a:pt x="1290" y="658"/>
                    </a:cubicBezTo>
                    <a:cubicBezTo>
                      <a:pt x="1290" y="600"/>
                      <a:pt x="1242" y="553"/>
                      <a:pt x="1184" y="553"/>
                    </a:cubicBezTo>
                    <a:cubicBezTo>
                      <a:pt x="995" y="553"/>
                      <a:pt x="995" y="553"/>
                      <a:pt x="995" y="553"/>
                    </a:cubicBezTo>
                    <a:cubicBezTo>
                      <a:pt x="976" y="420"/>
                      <a:pt x="869" y="316"/>
                      <a:pt x="735" y="301"/>
                    </a:cubicBezTo>
                    <a:cubicBezTo>
                      <a:pt x="735" y="235"/>
                      <a:pt x="735" y="235"/>
                      <a:pt x="735" y="235"/>
                    </a:cubicBezTo>
                    <a:cubicBezTo>
                      <a:pt x="790" y="225"/>
                      <a:pt x="832" y="176"/>
                      <a:pt x="832" y="118"/>
                    </a:cubicBezTo>
                    <a:cubicBezTo>
                      <a:pt x="832" y="53"/>
                      <a:pt x="779" y="0"/>
                      <a:pt x="713" y="0"/>
                    </a:cubicBezTo>
                    <a:cubicBezTo>
                      <a:pt x="648" y="0"/>
                      <a:pt x="594" y="53"/>
                      <a:pt x="594" y="118"/>
                    </a:cubicBezTo>
                    <a:cubicBezTo>
                      <a:pt x="594" y="176"/>
                      <a:pt x="636" y="225"/>
                      <a:pt x="691" y="235"/>
                    </a:cubicBezTo>
                    <a:cubicBezTo>
                      <a:pt x="691" y="299"/>
                      <a:pt x="691" y="299"/>
                      <a:pt x="691" y="299"/>
                    </a:cubicBezTo>
                    <a:cubicBezTo>
                      <a:pt x="547" y="304"/>
                      <a:pt x="428" y="412"/>
                      <a:pt x="407" y="553"/>
                    </a:cubicBezTo>
                    <a:cubicBezTo>
                      <a:pt x="223" y="553"/>
                      <a:pt x="223" y="553"/>
                      <a:pt x="223" y="553"/>
                    </a:cubicBezTo>
                    <a:cubicBezTo>
                      <a:pt x="165" y="553"/>
                      <a:pt x="118" y="600"/>
                      <a:pt x="118" y="658"/>
                    </a:cubicBezTo>
                    <a:cubicBezTo>
                      <a:pt x="118" y="677"/>
                      <a:pt x="118" y="677"/>
                      <a:pt x="118" y="677"/>
                    </a:cubicBezTo>
                    <a:cubicBezTo>
                      <a:pt x="92" y="677"/>
                      <a:pt x="92" y="677"/>
                      <a:pt x="92" y="677"/>
                    </a:cubicBezTo>
                    <a:cubicBezTo>
                      <a:pt x="41" y="677"/>
                      <a:pt x="0" y="718"/>
                      <a:pt x="0" y="769"/>
                    </a:cubicBezTo>
                    <a:cubicBezTo>
                      <a:pt x="0" y="1234"/>
                      <a:pt x="0" y="1234"/>
                      <a:pt x="0" y="1234"/>
                    </a:cubicBezTo>
                    <a:cubicBezTo>
                      <a:pt x="0" y="1285"/>
                      <a:pt x="41" y="1326"/>
                      <a:pt x="92" y="1326"/>
                    </a:cubicBezTo>
                    <a:cubicBezTo>
                      <a:pt x="118" y="1326"/>
                      <a:pt x="118" y="1326"/>
                      <a:pt x="118" y="1326"/>
                    </a:cubicBezTo>
                    <a:cubicBezTo>
                      <a:pt x="118" y="1345"/>
                      <a:pt x="118" y="1345"/>
                      <a:pt x="118" y="1345"/>
                    </a:cubicBezTo>
                    <a:cubicBezTo>
                      <a:pt x="118" y="1403"/>
                      <a:pt x="165" y="1450"/>
                      <a:pt x="223" y="1450"/>
                    </a:cubicBezTo>
                    <a:cubicBezTo>
                      <a:pt x="1184" y="1450"/>
                      <a:pt x="1184" y="1450"/>
                      <a:pt x="1184" y="1450"/>
                    </a:cubicBezTo>
                    <a:cubicBezTo>
                      <a:pt x="1242" y="1450"/>
                      <a:pt x="1290" y="1403"/>
                      <a:pt x="1290" y="1345"/>
                    </a:cubicBezTo>
                    <a:cubicBezTo>
                      <a:pt x="1290" y="1326"/>
                      <a:pt x="1290" y="1326"/>
                      <a:pt x="1290" y="1326"/>
                    </a:cubicBezTo>
                    <a:cubicBezTo>
                      <a:pt x="1322" y="1326"/>
                      <a:pt x="1322" y="1326"/>
                      <a:pt x="1322" y="1326"/>
                    </a:cubicBezTo>
                    <a:cubicBezTo>
                      <a:pt x="1373" y="1326"/>
                      <a:pt x="1414" y="1285"/>
                      <a:pt x="1414" y="1234"/>
                    </a:cubicBezTo>
                    <a:cubicBezTo>
                      <a:pt x="1414" y="769"/>
                      <a:pt x="1414" y="769"/>
                      <a:pt x="1414" y="769"/>
                    </a:cubicBezTo>
                    <a:cubicBezTo>
                      <a:pt x="1414" y="718"/>
                      <a:pt x="1373" y="677"/>
                      <a:pt x="1322" y="677"/>
                    </a:cubicBezTo>
                    <a:close/>
                    <a:moveTo>
                      <a:pt x="144" y="1274"/>
                    </a:moveTo>
                    <a:cubicBezTo>
                      <a:pt x="92" y="1274"/>
                      <a:pt x="92" y="1274"/>
                      <a:pt x="92" y="1274"/>
                    </a:cubicBezTo>
                    <a:cubicBezTo>
                      <a:pt x="70" y="1274"/>
                      <a:pt x="52" y="1256"/>
                      <a:pt x="52" y="1234"/>
                    </a:cubicBezTo>
                    <a:cubicBezTo>
                      <a:pt x="52" y="769"/>
                      <a:pt x="52" y="769"/>
                      <a:pt x="52" y="769"/>
                    </a:cubicBezTo>
                    <a:cubicBezTo>
                      <a:pt x="52" y="747"/>
                      <a:pt x="70" y="729"/>
                      <a:pt x="92" y="729"/>
                    </a:cubicBezTo>
                    <a:cubicBezTo>
                      <a:pt x="144" y="729"/>
                      <a:pt x="144" y="729"/>
                      <a:pt x="144" y="729"/>
                    </a:cubicBezTo>
                    <a:lnTo>
                      <a:pt x="144" y="1274"/>
                    </a:lnTo>
                    <a:close/>
                    <a:moveTo>
                      <a:pt x="638" y="118"/>
                    </a:moveTo>
                    <a:cubicBezTo>
                      <a:pt x="638" y="77"/>
                      <a:pt x="672" y="43"/>
                      <a:pt x="713" y="43"/>
                    </a:cubicBezTo>
                    <a:cubicBezTo>
                      <a:pt x="754" y="43"/>
                      <a:pt x="788" y="77"/>
                      <a:pt x="788" y="118"/>
                    </a:cubicBezTo>
                    <a:cubicBezTo>
                      <a:pt x="788" y="160"/>
                      <a:pt x="754" y="193"/>
                      <a:pt x="713" y="193"/>
                    </a:cubicBezTo>
                    <a:cubicBezTo>
                      <a:pt x="672" y="193"/>
                      <a:pt x="638" y="160"/>
                      <a:pt x="638" y="118"/>
                    </a:cubicBezTo>
                    <a:close/>
                    <a:moveTo>
                      <a:pt x="701" y="342"/>
                    </a:moveTo>
                    <a:cubicBezTo>
                      <a:pt x="826" y="342"/>
                      <a:pt x="930" y="433"/>
                      <a:pt x="951" y="553"/>
                    </a:cubicBezTo>
                    <a:cubicBezTo>
                      <a:pt x="452" y="553"/>
                      <a:pt x="452" y="553"/>
                      <a:pt x="452" y="553"/>
                    </a:cubicBezTo>
                    <a:cubicBezTo>
                      <a:pt x="472" y="433"/>
                      <a:pt x="576" y="342"/>
                      <a:pt x="701" y="342"/>
                    </a:cubicBezTo>
                    <a:close/>
                    <a:moveTo>
                      <a:pt x="1237" y="1274"/>
                    </a:moveTo>
                    <a:cubicBezTo>
                      <a:pt x="1237" y="1274"/>
                      <a:pt x="1237" y="1274"/>
                      <a:pt x="1237" y="1274"/>
                    </a:cubicBezTo>
                    <a:cubicBezTo>
                      <a:pt x="1237" y="1345"/>
                      <a:pt x="1237" y="1345"/>
                      <a:pt x="1237" y="1345"/>
                    </a:cubicBezTo>
                    <a:cubicBezTo>
                      <a:pt x="1237" y="1374"/>
                      <a:pt x="1213" y="1398"/>
                      <a:pt x="1184" y="1398"/>
                    </a:cubicBezTo>
                    <a:cubicBezTo>
                      <a:pt x="223" y="1398"/>
                      <a:pt x="223" y="1398"/>
                      <a:pt x="223" y="1398"/>
                    </a:cubicBezTo>
                    <a:cubicBezTo>
                      <a:pt x="206" y="1398"/>
                      <a:pt x="192" y="1389"/>
                      <a:pt x="182" y="1377"/>
                    </a:cubicBezTo>
                    <a:cubicBezTo>
                      <a:pt x="175" y="1368"/>
                      <a:pt x="170" y="1357"/>
                      <a:pt x="170" y="1345"/>
                    </a:cubicBezTo>
                    <a:cubicBezTo>
                      <a:pt x="170" y="658"/>
                      <a:pt x="170" y="658"/>
                      <a:pt x="170" y="658"/>
                    </a:cubicBezTo>
                    <a:cubicBezTo>
                      <a:pt x="170" y="629"/>
                      <a:pt x="194" y="605"/>
                      <a:pt x="223" y="605"/>
                    </a:cubicBezTo>
                    <a:cubicBezTo>
                      <a:pt x="1184" y="605"/>
                      <a:pt x="1184" y="605"/>
                      <a:pt x="1184" y="605"/>
                    </a:cubicBezTo>
                    <a:cubicBezTo>
                      <a:pt x="1192" y="605"/>
                      <a:pt x="1198" y="607"/>
                      <a:pt x="1205" y="609"/>
                    </a:cubicBezTo>
                    <a:cubicBezTo>
                      <a:pt x="1224" y="617"/>
                      <a:pt x="1237" y="636"/>
                      <a:pt x="1237" y="658"/>
                    </a:cubicBezTo>
                    <a:cubicBezTo>
                      <a:pt x="1237" y="729"/>
                      <a:pt x="1237" y="729"/>
                      <a:pt x="1237" y="729"/>
                    </a:cubicBezTo>
                    <a:cubicBezTo>
                      <a:pt x="1237" y="729"/>
                      <a:pt x="1237" y="729"/>
                      <a:pt x="1237" y="729"/>
                    </a:cubicBezTo>
                    <a:lnTo>
                      <a:pt x="1237" y="1274"/>
                    </a:lnTo>
                    <a:close/>
                    <a:moveTo>
                      <a:pt x="1362" y="1234"/>
                    </a:moveTo>
                    <a:cubicBezTo>
                      <a:pt x="1362" y="1256"/>
                      <a:pt x="1344" y="1274"/>
                      <a:pt x="1322" y="1274"/>
                    </a:cubicBezTo>
                    <a:cubicBezTo>
                      <a:pt x="1263" y="1274"/>
                      <a:pt x="1263" y="1274"/>
                      <a:pt x="1263" y="1274"/>
                    </a:cubicBezTo>
                    <a:cubicBezTo>
                      <a:pt x="1263" y="729"/>
                      <a:pt x="1263" y="729"/>
                      <a:pt x="1263" y="729"/>
                    </a:cubicBezTo>
                    <a:cubicBezTo>
                      <a:pt x="1322" y="729"/>
                      <a:pt x="1322" y="729"/>
                      <a:pt x="1322" y="729"/>
                    </a:cubicBezTo>
                    <a:cubicBezTo>
                      <a:pt x="1344" y="729"/>
                      <a:pt x="1362" y="747"/>
                      <a:pt x="1362" y="769"/>
                    </a:cubicBezTo>
                    <a:lnTo>
                      <a:pt x="1362" y="12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2" name="Freeform 8">
                <a:extLst>
                  <a:ext uri="{FF2B5EF4-FFF2-40B4-BE49-F238E27FC236}">
                    <a16:creationId xmlns:a16="http://schemas.microsoft.com/office/drawing/2014/main" id="{F74E8D70-D8FE-A64C-410C-9247142E8223}"/>
                  </a:ext>
                </a:extLst>
              </p:cNvPr>
              <p:cNvSpPr>
                <a:spLocks noEditPoints="1"/>
              </p:cNvSpPr>
              <p:nvPr/>
            </p:nvSpPr>
            <p:spPr bwMode="auto">
              <a:xfrm>
                <a:off x="4995863" y="4073525"/>
                <a:ext cx="2201863" cy="715963"/>
              </a:xfrm>
              <a:custGeom>
                <a:avLst/>
                <a:gdLst>
                  <a:gd name="T0" fmla="*/ 638 w 761"/>
                  <a:gd name="T1" fmla="*/ 0 h 247"/>
                  <a:gd name="T2" fmla="*/ 124 w 761"/>
                  <a:gd name="T3" fmla="*/ 0 h 247"/>
                  <a:gd name="T4" fmla="*/ 0 w 761"/>
                  <a:gd name="T5" fmla="*/ 124 h 247"/>
                  <a:gd name="T6" fmla="*/ 124 w 761"/>
                  <a:gd name="T7" fmla="*/ 247 h 247"/>
                  <a:gd name="T8" fmla="*/ 638 w 761"/>
                  <a:gd name="T9" fmla="*/ 247 h 247"/>
                  <a:gd name="T10" fmla="*/ 761 w 761"/>
                  <a:gd name="T11" fmla="*/ 124 h 247"/>
                  <a:gd name="T12" fmla="*/ 638 w 761"/>
                  <a:gd name="T13" fmla="*/ 0 h 247"/>
                  <a:gd name="T14" fmla="*/ 118 w 761"/>
                  <a:gd name="T15" fmla="*/ 220 h 247"/>
                  <a:gd name="T16" fmla="*/ 26 w 761"/>
                  <a:gd name="T17" fmla="*/ 124 h 247"/>
                  <a:gd name="T18" fmla="*/ 118 w 761"/>
                  <a:gd name="T19" fmla="*/ 27 h 247"/>
                  <a:gd name="T20" fmla="*/ 118 w 761"/>
                  <a:gd name="T21" fmla="*/ 220 h 247"/>
                  <a:gd name="T22" fmla="*/ 243 w 761"/>
                  <a:gd name="T23" fmla="*/ 221 h 247"/>
                  <a:gd name="T24" fmla="*/ 144 w 761"/>
                  <a:gd name="T25" fmla="*/ 221 h 247"/>
                  <a:gd name="T26" fmla="*/ 144 w 761"/>
                  <a:gd name="T27" fmla="*/ 26 h 247"/>
                  <a:gd name="T28" fmla="*/ 243 w 761"/>
                  <a:gd name="T29" fmla="*/ 26 h 247"/>
                  <a:gd name="T30" fmla="*/ 243 w 761"/>
                  <a:gd name="T31" fmla="*/ 221 h 247"/>
                  <a:gd name="T32" fmla="*/ 368 w 761"/>
                  <a:gd name="T33" fmla="*/ 221 h 247"/>
                  <a:gd name="T34" fmla="*/ 269 w 761"/>
                  <a:gd name="T35" fmla="*/ 221 h 247"/>
                  <a:gd name="T36" fmla="*/ 269 w 761"/>
                  <a:gd name="T37" fmla="*/ 26 h 247"/>
                  <a:gd name="T38" fmla="*/ 368 w 761"/>
                  <a:gd name="T39" fmla="*/ 26 h 247"/>
                  <a:gd name="T40" fmla="*/ 368 w 761"/>
                  <a:gd name="T41" fmla="*/ 221 h 247"/>
                  <a:gd name="T42" fmla="*/ 492 w 761"/>
                  <a:gd name="T43" fmla="*/ 221 h 247"/>
                  <a:gd name="T44" fmla="*/ 394 w 761"/>
                  <a:gd name="T45" fmla="*/ 221 h 247"/>
                  <a:gd name="T46" fmla="*/ 394 w 761"/>
                  <a:gd name="T47" fmla="*/ 26 h 247"/>
                  <a:gd name="T48" fmla="*/ 492 w 761"/>
                  <a:gd name="T49" fmla="*/ 26 h 247"/>
                  <a:gd name="T50" fmla="*/ 492 w 761"/>
                  <a:gd name="T51" fmla="*/ 221 h 247"/>
                  <a:gd name="T52" fmla="*/ 617 w 761"/>
                  <a:gd name="T53" fmla="*/ 221 h 247"/>
                  <a:gd name="T54" fmla="*/ 519 w 761"/>
                  <a:gd name="T55" fmla="*/ 221 h 247"/>
                  <a:gd name="T56" fmla="*/ 519 w 761"/>
                  <a:gd name="T57" fmla="*/ 26 h 247"/>
                  <a:gd name="T58" fmla="*/ 617 w 761"/>
                  <a:gd name="T59" fmla="*/ 26 h 247"/>
                  <a:gd name="T60" fmla="*/ 617 w 761"/>
                  <a:gd name="T61" fmla="*/ 221 h 247"/>
                  <a:gd name="T62" fmla="*/ 643 w 761"/>
                  <a:gd name="T63" fmla="*/ 220 h 247"/>
                  <a:gd name="T64" fmla="*/ 643 w 761"/>
                  <a:gd name="T65" fmla="*/ 27 h 247"/>
                  <a:gd name="T66" fmla="*/ 735 w 761"/>
                  <a:gd name="T67" fmla="*/ 124 h 247"/>
                  <a:gd name="T68" fmla="*/ 643 w 761"/>
                  <a:gd name="T69" fmla="*/ 22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61" h="247">
                    <a:moveTo>
                      <a:pt x="638" y="0"/>
                    </a:moveTo>
                    <a:cubicBezTo>
                      <a:pt x="124" y="0"/>
                      <a:pt x="124" y="0"/>
                      <a:pt x="124" y="0"/>
                    </a:cubicBezTo>
                    <a:cubicBezTo>
                      <a:pt x="56" y="0"/>
                      <a:pt x="0" y="55"/>
                      <a:pt x="0" y="124"/>
                    </a:cubicBezTo>
                    <a:cubicBezTo>
                      <a:pt x="0" y="192"/>
                      <a:pt x="56" y="247"/>
                      <a:pt x="124" y="247"/>
                    </a:cubicBezTo>
                    <a:cubicBezTo>
                      <a:pt x="638" y="247"/>
                      <a:pt x="638" y="247"/>
                      <a:pt x="638" y="247"/>
                    </a:cubicBezTo>
                    <a:cubicBezTo>
                      <a:pt x="706" y="247"/>
                      <a:pt x="761" y="192"/>
                      <a:pt x="761" y="124"/>
                    </a:cubicBezTo>
                    <a:cubicBezTo>
                      <a:pt x="761" y="55"/>
                      <a:pt x="706" y="0"/>
                      <a:pt x="638" y="0"/>
                    </a:cubicBezTo>
                    <a:close/>
                    <a:moveTo>
                      <a:pt x="118" y="220"/>
                    </a:moveTo>
                    <a:cubicBezTo>
                      <a:pt x="67" y="217"/>
                      <a:pt x="26" y="175"/>
                      <a:pt x="26" y="124"/>
                    </a:cubicBezTo>
                    <a:cubicBezTo>
                      <a:pt x="26" y="72"/>
                      <a:pt x="67" y="30"/>
                      <a:pt x="118" y="27"/>
                    </a:cubicBezTo>
                    <a:lnTo>
                      <a:pt x="118" y="220"/>
                    </a:lnTo>
                    <a:close/>
                    <a:moveTo>
                      <a:pt x="243" y="221"/>
                    </a:moveTo>
                    <a:cubicBezTo>
                      <a:pt x="144" y="221"/>
                      <a:pt x="144" y="221"/>
                      <a:pt x="144" y="221"/>
                    </a:cubicBezTo>
                    <a:cubicBezTo>
                      <a:pt x="144" y="26"/>
                      <a:pt x="144" y="26"/>
                      <a:pt x="144" y="26"/>
                    </a:cubicBezTo>
                    <a:cubicBezTo>
                      <a:pt x="243" y="26"/>
                      <a:pt x="243" y="26"/>
                      <a:pt x="243" y="26"/>
                    </a:cubicBezTo>
                    <a:lnTo>
                      <a:pt x="243" y="221"/>
                    </a:lnTo>
                    <a:close/>
                    <a:moveTo>
                      <a:pt x="368" y="221"/>
                    </a:moveTo>
                    <a:cubicBezTo>
                      <a:pt x="269" y="221"/>
                      <a:pt x="269" y="221"/>
                      <a:pt x="269" y="221"/>
                    </a:cubicBezTo>
                    <a:cubicBezTo>
                      <a:pt x="269" y="26"/>
                      <a:pt x="269" y="26"/>
                      <a:pt x="269" y="26"/>
                    </a:cubicBezTo>
                    <a:cubicBezTo>
                      <a:pt x="368" y="26"/>
                      <a:pt x="368" y="26"/>
                      <a:pt x="368" y="26"/>
                    </a:cubicBezTo>
                    <a:lnTo>
                      <a:pt x="368" y="221"/>
                    </a:lnTo>
                    <a:close/>
                    <a:moveTo>
                      <a:pt x="492" y="221"/>
                    </a:moveTo>
                    <a:cubicBezTo>
                      <a:pt x="394" y="221"/>
                      <a:pt x="394" y="221"/>
                      <a:pt x="394" y="221"/>
                    </a:cubicBezTo>
                    <a:cubicBezTo>
                      <a:pt x="394" y="26"/>
                      <a:pt x="394" y="26"/>
                      <a:pt x="394" y="26"/>
                    </a:cubicBezTo>
                    <a:cubicBezTo>
                      <a:pt x="492" y="26"/>
                      <a:pt x="492" y="26"/>
                      <a:pt x="492" y="26"/>
                    </a:cubicBezTo>
                    <a:lnTo>
                      <a:pt x="492" y="221"/>
                    </a:lnTo>
                    <a:close/>
                    <a:moveTo>
                      <a:pt x="617" y="221"/>
                    </a:moveTo>
                    <a:cubicBezTo>
                      <a:pt x="519" y="221"/>
                      <a:pt x="519" y="221"/>
                      <a:pt x="519" y="221"/>
                    </a:cubicBezTo>
                    <a:cubicBezTo>
                      <a:pt x="519" y="26"/>
                      <a:pt x="519" y="26"/>
                      <a:pt x="519" y="26"/>
                    </a:cubicBezTo>
                    <a:cubicBezTo>
                      <a:pt x="617" y="26"/>
                      <a:pt x="617" y="26"/>
                      <a:pt x="617" y="26"/>
                    </a:cubicBezTo>
                    <a:lnTo>
                      <a:pt x="617" y="221"/>
                    </a:lnTo>
                    <a:close/>
                    <a:moveTo>
                      <a:pt x="643" y="220"/>
                    </a:moveTo>
                    <a:cubicBezTo>
                      <a:pt x="643" y="27"/>
                      <a:pt x="643" y="27"/>
                      <a:pt x="643" y="27"/>
                    </a:cubicBezTo>
                    <a:cubicBezTo>
                      <a:pt x="694" y="30"/>
                      <a:pt x="735" y="72"/>
                      <a:pt x="735" y="124"/>
                    </a:cubicBezTo>
                    <a:cubicBezTo>
                      <a:pt x="735" y="175"/>
                      <a:pt x="694" y="217"/>
                      <a:pt x="643" y="2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3" name="Freeform 9">
                <a:extLst>
                  <a:ext uri="{FF2B5EF4-FFF2-40B4-BE49-F238E27FC236}">
                    <a16:creationId xmlns:a16="http://schemas.microsoft.com/office/drawing/2014/main" id="{1B7448C0-FA82-F004-AA4D-55DCFDB043D3}"/>
                  </a:ext>
                </a:extLst>
              </p:cNvPr>
              <p:cNvSpPr>
                <a:spLocks noEditPoints="1"/>
              </p:cNvSpPr>
              <p:nvPr/>
            </p:nvSpPr>
            <p:spPr bwMode="auto">
              <a:xfrm>
                <a:off x="5048250" y="2978150"/>
                <a:ext cx="960438" cy="862013"/>
              </a:xfrm>
              <a:custGeom>
                <a:avLst/>
                <a:gdLst>
                  <a:gd name="T0" fmla="*/ 166 w 332"/>
                  <a:gd name="T1" fmla="*/ 298 h 298"/>
                  <a:gd name="T2" fmla="*/ 332 w 332"/>
                  <a:gd name="T3" fmla="*/ 132 h 298"/>
                  <a:gd name="T4" fmla="*/ 332 w 332"/>
                  <a:gd name="T5" fmla="*/ 123 h 298"/>
                  <a:gd name="T6" fmla="*/ 290 w 332"/>
                  <a:gd name="T7" fmla="*/ 104 h 298"/>
                  <a:gd name="T8" fmla="*/ 290 w 332"/>
                  <a:gd name="T9" fmla="*/ 103 h 298"/>
                  <a:gd name="T10" fmla="*/ 110 w 332"/>
                  <a:gd name="T11" fmla="*/ 20 h 298"/>
                  <a:gd name="T12" fmla="*/ 110 w 332"/>
                  <a:gd name="T13" fmla="*/ 20 h 298"/>
                  <a:gd name="T14" fmla="*/ 66 w 332"/>
                  <a:gd name="T15" fmla="*/ 0 h 298"/>
                  <a:gd name="T16" fmla="*/ 60 w 332"/>
                  <a:gd name="T17" fmla="*/ 5 h 298"/>
                  <a:gd name="T18" fmla="*/ 0 w 332"/>
                  <a:gd name="T19" fmla="*/ 132 h 298"/>
                  <a:gd name="T20" fmla="*/ 166 w 332"/>
                  <a:gd name="T21" fmla="*/ 298 h 298"/>
                  <a:gd name="T22" fmla="*/ 114 w 332"/>
                  <a:gd name="T23" fmla="*/ 51 h 298"/>
                  <a:gd name="T24" fmla="*/ 263 w 332"/>
                  <a:gd name="T25" fmla="*/ 120 h 298"/>
                  <a:gd name="T26" fmla="*/ 176 w 332"/>
                  <a:gd name="T27" fmla="*/ 199 h 298"/>
                  <a:gd name="T28" fmla="*/ 89 w 332"/>
                  <a:gd name="T29" fmla="*/ 112 h 298"/>
                  <a:gd name="T30" fmla="*/ 114 w 332"/>
                  <a:gd name="T31" fmla="*/ 51 h 298"/>
                  <a:gd name="T32" fmla="*/ 70 w 332"/>
                  <a:gd name="T33" fmla="*/ 31 h 298"/>
                  <a:gd name="T34" fmla="*/ 90 w 332"/>
                  <a:gd name="T35" fmla="*/ 40 h 298"/>
                  <a:gd name="T36" fmla="*/ 63 w 332"/>
                  <a:gd name="T37" fmla="*/ 112 h 298"/>
                  <a:gd name="T38" fmla="*/ 176 w 332"/>
                  <a:gd name="T39" fmla="*/ 226 h 298"/>
                  <a:gd name="T40" fmla="*/ 288 w 332"/>
                  <a:gd name="T41" fmla="*/ 132 h 298"/>
                  <a:gd name="T42" fmla="*/ 305 w 332"/>
                  <a:gd name="T43" fmla="*/ 140 h 298"/>
                  <a:gd name="T44" fmla="*/ 166 w 332"/>
                  <a:gd name="T45" fmla="*/ 272 h 298"/>
                  <a:gd name="T46" fmla="*/ 26 w 332"/>
                  <a:gd name="T47" fmla="*/ 132 h 298"/>
                  <a:gd name="T48" fmla="*/ 70 w 332"/>
                  <a:gd name="T49" fmla="*/ 31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2" h="298">
                    <a:moveTo>
                      <a:pt x="166" y="298"/>
                    </a:moveTo>
                    <a:cubicBezTo>
                      <a:pt x="257" y="298"/>
                      <a:pt x="332" y="224"/>
                      <a:pt x="332" y="132"/>
                    </a:cubicBezTo>
                    <a:cubicBezTo>
                      <a:pt x="332" y="123"/>
                      <a:pt x="332" y="123"/>
                      <a:pt x="332" y="123"/>
                    </a:cubicBezTo>
                    <a:cubicBezTo>
                      <a:pt x="290" y="104"/>
                      <a:pt x="290" y="104"/>
                      <a:pt x="290" y="104"/>
                    </a:cubicBezTo>
                    <a:cubicBezTo>
                      <a:pt x="290" y="103"/>
                      <a:pt x="290" y="103"/>
                      <a:pt x="290" y="103"/>
                    </a:cubicBezTo>
                    <a:cubicBezTo>
                      <a:pt x="110" y="20"/>
                      <a:pt x="110" y="20"/>
                      <a:pt x="110" y="20"/>
                    </a:cubicBezTo>
                    <a:cubicBezTo>
                      <a:pt x="110" y="20"/>
                      <a:pt x="110" y="20"/>
                      <a:pt x="110" y="20"/>
                    </a:cubicBezTo>
                    <a:cubicBezTo>
                      <a:pt x="66" y="0"/>
                      <a:pt x="66" y="0"/>
                      <a:pt x="66" y="0"/>
                    </a:cubicBezTo>
                    <a:cubicBezTo>
                      <a:pt x="60" y="5"/>
                      <a:pt x="60" y="5"/>
                      <a:pt x="60" y="5"/>
                    </a:cubicBezTo>
                    <a:cubicBezTo>
                      <a:pt x="22" y="37"/>
                      <a:pt x="0" y="83"/>
                      <a:pt x="0" y="132"/>
                    </a:cubicBezTo>
                    <a:cubicBezTo>
                      <a:pt x="0" y="224"/>
                      <a:pt x="74" y="298"/>
                      <a:pt x="166" y="298"/>
                    </a:cubicBezTo>
                    <a:close/>
                    <a:moveTo>
                      <a:pt x="114" y="51"/>
                    </a:moveTo>
                    <a:cubicBezTo>
                      <a:pt x="263" y="120"/>
                      <a:pt x="263" y="120"/>
                      <a:pt x="263" y="120"/>
                    </a:cubicBezTo>
                    <a:cubicBezTo>
                      <a:pt x="259" y="165"/>
                      <a:pt x="222" y="199"/>
                      <a:pt x="176" y="199"/>
                    </a:cubicBezTo>
                    <a:cubicBezTo>
                      <a:pt x="128" y="199"/>
                      <a:pt x="89" y="160"/>
                      <a:pt x="89" y="112"/>
                    </a:cubicBezTo>
                    <a:cubicBezTo>
                      <a:pt x="89" y="89"/>
                      <a:pt x="98" y="68"/>
                      <a:pt x="114" y="51"/>
                    </a:cubicBezTo>
                    <a:close/>
                    <a:moveTo>
                      <a:pt x="70" y="31"/>
                    </a:moveTo>
                    <a:cubicBezTo>
                      <a:pt x="90" y="40"/>
                      <a:pt x="90" y="40"/>
                      <a:pt x="90" y="40"/>
                    </a:cubicBezTo>
                    <a:cubicBezTo>
                      <a:pt x="73" y="60"/>
                      <a:pt x="63" y="86"/>
                      <a:pt x="63" y="112"/>
                    </a:cubicBezTo>
                    <a:cubicBezTo>
                      <a:pt x="63" y="175"/>
                      <a:pt x="114" y="226"/>
                      <a:pt x="176" y="226"/>
                    </a:cubicBezTo>
                    <a:cubicBezTo>
                      <a:pt x="232" y="226"/>
                      <a:pt x="278" y="185"/>
                      <a:pt x="288" y="132"/>
                    </a:cubicBezTo>
                    <a:cubicBezTo>
                      <a:pt x="305" y="140"/>
                      <a:pt x="305" y="140"/>
                      <a:pt x="305" y="140"/>
                    </a:cubicBezTo>
                    <a:cubicBezTo>
                      <a:pt x="301" y="213"/>
                      <a:pt x="240" y="272"/>
                      <a:pt x="166" y="272"/>
                    </a:cubicBezTo>
                    <a:cubicBezTo>
                      <a:pt x="89" y="272"/>
                      <a:pt x="26" y="209"/>
                      <a:pt x="26" y="132"/>
                    </a:cubicBezTo>
                    <a:cubicBezTo>
                      <a:pt x="26" y="94"/>
                      <a:pt x="42" y="57"/>
                      <a:pt x="70"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4" name="Freeform 10">
                <a:extLst>
                  <a:ext uri="{FF2B5EF4-FFF2-40B4-BE49-F238E27FC236}">
                    <a16:creationId xmlns:a16="http://schemas.microsoft.com/office/drawing/2014/main" id="{56D51D43-5793-0BC7-350E-9FCF32B6A43B}"/>
                  </a:ext>
                </a:extLst>
              </p:cNvPr>
              <p:cNvSpPr>
                <a:spLocks noEditPoints="1"/>
              </p:cNvSpPr>
              <p:nvPr/>
            </p:nvSpPr>
            <p:spPr bwMode="auto">
              <a:xfrm>
                <a:off x="6188075" y="2978150"/>
                <a:ext cx="960438" cy="862013"/>
              </a:xfrm>
              <a:custGeom>
                <a:avLst/>
                <a:gdLst>
                  <a:gd name="T0" fmla="*/ 166 w 332"/>
                  <a:gd name="T1" fmla="*/ 298 h 298"/>
                  <a:gd name="T2" fmla="*/ 332 w 332"/>
                  <a:gd name="T3" fmla="*/ 132 h 298"/>
                  <a:gd name="T4" fmla="*/ 272 w 332"/>
                  <a:gd name="T5" fmla="*/ 5 h 298"/>
                  <a:gd name="T6" fmla="*/ 265 w 332"/>
                  <a:gd name="T7" fmla="*/ 0 h 298"/>
                  <a:gd name="T8" fmla="*/ 221 w 332"/>
                  <a:gd name="T9" fmla="*/ 20 h 298"/>
                  <a:gd name="T10" fmla="*/ 221 w 332"/>
                  <a:gd name="T11" fmla="*/ 20 h 298"/>
                  <a:gd name="T12" fmla="*/ 49 w 332"/>
                  <a:gd name="T13" fmla="*/ 100 h 298"/>
                  <a:gd name="T14" fmla="*/ 42 w 332"/>
                  <a:gd name="T15" fmla="*/ 104 h 298"/>
                  <a:gd name="T16" fmla="*/ 42 w 332"/>
                  <a:gd name="T17" fmla="*/ 104 h 298"/>
                  <a:gd name="T18" fmla="*/ 7 w 332"/>
                  <a:gd name="T19" fmla="*/ 120 h 298"/>
                  <a:gd name="T20" fmla="*/ 0 w 332"/>
                  <a:gd name="T21" fmla="*/ 124 h 298"/>
                  <a:gd name="T22" fmla="*/ 0 w 332"/>
                  <a:gd name="T23" fmla="*/ 132 h 298"/>
                  <a:gd name="T24" fmla="*/ 166 w 332"/>
                  <a:gd name="T25" fmla="*/ 298 h 298"/>
                  <a:gd name="T26" fmla="*/ 217 w 332"/>
                  <a:gd name="T27" fmla="*/ 51 h 298"/>
                  <a:gd name="T28" fmla="*/ 242 w 332"/>
                  <a:gd name="T29" fmla="*/ 112 h 298"/>
                  <a:gd name="T30" fmla="*/ 155 w 332"/>
                  <a:gd name="T31" fmla="*/ 199 h 298"/>
                  <a:gd name="T32" fmla="*/ 68 w 332"/>
                  <a:gd name="T33" fmla="*/ 120 h 298"/>
                  <a:gd name="T34" fmla="*/ 217 w 332"/>
                  <a:gd name="T35" fmla="*/ 51 h 298"/>
                  <a:gd name="T36" fmla="*/ 44 w 332"/>
                  <a:gd name="T37" fmla="*/ 132 h 298"/>
                  <a:gd name="T38" fmla="*/ 155 w 332"/>
                  <a:gd name="T39" fmla="*/ 226 h 298"/>
                  <a:gd name="T40" fmla="*/ 269 w 332"/>
                  <a:gd name="T41" fmla="*/ 112 h 298"/>
                  <a:gd name="T42" fmla="*/ 242 w 332"/>
                  <a:gd name="T43" fmla="*/ 40 h 298"/>
                  <a:gd name="T44" fmla="*/ 261 w 332"/>
                  <a:gd name="T45" fmla="*/ 31 h 298"/>
                  <a:gd name="T46" fmla="*/ 306 w 332"/>
                  <a:gd name="T47" fmla="*/ 132 h 298"/>
                  <a:gd name="T48" fmla="*/ 166 w 332"/>
                  <a:gd name="T49" fmla="*/ 272 h 298"/>
                  <a:gd name="T50" fmla="*/ 26 w 332"/>
                  <a:gd name="T51" fmla="*/ 140 h 298"/>
                  <a:gd name="T52" fmla="*/ 44 w 332"/>
                  <a:gd name="T53" fmla="*/ 132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32" h="298">
                    <a:moveTo>
                      <a:pt x="166" y="298"/>
                    </a:moveTo>
                    <a:cubicBezTo>
                      <a:pt x="257" y="298"/>
                      <a:pt x="332" y="224"/>
                      <a:pt x="332" y="132"/>
                    </a:cubicBezTo>
                    <a:cubicBezTo>
                      <a:pt x="332" y="83"/>
                      <a:pt x="310" y="37"/>
                      <a:pt x="272" y="5"/>
                    </a:cubicBezTo>
                    <a:cubicBezTo>
                      <a:pt x="265" y="0"/>
                      <a:pt x="265" y="0"/>
                      <a:pt x="265" y="0"/>
                    </a:cubicBezTo>
                    <a:cubicBezTo>
                      <a:pt x="221" y="20"/>
                      <a:pt x="221" y="20"/>
                      <a:pt x="221" y="20"/>
                    </a:cubicBezTo>
                    <a:cubicBezTo>
                      <a:pt x="221" y="20"/>
                      <a:pt x="221" y="20"/>
                      <a:pt x="221" y="20"/>
                    </a:cubicBezTo>
                    <a:cubicBezTo>
                      <a:pt x="49" y="100"/>
                      <a:pt x="49" y="100"/>
                      <a:pt x="49" y="100"/>
                    </a:cubicBezTo>
                    <a:cubicBezTo>
                      <a:pt x="42" y="104"/>
                      <a:pt x="42" y="104"/>
                      <a:pt x="42" y="104"/>
                    </a:cubicBezTo>
                    <a:cubicBezTo>
                      <a:pt x="42" y="104"/>
                      <a:pt x="42" y="104"/>
                      <a:pt x="42" y="104"/>
                    </a:cubicBezTo>
                    <a:cubicBezTo>
                      <a:pt x="7" y="120"/>
                      <a:pt x="7" y="120"/>
                      <a:pt x="7" y="120"/>
                    </a:cubicBezTo>
                    <a:cubicBezTo>
                      <a:pt x="0" y="124"/>
                      <a:pt x="0" y="124"/>
                      <a:pt x="0" y="124"/>
                    </a:cubicBezTo>
                    <a:cubicBezTo>
                      <a:pt x="0" y="132"/>
                      <a:pt x="0" y="132"/>
                      <a:pt x="0" y="132"/>
                    </a:cubicBezTo>
                    <a:cubicBezTo>
                      <a:pt x="0" y="224"/>
                      <a:pt x="74" y="298"/>
                      <a:pt x="166" y="298"/>
                    </a:cubicBezTo>
                    <a:close/>
                    <a:moveTo>
                      <a:pt x="217" y="51"/>
                    </a:moveTo>
                    <a:cubicBezTo>
                      <a:pt x="233" y="68"/>
                      <a:pt x="242" y="89"/>
                      <a:pt x="242" y="112"/>
                    </a:cubicBezTo>
                    <a:cubicBezTo>
                      <a:pt x="242" y="160"/>
                      <a:pt x="203" y="199"/>
                      <a:pt x="155" y="199"/>
                    </a:cubicBezTo>
                    <a:cubicBezTo>
                      <a:pt x="110" y="199"/>
                      <a:pt x="73" y="165"/>
                      <a:pt x="68" y="120"/>
                    </a:cubicBezTo>
                    <a:lnTo>
                      <a:pt x="217" y="51"/>
                    </a:lnTo>
                    <a:close/>
                    <a:moveTo>
                      <a:pt x="44" y="132"/>
                    </a:moveTo>
                    <a:cubicBezTo>
                      <a:pt x="53" y="185"/>
                      <a:pt x="99" y="226"/>
                      <a:pt x="155" y="226"/>
                    </a:cubicBezTo>
                    <a:cubicBezTo>
                      <a:pt x="218" y="226"/>
                      <a:pt x="269" y="175"/>
                      <a:pt x="269" y="112"/>
                    </a:cubicBezTo>
                    <a:cubicBezTo>
                      <a:pt x="269" y="86"/>
                      <a:pt x="259" y="60"/>
                      <a:pt x="242" y="40"/>
                    </a:cubicBezTo>
                    <a:cubicBezTo>
                      <a:pt x="261" y="31"/>
                      <a:pt x="261" y="31"/>
                      <a:pt x="261" y="31"/>
                    </a:cubicBezTo>
                    <a:cubicBezTo>
                      <a:pt x="289" y="57"/>
                      <a:pt x="306" y="94"/>
                      <a:pt x="306" y="132"/>
                    </a:cubicBezTo>
                    <a:cubicBezTo>
                      <a:pt x="306" y="209"/>
                      <a:pt x="243" y="272"/>
                      <a:pt x="166" y="272"/>
                    </a:cubicBezTo>
                    <a:cubicBezTo>
                      <a:pt x="92" y="272"/>
                      <a:pt x="31" y="214"/>
                      <a:pt x="26" y="140"/>
                    </a:cubicBezTo>
                    <a:lnTo>
                      <a:pt x="44" y="1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grpSp>
        <p:nvGrpSpPr>
          <p:cNvPr id="125" name="Group 124">
            <a:extLst>
              <a:ext uri="{FF2B5EF4-FFF2-40B4-BE49-F238E27FC236}">
                <a16:creationId xmlns:a16="http://schemas.microsoft.com/office/drawing/2014/main" id="{09CD1B0E-1972-BC98-7B37-7761C8EC20EE}"/>
              </a:ext>
            </a:extLst>
          </p:cNvPr>
          <p:cNvGrpSpPr/>
          <p:nvPr/>
        </p:nvGrpSpPr>
        <p:grpSpPr>
          <a:xfrm>
            <a:off x="5057605" y="4106651"/>
            <a:ext cx="763460" cy="1216136"/>
            <a:chOff x="3601656" y="1497596"/>
            <a:chExt cx="763460" cy="1216136"/>
          </a:xfrm>
        </p:grpSpPr>
        <p:sp>
          <p:nvSpPr>
            <p:cNvPr id="126" name="TextBox 125">
              <a:extLst>
                <a:ext uri="{FF2B5EF4-FFF2-40B4-BE49-F238E27FC236}">
                  <a16:creationId xmlns:a16="http://schemas.microsoft.com/office/drawing/2014/main" id="{B429A3CC-5649-BBCC-C7B2-8BAF54266C7D}"/>
                </a:ext>
              </a:extLst>
            </p:cNvPr>
            <p:cNvSpPr txBox="1"/>
            <p:nvPr/>
          </p:nvSpPr>
          <p:spPr>
            <a:xfrm>
              <a:off x="3601656" y="2282845"/>
              <a:ext cx="763460" cy="430887"/>
            </a:xfrm>
            <a:prstGeom prst="rect">
              <a:avLst/>
            </a:prstGeom>
            <a:noFill/>
            <a:ln>
              <a:noFill/>
            </a:ln>
            <a:extLst>
              <a:ext uri="{91240B29-F687-4F45-9708-019B960494DF}">
                <a14:hiddenLine xmlns:a14="http://schemas.microsoft.com/office/drawing/2010/main">
                  <a:solidFill>
                    <a:prstClr val="black"/>
                  </a:solidFill>
                </a14:hiddenLine>
              </a:ext>
            </a:extLst>
          </p:spPr>
          <p:txBody>
            <a:bodyPr wrap="square" lIns="0" tIns="0" rIns="0" bIns="0" rtlCol="0">
              <a:spAutoFit/>
            </a:bodyPr>
            <a:lstStyle/>
            <a:p>
              <a:pPr algn="ctr"/>
              <a:r>
                <a:rPr lang="en-GB" sz="1400" cap="all" dirty="0" err="1">
                  <a:solidFill>
                    <a:schemeClr val="bg1"/>
                  </a:solidFill>
                </a:rPr>
                <a:t>BotNET</a:t>
              </a:r>
              <a:endParaRPr lang="en-GB" sz="1400" cap="all" dirty="0">
                <a:solidFill>
                  <a:schemeClr val="bg1"/>
                </a:solidFill>
              </a:endParaRPr>
            </a:p>
            <a:p>
              <a:pPr algn="ctr"/>
              <a:endParaRPr lang="en-GB" sz="1400" cap="all" dirty="0">
                <a:solidFill>
                  <a:schemeClr val="bg1"/>
                </a:solidFill>
              </a:endParaRPr>
            </a:p>
          </p:txBody>
        </p:sp>
        <p:grpSp>
          <p:nvGrpSpPr>
            <p:cNvPr id="127" name="Group 126">
              <a:extLst>
                <a:ext uri="{FF2B5EF4-FFF2-40B4-BE49-F238E27FC236}">
                  <a16:creationId xmlns:a16="http://schemas.microsoft.com/office/drawing/2014/main" id="{C7FBBAF0-5328-AB5C-E807-D0F5379E744C}"/>
                </a:ext>
              </a:extLst>
            </p:cNvPr>
            <p:cNvGrpSpPr>
              <a:grpSpLocks noChangeAspect="1"/>
            </p:cNvGrpSpPr>
            <p:nvPr/>
          </p:nvGrpSpPr>
          <p:grpSpPr>
            <a:xfrm>
              <a:off x="3634643" y="1497596"/>
              <a:ext cx="687600" cy="687600"/>
              <a:chOff x="180112" y="179387"/>
              <a:chExt cx="720000" cy="720000"/>
            </a:xfrm>
          </p:grpSpPr>
          <p:sp>
            <p:nvSpPr>
              <p:cNvPr id="128" name="Oval 5">
                <a:extLst>
                  <a:ext uri="{FF2B5EF4-FFF2-40B4-BE49-F238E27FC236}">
                    <a16:creationId xmlns:a16="http://schemas.microsoft.com/office/drawing/2014/main" id="{74B85574-E28E-CCED-5845-8B2214FD88AC}"/>
                  </a:ext>
                </a:extLst>
              </p:cNvPr>
              <p:cNvSpPr>
                <a:spLocks noChangeArrowheads="1"/>
              </p:cNvSpPr>
              <p:nvPr/>
            </p:nvSpPr>
            <p:spPr bwMode="auto">
              <a:xfrm>
                <a:off x="180112" y="179387"/>
                <a:ext cx="720000" cy="720000"/>
              </a:xfrm>
              <a:prstGeom prst="ellipse">
                <a:avLst/>
              </a:prstGeom>
              <a:solidFill>
                <a:srgbClr val="FF595A"/>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29" name="Group 128">
                <a:extLst>
                  <a:ext uri="{FF2B5EF4-FFF2-40B4-BE49-F238E27FC236}">
                    <a16:creationId xmlns:a16="http://schemas.microsoft.com/office/drawing/2014/main" id="{59FBE233-FA5E-21A8-4D63-154F4D1D855C}"/>
                  </a:ext>
                </a:extLst>
              </p:cNvPr>
              <p:cNvGrpSpPr/>
              <p:nvPr/>
            </p:nvGrpSpPr>
            <p:grpSpPr>
              <a:xfrm>
                <a:off x="326945" y="282720"/>
                <a:ext cx="429500" cy="440500"/>
                <a:chOff x="4062413" y="981075"/>
                <a:chExt cx="4090988" cy="4195763"/>
              </a:xfrm>
              <a:solidFill>
                <a:schemeClr val="bg1"/>
              </a:solidFill>
            </p:grpSpPr>
            <p:sp>
              <p:nvSpPr>
                <p:cNvPr id="130" name="Oval 6">
                  <a:extLst>
                    <a:ext uri="{FF2B5EF4-FFF2-40B4-BE49-F238E27FC236}">
                      <a16:creationId xmlns:a16="http://schemas.microsoft.com/office/drawing/2014/main" id="{2A65F092-4653-E374-0871-CFD16E7573FD}"/>
                    </a:ext>
                  </a:extLst>
                </p:cNvPr>
                <p:cNvSpPr>
                  <a:spLocks noChangeArrowheads="1"/>
                </p:cNvSpPr>
                <p:nvPr/>
              </p:nvSpPr>
              <p:spPr bwMode="auto">
                <a:xfrm>
                  <a:off x="6000750" y="1198563"/>
                  <a:ext cx="249238" cy="2508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7">
                  <a:extLst>
                    <a:ext uri="{FF2B5EF4-FFF2-40B4-BE49-F238E27FC236}">
                      <a16:creationId xmlns:a16="http://schemas.microsoft.com/office/drawing/2014/main" id="{D7C8C6AE-EE71-B9B4-429E-73BCE6014992}"/>
                    </a:ext>
                  </a:extLst>
                </p:cNvPr>
                <p:cNvSpPr>
                  <a:spLocks noEditPoints="1"/>
                </p:cNvSpPr>
                <p:nvPr/>
              </p:nvSpPr>
              <p:spPr bwMode="auto">
                <a:xfrm>
                  <a:off x="4062413" y="981075"/>
                  <a:ext cx="4090988" cy="4195763"/>
                </a:xfrm>
                <a:custGeom>
                  <a:avLst/>
                  <a:gdLst>
                    <a:gd name="T0" fmla="*/ 1290 w 1414"/>
                    <a:gd name="T1" fmla="*/ 677 h 1450"/>
                    <a:gd name="T2" fmla="*/ 1184 w 1414"/>
                    <a:gd name="T3" fmla="*/ 553 h 1450"/>
                    <a:gd name="T4" fmla="*/ 735 w 1414"/>
                    <a:gd name="T5" fmla="*/ 301 h 1450"/>
                    <a:gd name="T6" fmla="*/ 832 w 1414"/>
                    <a:gd name="T7" fmla="*/ 118 h 1450"/>
                    <a:gd name="T8" fmla="*/ 594 w 1414"/>
                    <a:gd name="T9" fmla="*/ 118 h 1450"/>
                    <a:gd name="T10" fmla="*/ 691 w 1414"/>
                    <a:gd name="T11" fmla="*/ 299 h 1450"/>
                    <a:gd name="T12" fmla="*/ 223 w 1414"/>
                    <a:gd name="T13" fmla="*/ 553 h 1450"/>
                    <a:gd name="T14" fmla="*/ 118 w 1414"/>
                    <a:gd name="T15" fmla="*/ 677 h 1450"/>
                    <a:gd name="T16" fmla="*/ 0 w 1414"/>
                    <a:gd name="T17" fmla="*/ 769 h 1450"/>
                    <a:gd name="T18" fmla="*/ 92 w 1414"/>
                    <a:gd name="T19" fmla="*/ 1326 h 1450"/>
                    <a:gd name="T20" fmla="*/ 118 w 1414"/>
                    <a:gd name="T21" fmla="*/ 1345 h 1450"/>
                    <a:gd name="T22" fmla="*/ 1184 w 1414"/>
                    <a:gd name="T23" fmla="*/ 1450 h 1450"/>
                    <a:gd name="T24" fmla="*/ 1290 w 1414"/>
                    <a:gd name="T25" fmla="*/ 1326 h 1450"/>
                    <a:gd name="T26" fmla="*/ 1414 w 1414"/>
                    <a:gd name="T27" fmla="*/ 1234 h 1450"/>
                    <a:gd name="T28" fmla="*/ 1322 w 1414"/>
                    <a:gd name="T29" fmla="*/ 677 h 1450"/>
                    <a:gd name="T30" fmla="*/ 92 w 1414"/>
                    <a:gd name="T31" fmla="*/ 1274 h 1450"/>
                    <a:gd name="T32" fmla="*/ 52 w 1414"/>
                    <a:gd name="T33" fmla="*/ 769 h 1450"/>
                    <a:gd name="T34" fmla="*/ 144 w 1414"/>
                    <a:gd name="T35" fmla="*/ 729 h 1450"/>
                    <a:gd name="T36" fmla="*/ 638 w 1414"/>
                    <a:gd name="T37" fmla="*/ 118 h 1450"/>
                    <a:gd name="T38" fmla="*/ 788 w 1414"/>
                    <a:gd name="T39" fmla="*/ 118 h 1450"/>
                    <a:gd name="T40" fmla="*/ 638 w 1414"/>
                    <a:gd name="T41" fmla="*/ 118 h 1450"/>
                    <a:gd name="T42" fmla="*/ 951 w 1414"/>
                    <a:gd name="T43" fmla="*/ 553 h 1450"/>
                    <a:gd name="T44" fmla="*/ 701 w 1414"/>
                    <a:gd name="T45" fmla="*/ 342 h 1450"/>
                    <a:gd name="T46" fmla="*/ 1237 w 1414"/>
                    <a:gd name="T47" fmla="*/ 1274 h 1450"/>
                    <a:gd name="T48" fmla="*/ 1184 w 1414"/>
                    <a:gd name="T49" fmla="*/ 1398 h 1450"/>
                    <a:gd name="T50" fmla="*/ 182 w 1414"/>
                    <a:gd name="T51" fmla="*/ 1377 h 1450"/>
                    <a:gd name="T52" fmla="*/ 170 w 1414"/>
                    <a:gd name="T53" fmla="*/ 658 h 1450"/>
                    <a:gd name="T54" fmla="*/ 1184 w 1414"/>
                    <a:gd name="T55" fmla="*/ 605 h 1450"/>
                    <a:gd name="T56" fmla="*/ 1237 w 1414"/>
                    <a:gd name="T57" fmla="*/ 658 h 1450"/>
                    <a:gd name="T58" fmla="*/ 1237 w 1414"/>
                    <a:gd name="T59" fmla="*/ 729 h 1450"/>
                    <a:gd name="T60" fmla="*/ 1362 w 1414"/>
                    <a:gd name="T61" fmla="*/ 1234 h 1450"/>
                    <a:gd name="T62" fmla="*/ 1263 w 1414"/>
                    <a:gd name="T63" fmla="*/ 1274 h 1450"/>
                    <a:gd name="T64" fmla="*/ 1322 w 1414"/>
                    <a:gd name="T65" fmla="*/ 729 h 1450"/>
                    <a:gd name="T66" fmla="*/ 1362 w 1414"/>
                    <a:gd name="T67" fmla="*/ 1234 h 1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14" h="1450">
                      <a:moveTo>
                        <a:pt x="1322" y="677"/>
                      </a:moveTo>
                      <a:cubicBezTo>
                        <a:pt x="1290" y="677"/>
                        <a:pt x="1290" y="677"/>
                        <a:pt x="1290" y="677"/>
                      </a:cubicBezTo>
                      <a:cubicBezTo>
                        <a:pt x="1290" y="658"/>
                        <a:pt x="1290" y="658"/>
                        <a:pt x="1290" y="658"/>
                      </a:cubicBezTo>
                      <a:cubicBezTo>
                        <a:pt x="1290" y="600"/>
                        <a:pt x="1242" y="553"/>
                        <a:pt x="1184" y="553"/>
                      </a:cubicBezTo>
                      <a:cubicBezTo>
                        <a:pt x="995" y="553"/>
                        <a:pt x="995" y="553"/>
                        <a:pt x="995" y="553"/>
                      </a:cubicBezTo>
                      <a:cubicBezTo>
                        <a:pt x="976" y="420"/>
                        <a:pt x="869" y="316"/>
                        <a:pt x="735" y="301"/>
                      </a:cubicBezTo>
                      <a:cubicBezTo>
                        <a:pt x="735" y="235"/>
                        <a:pt x="735" y="235"/>
                        <a:pt x="735" y="235"/>
                      </a:cubicBezTo>
                      <a:cubicBezTo>
                        <a:pt x="790" y="225"/>
                        <a:pt x="832" y="176"/>
                        <a:pt x="832" y="118"/>
                      </a:cubicBezTo>
                      <a:cubicBezTo>
                        <a:pt x="832" y="53"/>
                        <a:pt x="779" y="0"/>
                        <a:pt x="713" y="0"/>
                      </a:cubicBezTo>
                      <a:cubicBezTo>
                        <a:pt x="648" y="0"/>
                        <a:pt x="594" y="53"/>
                        <a:pt x="594" y="118"/>
                      </a:cubicBezTo>
                      <a:cubicBezTo>
                        <a:pt x="594" y="176"/>
                        <a:pt x="636" y="225"/>
                        <a:pt x="691" y="235"/>
                      </a:cubicBezTo>
                      <a:cubicBezTo>
                        <a:pt x="691" y="299"/>
                        <a:pt x="691" y="299"/>
                        <a:pt x="691" y="299"/>
                      </a:cubicBezTo>
                      <a:cubicBezTo>
                        <a:pt x="547" y="304"/>
                        <a:pt x="428" y="412"/>
                        <a:pt x="407" y="553"/>
                      </a:cubicBezTo>
                      <a:cubicBezTo>
                        <a:pt x="223" y="553"/>
                        <a:pt x="223" y="553"/>
                        <a:pt x="223" y="553"/>
                      </a:cubicBezTo>
                      <a:cubicBezTo>
                        <a:pt x="165" y="553"/>
                        <a:pt x="118" y="600"/>
                        <a:pt x="118" y="658"/>
                      </a:cubicBezTo>
                      <a:cubicBezTo>
                        <a:pt x="118" y="677"/>
                        <a:pt x="118" y="677"/>
                        <a:pt x="118" y="677"/>
                      </a:cubicBezTo>
                      <a:cubicBezTo>
                        <a:pt x="92" y="677"/>
                        <a:pt x="92" y="677"/>
                        <a:pt x="92" y="677"/>
                      </a:cubicBezTo>
                      <a:cubicBezTo>
                        <a:pt x="41" y="677"/>
                        <a:pt x="0" y="718"/>
                        <a:pt x="0" y="769"/>
                      </a:cubicBezTo>
                      <a:cubicBezTo>
                        <a:pt x="0" y="1234"/>
                        <a:pt x="0" y="1234"/>
                        <a:pt x="0" y="1234"/>
                      </a:cubicBezTo>
                      <a:cubicBezTo>
                        <a:pt x="0" y="1285"/>
                        <a:pt x="41" y="1326"/>
                        <a:pt x="92" y="1326"/>
                      </a:cubicBezTo>
                      <a:cubicBezTo>
                        <a:pt x="118" y="1326"/>
                        <a:pt x="118" y="1326"/>
                        <a:pt x="118" y="1326"/>
                      </a:cubicBezTo>
                      <a:cubicBezTo>
                        <a:pt x="118" y="1345"/>
                        <a:pt x="118" y="1345"/>
                        <a:pt x="118" y="1345"/>
                      </a:cubicBezTo>
                      <a:cubicBezTo>
                        <a:pt x="118" y="1403"/>
                        <a:pt x="165" y="1450"/>
                        <a:pt x="223" y="1450"/>
                      </a:cubicBezTo>
                      <a:cubicBezTo>
                        <a:pt x="1184" y="1450"/>
                        <a:pt x="1184" y="1450"/>
                        <a:pt x="1184" y="1450"/>
                      </a:cubicBezTo>
                      <a:cubicBezTo>
                        <a:pt x="1242" y="1450"/>
                        <a:pt x="1290" y="1403"/>
                        <a:pt x="1290" y="1345"/>
                      </a:cubicBezTo>
                      <a:cubicBezTo>
                        <a:pt x="1290" y="1326"/>
                        <a:pt x="1290" y="1326"/>
                        <a:pt x="1290" y="1326"/>
                      </a:cubicBezTo>
                      <a:cubicBezTo>
                        <a:pt x="1322" y="1326"/>
                        <a:pt x="1322" y="1326"/>
                        <a:pt x="1322" y="1326"/>
                      </a:cubicBezTo>
                      <a:cubicBezTo>
                        <a:pt x="1373" y="1326"/>
                        <a:pt x="1414" y="1285"/>
                        <a:pt x="1414" y="1234"/>
                      </a:cubicBezTo>
                      <a:cubicBezTo>
                        <a:pt x="1414" y="769"/>
                        <a:pt x="1414" y="769"/>
                        <a:pt x="1414" y="769"/>
                      </a:cubicBezTo>
                      <a:cubicBezTo>
                        <a:pt x="1414" y="718"/>
                        <a:pt x="1373" y="677"/>
                        <a:pt x="1322" y="677"/>
                      </a:cubicBezTo>
                      <a:close/>
                      <a:moveTo>
                        <a:pt x="144" y="1274"/>
                      </a:moveTo>
                      <a:cubicBezTo>
                        <a:pt x="92" y="1274"/>
                        <a:pt x="92" y="1274"/>
                        <a:pt x="92" y="1274"/>
                      </a:cubicBezTo>
                      <a:cubicBezTo>
                        <a:pt x="70" y="1274"/>
                        <a:pt x="52" y="1256"/>
                        <a:pt x="52" y="1234"/>
                      </a:cubicBezTo>
                      <a:cubicBezTo>
                        <a:pt x="52" y="769"/>
                        <a:pt x="52" y="769"/>
                        <a:pt x="52" y="769"/>
                      </a:cubicBezTo>
                      <a:cubicBezTo>
                        <a:pt x="52" y="747"/>
                        <a:pt x="70" y="729"/>
                        <a:pt x="92" y="729"/>
                      </a:cubicBezTo>
                      <a:cubicBezTo>
                        <a:pt x="144" y="729"/>
                        <a:pt x="144" y="729"/>
                        <a:pt x="144" y="729"/>
                      </a:cubicBezTo>
                      <a:lnTo>
                        <a:pt x="144" y="1274"/>
                      </a:lnTo>
                      <a:close/>
                      <a:moveTo>
                        <a:pt x="638" y="118"/>
                      </a:moveTo>
                      <a:cubicBezTo>
                        <a:pt x="638" y="77"/>
                        <a:pt x="672" y="43"/>
                        <a:pt x="713" y="43"/>
                      </a:cubicBezTo>
                      <a:cubicBezTo>
                        <a:pt x="754" y="43"/>
                        <a:pt x="788" y="77"/>
                        <a:pt x="788" y="118"/>
                      </a:cubicBezTo>
                      <a:cubicBezTo>
                        <a:pt x="788" y="160"/>
                        <a:pt x="754" y="193"/>
                        <a:pt x="713" y="193"/>
                      </a:cubicBezTo>
                      <a:cubicBezTo>
                        <a:pt x="672" y="193"/>
                        <a:pt x="638" y="160"/>
                        <a:pt x="638" y="118"/>
                      </a:cubicBezTo>
                      <a:close/>
                      <a:moveTo>
                        <a:pt x="701" y="342"/>
                      </a:moveTo>
                      <a:cubicBezTo>
                        <a:pt x="826" y="342"/>
                        <a:pt x="930" y="433"/>
                        <a:pt x="951" y="553"/>
                      </a:cubicBezTo>
                      <a:cubicBezTo>
                        <a:pt x="452" y="553"/>
                        <a:pt x="452" y="553"/>
                        <a:pt x="452" y="553"/>
                      </a:cubicBezTo>
                      <a:cubicBezTo>
                        <a:pt x="472" y="433"/>
                        <a:pt x="576" y="342"/>
                        <a:pt x="701" y="342"/>
                      </a:cubicBezTo>
                      <a:close/>
                      <a:moveTo>
                        <a:pt x="1237" y="1274"/>
                      </a:moveTo>
                      <a:cubicBezTo>
                        <a:pt x="1237" y="1274"/>
                        <a:pt x="1237" y="1274"/>
                        <a:pt x="1237" y="1274"/>
                      </a:cubicBezTo>
                      <a:cubicBezTo>
                        <a:pt x="1237" y="1345"/>
                        <a:pt x="1237" y="1345"/>
                        <a:pt x="1237" y="1345"/>
                      </a:cubicBezTo>
                      <a:cubicBezTo>
                        <a:pt x="1237" y="1374"/>
                        <a:pt x="1213" y="1398"/>
                        <a:pt x="1184" y="1398"/>
                      </a:cubicBezTo>
                      <a:cubicBezTo>
                        <a:pt x="223" y="1398"/>
                        <a:pt x="223" y="1398"/>
                        <a:pt x="223" y="1398"/>
                      </a:cubicBezTo>
                      <a:cubicBezTo>
                        <a:pt x="206" y="1398"/>
                        <a:pt x="192" y="1389"/>
                        <a:pt x="182" y="1377"/>
                      </a:cubicBezTo>
                      <a:cubicBezTo>
                        <a:pt x="175" y="1368"/>
                        <a:pt x="170" y="1357"/>
                        <a:pt x="170" y="1345"/>
                      </a:cubicBezTo>
                      <a:cubicBezTo>
                        <a:pt x="170" y="658"/>
                        <a:pt x="170" y="658"/>
                        <a:pt x="170" y="658"/>
                      </a:cubicBezTo>
                      <a:cubicBezTo>
                        <a:pt x="170" y="629"/>
                        <a:pt x="194" y="605"/>
                        <a:pt x="223" y="605"/>
                      </a:cubicBezTo>
                      <a:cubicBezTo>
                        <a:pt x="1184" y="605"/>
                        <a:pt x="1184" y="605"/>
                        <a:pt x="1184" y="605"/>
                      </a:cubicBezTo>
                      <a:cubicBezTo>
                        <a:pt x="1192" y="605"/>
                        <a:pt x="1198" y="607"/>
                        <a:pt x="1205" y="609"/>
                      </a:cubicBezTo>
                      <a:cubicBezTo>
                        <a:pt x="1224" y="617"/>
                        <a:pt x="1237" y="636"/>
                        <a:pt x="1237" y="658"/>
                      </a:cubicBezTo>
                      <a:cubicBezTo>
                        <a:pt x="1237" y="729"/>
                        <a:pt x="1237" y="729"/>
                        <a:pt x="1237" y="729"/>
                      </a:cubicBezTo>
                      <a:cubicBezTo>
                        <a:pt x="1237" y="729"/>
                        <a:pt x="1237" y="729"/>
                        <a:pt x="1237" y="729"/>
                      </a:cubicBezTo>
                      <a:lnTo>
                        <a:pt x="1237" y="1274"/>
                      </a:lnTo>
                      <a:close/>
                      <a:moveTo>
                        <a:pt x="1362" y="1234"/>
                      </a:moveTo>
                      <a:cubicBezTo>
                        <a:pt x="1362" y="1256"/>
                        <a:pt x="1344" y="1274"/>
                        <a:pt x="1322" y="1274"/>
                      </a:cubicBezTo>
                      <a:cubicBezTo>
                        <a:pt x="1263" y="1274"/>
                        <a:pt x="1263" y="1274"/>
                        <a:pt x="1263" y="1274"/>
                      </a:cubicBezTo>
                      <a:cubicBezTo>
                        <a:pt x="1263" y="729"/>
                        <a:pt x="1263" y="729"/>
                        <a:pt x="1263" y="729"/>
                      </a:cubicBezTo>
                      <a:cubicBezTo>
                        <a:pt x="1322" y="729"/>
                        <a:pt x="1322" y="729"/>
                        <a:pt x="1322" y="729"/>
                      </a:cubicBezTo>
                      <a:cubicBezTo>
                        <a:pt x="1344" y="729"/>
                        <a:pt x="1362" y="747"/>
                        <a:pt x="1362" y="769"/>
                      </a:cubicBezTo>
                      <a:lnTo>
                        <a:pt x="1362" y="12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8">
                  <a:extLst>
                    <a:ext uri="{FF2B5EF4-FFF2-40B4-BE49-F238E27FC236}">
                      <a16:creationId xmlns:a16="http://schemas.microsoft.com/office/drawing/2014/main" id="{DFA5674B-FC6B-E3F0-BD0D-F65AF86D7B8E}"/>
                    </a:ext>
                  </a:extLst>
                </p:cNvPr>
                <p:cNvSpPr>
                  <a:spLocks noEditPoints="1"/>
                </p:cNvSpPr>
                <p:nvPr/>
              </p:nvSpPr>
              <p:spPr bwMode="auto">
                <a:xfrm>
                  <a:off x="4995863" y="4073525"/>
                  <a:ext cx="2201863" cy="715963"/>
                </a:xfrm>
                <a:custGeom>
                  <a:avLst/>
                  <a:gdLst>
                    <a:gd name="T0" fmla="*/ 638 w 761"/>
                    <a:gd name="T1" fmla="*/ 0 h 247"/>
                    <a:gd name="T2" fmla="*/ 124 w 761"/>
                    <a:gd name="T3" fmla="*/ 0 h 247"/>
                    <a:gd name="T4" fmla="*/ 0 w 761"/>
                    <a:gd name="T5" fmla="*/ 124 h 247"/>
                    <a:gd name="T6" fmla="*/ 124 w 761"/>
                    <a:gd name="T7" fmla="*/ 247 h 247"/>
                    <a:gd name="T8" fmla="*/ 638 w 761"/>
                    <a:gd name="T9" fmla="*/ 247 h 247"/>
                    <a:gd name="T10" fmla="*/ 761 w 761"/>
                    <a:gd name="T11" fmla="*/ 124 h 247"/>
                    <a:gd name="T12" fmla="*/ 638 w 761"/>
                    <a:gd name="T13" fmla="*/ 0 h 247"/>
                    <a:gd name="T14" fmla="*/ 118 w 761"/>
                    <a:gd name="T15" fmla="*/ 220 h 247"/>
                    <a:gd name="T16" fmla="*/ 26 w 761"/>
                    <a:gd name="T17" fmla="*/ 124 h 247"/>
                    <a:gd name="T18" fmla="*/ 118 w 761"/>
                    <a:gd name="T19" fmla="*/ 27 h 247"/>
                    <a:gd name="T20" fmla="*/ 118 w 761"/>
                    <a:gd name="T21" fmla="*/ 220 h 247"/>
                    <a:gd name="T22" fmla="*/ 243 w 761"/>
                    <a:gd name="T23" fmla="*/ 221 h 247"/>
                    <a:gd name="T24" fmla="*/ 144 w 761"/>
                    <a:gd name="T25" fmla="*/ 221 h 247"/>
                    <a:gd name="T26" fmla="*/ 144 w 761"/>
                    <a:gd name="T27" fmla="*/ 26 h 247"/>
                    <a:gd name="T28" fmla="*/ 243 w 761"/>
                    <a:gd name="T29" fmla="*/ 26 h 247"/>
                    <a:gd name="T30" fmla="*/ 243 w 761"/>
                    <a:gd name="T31" fmla="*/ 221 h 247"/>
                    <a:gd name="T32" fmla="*/ 368 w 761"/>
                    <a:gd name="T33" fmla="*/ 221 h 247"/>
                    <a:gd name="T34" fmla="*/ 269 w 761"/>
                    <a:gd name="T35" fmla="*/ 221 h 247"/>
                    <a:gd name="T36" fmla="*/ 269 w 761"/>
                    <a:gd name="T37" fmla="*/ 26 h 247"/>
                    <a:gd name="T38" fmla="*/ 368 w 761"/>
                    <a:gd name="T39" fmla="*/ 26 h 247"/>
                    <a:gd name="T40" fmla="*/ 368 w 761"/>
                    <a:gd name="T41" fmla="*/ 221 h 247"/>
                    <a:gd name="T42" fmla="*/ 492 w 761"/>
                    <a:gd name="T43" fmla="*/ 221 h 247"/>
                    <a:gd name="T44" fmla="*/ 394 w 761"/>
                    <a:gd name="T45" fmla="*/ 221 h 247"/>
                    <a:gd name="T46" fmla="*/ 394 w 761"/>
                    <a:gd name="T47" fmla="*/ 26 h 247"/>
                    <a:gd name="T48" fmla="*/ 492 w 761"/>
                    <a:gd name="T49" fmla="*/ 26 h 247"/>
                    <a:gd name="T50" fmla="*/ 492 w 761"/>
                    <a:gd name="T51" fmla="*/ 221 h 247"/>
                    <a:gd name="T52" fmla="*/ 617 w 761"/>
                    <a:gd name="T53" fmla="*/ 221 h 247"/>
                    <a:gd name="T54" fmla="*/ 519 w 761"/>
                    <a:gd name="T55" fmla="*/ 221 h 247"/>
                    <a:gd name="T56" fmla="*/ 519 w 761"/>
                    <a:gd name="T57" fmla="*/ 26 h 247"/>
                    <a:gd name="T58" fmla="*/ 617 w 761"/>
                    <a:gd name="T59" fmla="*/ 26 h 247"/>
                    <a:gd name="T60" fmla="*/ 617 w 761"/>
                    <a:gd name="T61" fmla="*/ 221 h 247"/>
                    <a:gd name="T62" fmla="*/ 643 w 761"/>
                    <a:gd name="T63" fmla="*/ 220 h 247"/>
                    <a:gd name="T64" fmla="*/ 643 w 761"/>
                    <a:gd name="T65" fmla="*/ 27 h 247"/>
                    <a:gd name="T66" fmla="*/ 735 w 761"/>
                    <a:gd name="T67" fmla="*/ 124 h 247"/>
                    <a:gd name="T68" fmla="*/ 643 w 761"/>
                    <a:gd name="T69" fmla="*/ 22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61" h="247">
                      <a:moveTo>
                        <a:pt x="638" y="0"/>
                      </a:moveTo>
                      <a:cubicBezTo>
                        <a:pt x="124" y="0"/>
                        <a:pt x="124" y="0"/>
                        <a:pt x="124" y="0"/>
                      </a:cubicBezTo>
                      <a:cubicBezTo>
                        <a:pt x="56" y="0"/>
                        <a:pt x="0" y="55"/>
                        <a:pt x="0" y="124"/>
                      </a:cubicBezTo>
                      <a:cubicBezTo>
                        <a:pt x="0" y="192"/>
                        <a:pt x="56" y="247"/>
                        <a:pt x="124" y="247"/>
                      </a:cubicBezTo>
                      <a:cubicBezTo>
                        <a:pt x="638" y="247"/>
                        <a:pt x="638" y="247"/>
                        <a:pt x="638" y="247"/>
                      </a:cubicBezTo>
                      <a:cubicBezTo>
                        <a:pt x="706" y="247"/>
                        <a:pt x="761" y="192"/>
                        <a:pt x="761" y="124"/>
                      </a:cubicBezTo>
                      <a:cubicBezTo>
                        <a:pt x="761" y="55"/>
                        <a:pt x="706" y="0"/>
                        <a:pt x="638" y="0"/>
                      </a:cubicBezTo>
                      <a:close/>
                      <a:moveTo>
                        <a:pt x="118" y="220"/>
                      </a:moveTo>
                      <a:cubicBezTo>
                        <a:pt x="67" y="217"/>
                        <a:pt x="26" y="175"/>
                        <a:pt x="26" y="124"/>
                      </a:cubicBezTo>
                      <a:cubicBezTo>
                        <a:pt x="26" y="72"/>
                        <a:pt x="67" y="30"/>
                        <a:pt x="118" y="27"/>
                      </a:cubicBezTo>
                      <a:lnTo>
                        <a:pt x="118" y="220"/>
                      </a:lnTo>
                      <a:close/>
                      <a:moveTo>
                        <a:pt x="243" y="221"/>
                      </a:moveTo>
                      <a:cubicBezTo>
                        <a:pt x="144" y="221"/>
                        <a:pt x="144" y="221"/>
                        <a:pt x="144" y="221"/>
                      </a:cubicBezTo>
                      <a:cubicBezTo>
                        <a:pt x="144" y="26"/>
                        <a:pt x="144" y="26"/>
                        <a:pt x="144" y="26"/>
                      </a:cubicBezTo>
                      <a:cubicBezTo>
                        <a:pt x="243" y="26"/>
                        <a:pt x="243" y="26"/>
                        <a:pt x="243" y="26"/>
                      </a:cubicBezTo>
                      <a:lnTo>
                        <a:pt x="243" y="221"/>
                      </a:lnTo>
                      <a:close/>
                      <a:moveTo>
                        <a:pt x="368" y="221"/>
                      </a:moveTo>
                      <a:cubicBezTo>
                        <a:pt x="269" y="221"/>
                        <a:pt x="269" y="221"/>
                        <a:pt x="269" y="221"/>
                      </a:cubicBezTo>
                      <a:cubicBezTo>
                        <a:pt x="269" y="26"/>
                        <a:pt x="269" y="26"/>
                        <a:pt x="269" y="26"/>
                      </a:cubicBezTo>
                      <a:cubicBezTo>
                        <a:pt x="368" y="26"/>
                        <a:pt x="368" y="26"/>
                        <a:pt x="368" y="26"/>
                      </a:cubicBezTo>
                      <a:lnTo>
                        <a:pt x="368" y="221"/>
                      </a:lnTo>
                      <a:close/>
                      <a:moveTo>
                        <a:pt x="492" y="221"/>
                      </a:moveTo>
                      <a:cubicBezTo>
                        <a:pt x="394" y="221"/>
                        <a:pt x="394" y="221"/>
                        <a:pt x="394" y="221"/>
                      </a:cubicBezTo>
                      <a:cubicBezTo>
                        <a:pt x="394" y="26"/>
                        <a:pt x="394" y="26"/>
                        <a:pt x="394" y="26"/>
                      </a:cubicBezTo>
                      <a:cubicBezTo>
                        <a:pt x="492" y="26"/>
                        <a:pt x="492" y="26"/>
                        <a:pt x="492" y="26"/>
                      </a:cubicBezTo>
                      <a:lnTo>
                        <a:pt x="492" y="221"/>
                      </a:lnTo>
                      <a:close/>
                      <a:moveTo>
                        <a:pt x="617" y="221"/>
                      </a:moveTo>
                      <a:cubicBezTo>
                        <a:pt x="519" y="221"/>
                        <a:pt x="519" y="221"/>
                        <a:pt x="519" y="221"/>
                      </a:cubicBezTo>
                      <a:cubicBezTo>
                        <a:pt x="519" y="26"/>
                        <a:pt x="519" y="26"/>
                        <a:pt x="519" y="26"/>
                      </a:cubicBezTo>
                      <a:cubicBezTo>
                        <a:pt x="617" y="26"/>
                        <a:pt x="617" y="26"/>
                        <a:pt x="617" y="26"/>
                      </a:cubicBezTo>
                      <a:lnTo>
                        <a:pt x="617" y="221"/>
                      </a:lnTo>
                      <a:close/>
                      <a:moveTo>
                        <a:pt x="643" y="220"/>
                      </a:moveTo>
                      <a:cubicBezTo>
                        <a:pt x="643" y="27"/>
                        <a:pt x="643" y="27"/>
                        <a:pt x="643" y="27"/>
                      </a:cubicBezTo>
                      <a:cubicBezTo>
                        <a:pt x="694" y="30"/>
                        <a:pt x="735" y="72"/>
                        <a:pt x="735" y="124"/>
                      </a:cubicBezTo>
                      <a:cubicBezTo>
                        <a:pt x="735" y="175"/>
                        <a:pt x="694" y="217"/>
                        <a:pt x="643" y="2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9">
                  <a:extLst>
                    <a:ext uri="{FF2B5EF4-FFF2-40B4-BE49-F238E27FC236}">
                      <a16:creationId xmlns:a16="http://schemas.microsoft.com/office/drawing/2014/main" id="{C0C72EBB-CAC8-1573-C4BC-365D7CDDE8E7}"/>
                    </a:ext>
                  </a:extLst>
                </p:cNvPr>
                <p:cNvSpPr>
                  <a:spLocks noEditPoints="1"/>
                </p:cNvSpPr>
                <p:nvPr/>
              </p:nvSpPr>
              <p:spPr bwMode="auto">
                <a:xfrm>
                  <a:off x="5048250" y="2978150"/>
                  <a:ext cx="960438" cy="862013"/>
                </a:xfrm>
                <a:custGeom>
                  <a:avLst/>
                  <a:gdLst>
                    <a:gd name="T0" fmla="*/ 166 w 332"/>
                    <a:gd name="T1" fmla="*/ 298 h 298"/>
                    <a:gd name="T2" fmla="*/ 332 w 332"/>
                    <a:gd name="T3" fmla="*/ 132 h 298"/>
                    <a:gd name="T4" fmla="*/ 332 w 332"/>
                    <a:gd name="T5" fmla="*/ 123 h 298"/>
                    <a:gd name="T6" fmla="*/ 290 w 332"/>
                    <a:gd name="T7" fmla="*/ 104 h 298"/>
                    <a:gd name="T8" fmla="*/ 290 w 332"/>
                    <a:gd name="T9" fmla="*/ 103 h 298"/>
                    <a:gd name="T10" fmla="*/ 110 w 332"/>
                    <a:gd name="T11" fmla="*/ 20 h 298"/>
                    <a:gd name="T12" fmla="*/ 110 w 332"/>
                    <a:gd name="T13" fmla="*/ 20 h 298"/>
                    <a:gd name="T14" fmla="*/ 66 w 332"/>
                    <a:gd name="T15" fmla="*/ 0 h 298"/>
                    <a:gd name="T16" fmla="*/ 60 w 332"/>
                    <a:gd name="T17" fmla="*/ 5 h 298"/>
                    <a:gd name="T18" fmla="*/ 0 w 332"/>
                    <a:gd name="T19" fmla="*/ 132 h 298"/>
                    <a:gd name="T20" fmla="*/ 166 w 332"/>
                    <a:gd name="T21" fmla="*/ 298 h 298"/>
                    <a:gd name="T22" fmla="*/ 114 w 332"/>
                    <a:gd name="T23" fmla="*/ 51 h 298"/>
                    <a:gd name="T24" fmla="*/ 263 w 332"/>
                    <a:gd name="T25" fmla="*/ 120 h 298"/>
                    <a:gd name="T26" fmla="*/ 176 w 332"/>
                    <a:gd name="T27" fmla="*/ 199 h 298"/>
                    <a:gd name="T28" fmla="*/ 89 w 332"/>
                    <a:gd name="T29" fmla="*/ 112 h 298"/>
                    <a:gd name="T30" fmla="*/ 114 w 332"/>
                    <a:gd name="T31" fmla="*/ 51 h 298"/>
                    <a:gd name="T32" fmla="*/ 70 w 332"/>
                    <a:gd name="T33" fmla="*/ 31 h 298"/>
                    <a:gd name="T34" fmla="*/ 90 w 332"/>
                    <a:gd name="T35" fmla="*/ 40 h 298"/>
                    <a:gd name="T36" fmla="*/ 63 w 332"/>
                    <a:gd name="T37" fmla="*/ 112 h 298"/>
                    <a:gd name="T38" fmla="*/ 176 w 332"/>
                    <a:gd name="T39" fmla="*/ 226 h 298"/>
                    <a:gd name="T40" fmla="*/ 288 w 332"/>
                    <a:gd name="T41" fmla="*/ 132 h 298"/>
                    <a:gd name="T42" fmla="*/ 305 w 332"/>
                    <a:gd name="T43" fmla="*/ 140 h 298"/>
                    <a:gd name="T44" fmla="*/ 166 w 332"/>
                    <a:gd name="T45" fmla="*/ 272 h 298"/>
                    <a:gd name="T46" fmla="*/ 26 w 332"/>
                    <a:gd name="T47" fmla="*/ 132 h 298"/>
                    <a:gd name="T48" fmla="*/ 70 w 332"/>
                    <a:gd name="T49" fmla="*/ 31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2" h="298">
                      <a:moveTo>
                        <a:pt x="166" y="298"/>
                      </a:moveTo>
                      <a:cubicBezTo>
                        <a:pt x="257" y="298"/>
                        <a:pt x="332" y="224"/>
                        <a:pt x="332" y="132"/>
                      </a:cubicBezTo>
                      <a:cubicBezTo>
                        <a:pt x="332" y="123"/>
                        <a:pt x="332" y="123"/>
                        <a:pt x="332" y="123"/>
                      </a:cubicBezTo>
                      <a:cubicBezTo>
                        <a:pt x="290" y="104"/>
                        <a:pt x="290" y="104"/>
                        <a:pt x="290" y="104"/>
                      </a:cubicBezTo>
                      <a:cubicBezTo>
                        <a:pt x="290" y="103"/>
                        <a:pt x="290" y="103"/>
                        <a:pt x="290" y="103"/>
                      </a:cubicBezTo>
                      <a:cubicBezTo>
                        <a:pt x="110" y="20"/>
                        <a:pt x="110" y="20"/>
                        <a:pt x="110" y="20"/>
                      </a:cubicBezTo>
                      <a:cubicBezTo>
                        <a:pt x="110" y="20"/>
                        <a:pt x="110" y="20"/>
                        <a:pt x="110" y="20"/>
                      </a:cubicBezTo>
                      <a:cubicBezTo>
                        <a:pt x="66" y="0"/>
                        <a:pt x="66" y="0"/>
                        <a:pt x="66" y="0"/>
                      </a:cubicBezTo>
                      <a:cubicBezTo>
                        <a:pt x="60" y="5"/>
                        <a:pt x="60" y="5"/>
                        <a:pt x="60" y="5"/>
                      </a:cubicBezTo>
                      <a:cubicBezTo>
                        <a:pt x="22" y="37"/>
                        <a:pt x="0" y="83"/>
                        <a:pt x="0" y="132"/>
                      </a:cubicBezTo>
                      <a:cubicBezTo>
                        <a:pt x="0" y="224"/>
                        <a:pt x="74" y="298"/>
                        <a:pt x="166" y="298"/>
                      </a:cubicBezTo>
                      <a:close/>
                      <a:moveTo>
                        <a:pt x="114" y="51"/>
                      </a:moveTo>
                      <a:cubicBezTo>
                        <a:pt x="263" y="120"/>
                        <a:pt x="263" y="120"/>
                        <a:pt x="263" y="120"/>
                      </a:cubicBezTo>
                      <a:cubicBezTo>
                        <a:pt x="259" y="165"/>
                        <a:pt x="222" y="199"/>
                        <a:pt x="176" y="199"/>
                      </a:cubicBezTo>
                      <a:cubicBezTo>
                        <a:pt x="128" y="199"/>
                        <a:pt x="89" y="160"/>
                        <a:pt x="89" y="112"/>
                      </a:cubicBezTo>
                      <a:cubicBezTo>
                        <a:pt x="89" y="89"/>
                        <a:pt x="98" y="68"/>
                        <a:pt x="114" y="51"/>
                      </a:cubicBezTo>
                      <a:close/>
                      <a:moveTo>
                        <a:pt x="70" y="31"/>
                      </a:moveTo>
                      <a:cubicBezTo>
                        <a:pt x="90" y="40"/>
                        <a:pt x="90" y="40"/>
                        <a:pt x="90" y="40"/>
                      </a:cubicBezTo>
                      <a:cubicBezTo>
                        <a:pt x="73" y="60"/>
                        <a:pt x="63" y="86"/>
                        <a:pt x="63" y="112"/>
                      </a:cubicBezTo>
                      <a:cubicBezTo>
                        <a:pt x="63" y="175"/>
                        <a:pt x="114" y="226"/>
                        <a:pt x="176" y="226"/>
                      </a:cubicBezTo>
                      <a:cubicBezTo>
                        <a:pt x="232" y="226"/>
                        <a:pt x="278" y="185"/>
                        <a:pt x="288" y="132"/>
                      </a:cubicBezTo>
                      <a:cubicBezTo>
                        <a:pt x="305" y="140"/>
                        <a:pt x="305" y="140"/>
                        <a:pt x="305" y="140"/>
                      </a:cubicBezTo>
                      <a:cubicBezTo>
                        <a:pt x="301" y="213"/>
                        <a:pt x="240" y="272"/>
                        <a:pt x="166" y="272"/>
                      </a:cubicBezTo>
                      <a:cubicBezTo>
                        <a:pt x="89" y="272"/>
                        <a:pt x="26" y="209"/>
                        <a:pt x="26" y="132"/>
                      </a:cubicBezTo>
                      <a:cubicBezTo>
                        <a:pt x="26" y="94"/>
                        <a:pt x="42" y="57"/>
                        <a:pt x="70"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4" name="Freeform 10">
                  <a:extLst>
                    <a:ext uri="{FF2B5EF4-FFF2-40B4-BE49-F238E27FC236}">
                      <a16:creationId xmlns:a16="http://schemas.microsoft.com/office/drawing/2014/main" id="{D4A4A6D3-091F-20D5-A0FE-BBF98BB5476C}"/>
                    </a:ext>
                  </a:extLst>
                </p:cNvPr>
                <p:cNvSpPr>
                  <a:spLocks noEditPoints="1"/>
                </p:cNvSpPr>
                <p:nvPr/>
              </p:nvSpPr>
              <p:spPr bwMode="auto">
                <a:xfrm>
                  <a:off x="6188075" y="2978150"/>
                  <a:ext cx="960438" cy="862013"/>
                </a:xfrm>
                <a:custGeom>
                  <a:avLst/>
                  <a:gdLst>
                    <a:gd name="T0" fmla="*/ 166 w 332"/>
                    <a:gd name="T1" fmla="*/ 298 h 298"/>
                    <a:gd name="T2" fmla="*/ 332 w 332"/>
                    <a:gd name="T3" fmla="*/ 132 h 298"/>
                    <a:gd name="T4" fmla="*/ 272 w 332"/>
                    <a:gd name="T5" fmla="*/ 5 h 298"/>
                    <a:gd name="T6" fmla="*/ 265 w 332"/>
                    <a:gd name="T7" fmla="*/ 0 h 298"/>
                    <a:gd name="T8" fmla="*/ 221 w 332"/>
                    <a:gd name="T9" fmla="*/ 20 h 298"/>
                    <a:gd name="T10" fmla="*/ 221 w 332"/>
                    <a:gd name="T11" fmla="*/ 20 h 298"/>
                    <a:gd name="T12" fmla="*/ 49 w 332"/>
                    <a:gd name="T13" fmla="*/ 100 h 298"/>
                    <a:gd name="T14" fmla="*/ 42 w 332"/>
                    <a:gd name="T15" fmla="*/ 104 h 298"/>
                    <a:gd name="T16" fmla="*/ 42 w 332"/>
                    <a:gd name="T17" fmla="*/ 104 h 298"/>
                    <a:gd name="T18" fmla="*/ 7 w 332"/>
                    <a:gd name="T19" fmla="*/ 120 h 298"/>
                    <a:gd name="T20" fmla="*/ 0 w 332"/>
                    <a:gd name="T21" fmla="*/ 124 h 298"/>
                    <a:gd name="T22" fmla="*/ 0 w 332"/>
                    <a:gd name="T23" fmla="*/ 132 h 298"/>
                    <a:gd name="T24" fmla="*/ 166 w 332"/>
                    <a:gd name="T25" fmla="*/ 298 h 298"/>
                    <a:gd name="T26" fmla="*/ 217 w 332"/>
                    <a:gd name="T27" fmla="*/ 51 h 298"/>
                    <a:gd name="T28" fmla="*/ 242 w 332"/>
                    <a:gd name="T29" fmla="*/ 112 h 298"/>
                    <a:gd name="T30" fmla="*/ 155 w 332"/>
                    <a:gd name="T31" fmla="*/ 199 h 298"/>
                    <a:gd name="T32" fmla="*/ 68 w 332"/>
                    <a:gd name="T33" fmla="*/ 120 h 298"/>
                    <a:gd name="T34" fmla="*/ 217 w 332"/>
                    <a:gd name="T35" fmla="*/ 51 h 298"/>
                    <a:gd name="T36" fmla="*/ 44 w 332"/>
                    <a:gd name="T37" fmla="*/ 132 h 298"/>
                    <a:gd name="T38" fmla="*/ 155 w 332"/>
                    <a:gd name="T39" fmla="*/ 226 h 298"/>
                    <a:gd name="T40" fmla="*/ 269 w 332"/>
                    <a:gd name="T41" fmla="*/ 112 h 298"/>
                    <a:gd name="T42" fmla="*/ 242 w 332"/>
                    <a:gd name="T43" fmla="*/ 40 h 298"/>
                    <a:gd name="T44" fmla="*/ 261 w 332"/>
                    <a:gd name="T45" fmla="*/ 31 h 298"/>
                    <a:gd name="T46" fmla="*/ 306 w 332"/>
                    <a:gd name="T47" fmla="*/ 132 h 298"/>
                    <a:gd name="T48" fmla="*/ 166 w 332"/>
                    <a:gd name="T49" fmla="*/ 272 h 298"/>
                    <a:gd name="T50" fmla="*/ 26 w 332"/>
                    <a:gd name="T51" fmla="*/ 140 h 298"/>
                    <a:gd name="T52" fmla="*/ 44 w 332"/>
                    <a:gd name="T53" fmla="*/ 132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32" h="298">
                      <a:moveTo>
                        <a:pt x="166" y="298"/>
                      </a:moveTo>
                      <a:cubicBezTo>
                        <a:pt x="257" y="298"/>
                        <a:pt x="332" y="224"/>
                        <a:pt x="332" y="132"/>
                      </a:cubicBezTo>
                      <a:cubicBezTo>
                        <a:pt x="332" y="83"/>
                        <a:pt x="310" y="37"/>
                        <a:pt x="272" y="5"/>
                      </a:cubicBezTo>
                      <a:cubicBezTo>
                        <a:pt x="265" y="0"/>
                        <a:pt x="265" y="0"/>
                        <a:pt x="265" y="0"/>
                      </a:cubicBezTo>
                      <a:cubicBezTo>
                        <a:pt x="221" y="20"/>
                        <a:pt x="221" y="20"/>
                        <a:pt x="221" y="20"/>
                      </a:cubicBezTo>
                      <a:cubicBezTo>
                        <a:pt x="221" y="20"/>
                        <a:pt x="221" y="20"/>
                        <a:pt x="221" y="20"/>
                      </a:cubicBezTo>
                      <a:cubicBezTo>
                        <a:pt x="49" y="100"/>
                        <a:pt x="49" y="100"/>
                        <a:pt x="49" y="100"/>
                      </a:cubicBezTo>
                      <a:cubicBezTo>
                        <a:pt x="42" y="104"/>
                        <a:pt x="42" y="104"/>
                        <a:pt x="42" y="104"/>
                      </a:cubicBezTo>
                      <a:cubicBezTo>
                        <a:pt x="42" y="104"/>
                        <a:pt x="42" y="104"/>
                        <a:pt x="42" y="104"/>
                      </a:cubicBezTo>
                      <a:cubicBezTo>
                        <a:pt x="7" y="120"/>
                        <a:pt x="7" y="120"/>
                        <a:pt x="7" y="120"/>
                      </a:cubicBezTo>
                      <a:cubicBezTo>
                        <a:pt x="0" y="124"/>
                        <a:pt x="0" y="124"/>
                        <a:pt x="0" y="124"/>
                      </a:cubicBezTo>
                      <a:cubicBezTo>
                        <a:pt x="0" y="132"/>
                        <a:pt x="0" y="132"/>
                        <a:pt x="0" y="132"/>
                      </a:cubicBezTo>
                      <a:cubicBezTo>
                        <a:pt x="0" y="224"/>
                        <a:pt x="74" y="298"/>
                        <a:pt x="166" y="298"/>
                      </a:cubicBezTo>
                      <a:close/>
                      <a:moveTo>
                        <a:pt x="217" y="51"/>
                      </a:moveTo>
                      <a:cubicBezTo>
                        <a:pt x="233" y="68"/>
                        <a:pt x="242" y="89"/>
                        <a:pt x="242" y="112"/>
                      </a:cubicBezTo>
                      <a:cubicBezTo>
                        <a:pt x="242" y="160"/>
                        <a:pt x="203" y="199"/>
                        <a:pt x="155" y="199"/>
                      </a:cubicBezTo>
                      <a:cubicBezTo>
                        <a:pt x="110" y="199"/>
                        <a:pt x="73" y="165"/>
                        <a:pt x="68" y="120"/>
                      </a:cubicBezTo>
                      <a:lnTo>
                        <a:pt x="217" y="51"/>
                      </a:lnTo>
                      <a:close/>
                      <a:moveTo>
                        <a:pt x="44" y="132"/>
                      </a:moveTo>
                      <a:cubicBezTo>
                        <a:pt x="53" y="185"/>
                        <a:pt x="99" y="226"/>
                        <a:pt x="155" y="226"/>
                      </a:cubicBezTo>
                      <a:cubicBezTo>
                        <a:pt x="218" y="226"/>
                        <a:pt x="269" y="175"/>
                        <a:pt x="269" y="112"/>
                      </a:cubicBezTo>
                      <a:cubicBezTo>
                        <a:pt x="269" y="86"/>
                        <a:pt x="259" y="60"/>
                        <a:pt x="242" y="40"/>
                      </a:cubicBezTo>
                      <a:cubicBezTo>
                        <a:pt x="261" y="31"/>
                        <a:pt x="261" y="31"/>
                        <a:pt x="261" y="31"/>
                      </a:cubicBezTo>
                      <a:cubicBezTo>
                        <a:pt x="289" y="57"/>
                        <a:pt x="306" y="94"/>
                        <a:pt x="306" y="132"/>
                      </a:cubicBezTo>
                      <a:cubicBezTo>
                        <a:pt x="306" y="209"/>
                        <a:pt x="243" y="272"/>
                        <a:pt x="166" y="272"/>
                      </a:cubicBezTo>
                      <a:cubicBezTo>
                        <a:pt x="92" y="272"/>
                        <a:pt x="31" y="214"/>
                        <a:pt x="26" y="140"/>
                      </a:cubicBezTo>
                      <a:lnTo>
                        <a:pt x="44" y="1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grpSp>
      <p:grpSp>
        <p:nvGrpSpPr>
          <p:cNvPr id="137" name="Group 136">
            <a:extLst>
              <a:ext uri="{FF2B5EF4-FFF2-40B4-BE49-F238E27FC236}">
                <a16:creationId xmlns:a16="http://schemas.microsoft.com/office/drawing/2014/main" id="{7AD53F95-0D09-E3CE-4EE0-B8795A7FB100}"/>
              </a:ext>
            </a:extLst>
          </p:cNvPr>
          <p:cNvGrpSpPr>
            <a:grpSpLocks noChangeAspect="1"/>
          </p:cNvGrpSpPr>
          <p:nvPr/>
        </p:nvGrpSpPr>
        <p:grpSpPr>
          <a:xfrm>
            <a:off x="5105084" y="2831564"/>
            <a:ext cx="687600" cy="687600"/>
            <a:chOff x="180112" y="179387"/>
            <a:chExt cx="720000" cy="719999"/>
          </a:xfrm>
        </p:grpSpPr>
        <p:sp>
          <p:nvSpPr>
            <p:cNvPr id="138" name="Oval 5">
              <a:extLst>
                <a:ext uri="{FF2B5EF4-FFF2-40B4-BE49-F238E27FC236}">
                  <a16:creationId xmlns:a16="http://schemas.microsoft.com/office/drawing/2014/main" id="{FD2094D5-6C95-8422-9062-45D0287141D2}"/>
                </a:ext>
              </a:extLst>
            </p:cNvPr>
            <p:cNvSpPr>
              <a:spLocks noChangeArrowheads="1"/>
            </p:cNvSpPr>
            <p:nvPr/>
          </p:nvSpPr>
          <p:spPr bwMode="auto">
            <a:xfrm>
              <a:off x="180112" y="179387"/>
              <a:ext cx="720000" cy="719999"/>
            </a:xfrm>
            <a:prstGeom prst="ellipse">
              <a:avLst/>
            </a:prstGeom>
            <a:solidFill>
              <a:srgbClr val="FF595A"/>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39" name="Group 138">
              <a:extLst>
                <a:ext uri="{FF2B5EF4-FFF2-40B4-BE49-F238E27FC236}">
                  <a16:creationId xmlns:a16="http://schemas.microsoft.com/office/drawing/2014/main" id="{7626E657-E7BE-1641-3AF2-0A25D60686C6}"/>
                </a:ext>
              </a:extLst>
            </p:cNvPr>
            <p:cNvGrpSpPr/>
            <p:nvPr/>
          </p:nvGrpSpPr>
          <p:grpSpPr>
            <a:xfrm>
              <a:off x="326945" y="282720"/>
              <a:ext cx="429500" cy="440500"/>
              <a:chOff x="4062413" y="981075"/>
              <a:chExt cx="4090988" cy="4195763"/>
            </a:xfrm>
            <a:solidFill>
              <a:schemeClr val="bg1"/>
            </a:solidFill>
          </p:grpSpPr>
          <p:sp>
            <p:nvSpPr>
              <p:cNvPr id="140" name="Oval 6">
                <a:extLst>
                  <a:ext uri="{FF2B5EF4-FFF2-40B4-BE49-F238E27FC236}">
                    <a16:creationId xmlns:a16="http://schemas.microsoft.com/office/drawing/2014/main" id="{7B87ADF9-7344-1BCA-4042-D9BB7D27270C}"/>
                  </a:ext>
                </a:extLst>
              </p:cNvPr>
              <p:cNvSpPr>
                <a:spLocks noChangeArrowheads="1"/>
              </p:cNvSpPr>
              <p:nvPr/>
            </p:nvSpPr>
            <p:spPr bwMode="auto">
              <a:xfrm>
                <a:off x="6000753" y="1198564"/>
                <a:ext cx="249236" cy="25082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1" name="Freeform 7">
                <a:extLst>
                  <a:ext uri="{FF2B5EF4-FFF2-40B4-BE49-F238E27FC236}">
                    <a16:creationId xmlns:a16="http://schemas.microsoft.com/office/drawing/2014/main" id="{27FC2CF7-5BA3-85AF-6EFE-78992DB0EBD0}"/>
                  </a:ext>
                </a:extLst>
              </p:cNvPr>
              <p:cNvSpPr>
                <a:spLocks noEditPoints="1"/>
              </p:cNvSpPr>
              <p:nvPr/>
            </p:nvSpPr>
            <p:spPr bwMode="auto">
              <a:xfrm>
                <a:off x="4062413" y="981075"/>
                <a:ext cx="4090988" cy="4195763"/>
              </a:xfrm>
              <a:custGeom>
                <a:avLst/>
                <a:gdLst>
                  <a:gd name="T0" fmla="*/ 1290 w 1414"/>
                  <a:gd name="T1" fmla="*/ 677 h 1450"/>
                  <a:gd name="T2" fmla="*/ 1184 w 1414"/>
                  <a:gd name="T3" fmla="*/ 553 h 1450"/>
                  <a:gd name="T4" fmla="*/ 735 w 1414"/>
                  <a:gd name="T5" fmla="*/ 301 h 1450"/>
                  <a:gd name="T6" fmla="*/ 832 w 1414"/>
                  <a:gd name="T7" fmla="*/ 118 h 1450"/>
                  <a:gd name="T8" fmla="*/ 594 w 1414"/>
                  <a:gd name="T9" fmla="*/ 118 h 1450"/>
                  <a:gd name="T10" fmla="*/ 691 w 1414"/>
                  <a:gd name="T11" fmla="*/ 299 h 1450"/>
                  <a:gd name="T12" fmla="*/ 223 w 1414"/>
                  <a:gd name="T13" fmla="*/ 553 h 1450"/>
                  <a:gd name="T14" fmla="*/ 118 w 1414"/>
                  <a:gd name="T15" fmla="*/ 677 h 1450"/>
                  <a:gd name="T16" fmla="*/ 0 w 1414"/>
                  <a:gd name="T17" fmla="*/ 769 h 1450"/>
                  <a:gd name="T18" fmla="*/ 92 w 1414"/>
                  <a:gd name="T19" fmla="*/ 1326 h 1450"/>
                  <a:gd name="T20" fmla="*/ 118 w 1414"/>
                  <a:gd name="T21" fmla="*/ 1345 h 1450"/>
                  <a:gd name="T22" fmla="*/ 1184 w 1414"/>
                  <a:gd name="T23" fmla="*/ 1450 h 1450"/>
                  <a:gd name="T24" fmla="*/ 1290 w 1414"/>
                  <a:gd name="T25" fmla="*/ 1326 h 1450"/>
                  <a:gd name="T26" fmla="*/ 1414 w 1414"/>
                  <a:gd name="T27" fmla="*/ 1234 h 1450"/>
                  <a:gd name="T28" fmla="*/ 1322 w 1414"/>
                  <a:gd name="T29" fmla="*/ 677 h 1450"/>
                  <a:gd name="T30" fmla="*/ 92 w 1414"/>
                  <a:gd name="T31" fmla="*/ 1274 h 1450"/>
                  <a:gd name="T32" fmla="*/ 52 w 1414"/>
                  <a:gd name="T33" fmla="*/ 769 h 1450"/>
                  <a:gd name="T34" fmla="*/ 144 w 1414"/>
                  <a:gd name="T35" fmla="*/ 729 h 1450"/>
                  <a:gd name="T36" fmla="*/ 638 w 1414"/>
                  <a:gd name="T37" fmla="*/ 118 h 1450"/>
                  <a:gd name="T38" fmla="*/ 788 w 1414"/>
                  <a:gd name="T39" fmla="*/ 118 h 1450"/>
                  <a:gd name="T40" fmla="*/ 638 w 1414"/>
                  <a:gd name="T41" fmla="*/ 118 h 1450"/>
                  <a:gd name="T42" fmla="*/ 951 w 1414"/>
                  <a:gd name="T43" fmla="*/ 553 h 1450"/>
                  <a:gd name="T44" fmla="*/ 701 w 1414"/>
                  <a:gd name="T45" fmla="*/ 342 h 1450"/>
                  <a:gd name="T46" fmla="*/ 1237 w 1414"/>
                  <a:gd name="T47" fmla="*/ 1274 h 1450"/>
                  <a:gd name="T48" fmla="*/ 1184 w 1414"/>
                  <a:gd name="T49" fmla="*/ 1398 h 1450"/>
                  <a:gd name="T50" fmla="*/ 182 w 1414"/>
                  <a:gd name="T51" fmla="*/ 1377 h 1450"/>
                  <a:gd name="T52" fmla="*/ 170 w 1414"/>
                  <a:gd name="T53" fmla="*/ 658 h 1450"/>
                  <a:gd name="T54" fmla="*/ 1184 w 1414"/>
                  <a:gd name="T55" fmla="*/ 605 h 1450"/>
                  <a:gd name="T56" fmla="*/ 1237 w 1414"/>
                  <a:gd name="T57" fmla="*/ 658 h 1450"/>
                  <a:gd name="T58" fmla="*/ 1237 w 1414"/>
                  <a:gd name="T59" fmla="*/ 729 h 1450"/>
                  <a:gd name="T60" fmla="*/ 1362 w 1414"/>
                  <a:gd name="T61" fmla="*/ 1234 h 1450"/>
                  <a:gd name="T62" fmla="*/ 1263 w 1414"/>
                  <a:gd name="T63" fmla="*/ 1274 h 1450"/>
                  <a:gd name="T64" fmla="*/ 1322 w 1414"/>
                  <a:gd name="T65" fmla="*/ 729 h 1450"/>
                  <a:gd name="T66" fmla="*/ 1362 w 1414"/>
                  <a:gd name="T67" fmla="*/ 1234 h 1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14" h="1450">
                    <a:moveTo>
                      <a:pt x="1322" y="677"/>
                    </a:moveTo>
                    <a:cubicBezTo>
                      <a:pt x="1290" y="677"/>
                      <a:pt x="1290" y="677"/>
                      <a:pt x="1290" y="677"/>
                    </a:cubicBezTo>
                    <a:cubicBezTo>
                      <a:pt x="1290" y="658"/>
                      <a:pt x="1290" y="658"/>
                      <a:pt x="1290" y="658"/>
                    </a:cubicBezTo>
                    <a:cubicBezTo>
                      <a:pt x="1290" y="600"/>
                      <a:pt x="1242" y="553"/>
                      <a:pt x="1184" y="553"/>
                    </a:cubicBezTo>
                    <a:cubicBezTo>
                      <a:pt x="995" y="553"/>
                      <a:pt x="995" y="553"/>
                      <a:pt x="995" y="553"/>
                    </a:cubicBezTo>
                    <a:cubicBezTo>
                      <a:pt x="976" y="420"/>
                      <a:pt x="869" y="316"/>
                      <a:pt x="735" y="301"/>
                    </a:cubicBezTo>
                    <a:cubicBezTo>
                      <a:pt x="735" y="235"/>
                      <a:pt x="735" y="235"/>
                      <a:pt x="735" y="235"/>
                    </a:cubicBezTo>
                    <a:cubicBezTo>
                      <a:pt x="790" y="225"/>
                      <a:pt x="832" y="176"/>
                      <a:pt x="832" y="118"/>
                    </a:cubicBezTo>
                    <a:cubicBezTo>
                      <a:pt x="832" y="53"/>
                      <a:pt x="779" y="0"/>
                      <a:pt x="713" y="0"/>
                    </a:cubicBezTo>
                    <a:cubicBezTo>
                      <a:pt x="648" y="0"/>
                      <a:pt x="594" y="53"/>
                      <a:pt x="594" y="118"/>
                    </a:cubicBezTo>
                    <a:cubicBezTo>
                      <a:pt x="594" y="176"/>
                      <a:pt x="636" y="225"/>
                      <a:pt x="691" y="235"/>
                    </a:cubicBezTo>
                    <a:cubicBezTo>
                      <a:pt x="691" y="299"/>
                      <a:pt x="691" y="299"/>
                      <a:pt x="691" y="299"/>
                    </a:cubicBezTo>
                    <a:cubicBezTo>
                      <a:pt x="547" y="304"/>
                      <a:pt x="428" y="412"/>
                      <a:pt x="407" y="553"/>
                    </a:cubicBezTo>
                    <a:cubicBezTo>
                      <a:pt x="223" y="553"/>
                      <a:pt x="223" y="553"/>
                      <a:pt x="223" y="553"/>
                    </a:cubicBezTo>
                    <a:cubicBezTo>
                      <a:pt x="165" y="553"/>
                      <a:pt x="118" y="600"/>
                      <a:pt x="118" y="658"/>
                    </a:cubicBezTo>
                    <a:cubicBezTo>
                      <a:pt x="118" y="677"/>
                      <a:pt x="118" y="677"/>
                      <a:pt x="118" y="677"/>
                    </a:cubicBezTo>
                    <a:cubicBezTo>
                      <a:pt x="92" y="677"/>
                      <a:pt x="92" y="677"/>
                      <a:pt x="92" y="677"/>
                    </a:cubicBezTo>
                    <a:cubicBezTo>
                      <a:pt x="41" y="677"/>
                      <a:pt x="0" y="718"/>
                      <a:pt x="0" y="769"/>
                    </a:cubicBezTo>
                    <a:cubicBezTo>
                      <a:pt x="0" y="1234"/>
                      <a:pt x="0" y="1234"/>
                      <a:pt x="0" y="1234"/>
                    </a:cubicBezTo>
                    <a:cubicBezTo>
                      <a:pt x="0" y="1285"/>
                      <a:pt x="41" y="1326"/>
                      <a:pt x="92" y="1326"/>
                    </a:cubicBezTo>
                    <a:cubicBezTo>
                      <a:pt x="118" y="1326"/>
                      <a:pt x="118" y="1326"/>
                      <a:pt x="118" y="1326"/>
                    </a:cubicBezTo>
                    <a:cubicBezTo>
                      <a:pt x="118" y="1345"/>
                      <a:pt x="118" y="1345"/>
                      <a:pt x="118" y="1345"/>
                    </a:cubicBezTo>
                    <a:cubicBezTo>
                      <a:pt x="118" y="1403"/>
                      <a:pt x="165" y="1450"/>
                      <a:pt x="223" y="1450"/>
                    </a:cubicBezTo>
                    <a:cubicBezTo>
                      <a:pt x="1184" y="1450"/>
                      <a:pt x="1184" y="1450"/>
                      <a:pt x="1184" y="1450"/>
                    </a:cubicBezTo>
                    <a:cubicBezTo>
                      <a:pt x="1242" y="1450"/>
                      <a:pt x="1290" y="1403"/>
                      <a:pt x="1290" y="1345"/>
                    </a:cubicBezTo>
                    <a:cubicBezTo>
                      <a:pt x="1290" y="1326"/>
                      <a:pt x="1290" y="1326"/>
                      <a:pt x="1290" y="1326"/>
                    </a:cubicBezTo>
                    <a:cubicBezTo>
                      <a:pt x="1322" y="1326"/>
                      <a:pt x="1322" y="1326"/>
                      <a:pt x="1322" y="1326"/>
                    </a:cubicBezTo>
                    <a:cubicBezTo>
                      <a:pt x="1373" y="1326"/>
                      <a:pt x="1414" y="1285"/>
                      <a:pt x="1414" y="1234"/>
                    </a:cubicBezTo>
                    <a:cubicBezTo>
                      <a:pt x="1414" y="769"/>
                      <a:pt x="1414" y="769"/>
                      <a:pt x="1414" y="769"/>
                    </a:cubicBezTo>
                    <a:cubicBezTo>
                      <a:pt x="1414" y="718"/>
                      <a:pt x="1373" y="677"/>
                      <a:pt x="1322" y="677"/>
                    </a:cubicBezTo>
                    <a:close/>
                    <a:moveTo>
                      <a:pt x="144" y="1274"/>
                    </a:moveTo>
                    <a:cubicBezTo>
                      <a:pt x="92" y="1274"/>
                      <a:pt x="92" y="1274"/>
                      <a:pt x="92" y="1274"/>
                    </a:cubicBezTo>
                    <a:cubicBezTo>
                      <a:pt x="70" y="1274"/>
                      <a:pt x="52" y="1256"/>
                      <a:pt x="52" y="1234"/>
                    </a:cubicBezTo>
                    <a:cubicBezTo>
                      <a:pt x="52" y="769"/>
                      <a:pt x="52" y="769"/>
                      <a:pt x="52" y="769"/>
                    </a:cubicBezTo>
                    <a:cubicBezTo>
                      <a:pt x="52" y="747"/>
                      <a:pt x="70" y="729"/>
                      <a:pt x="92" y="729"/>
                    </a:cubicBezTo>
                    <a:cubicBezTo>
                      <a:pt x="144" y="729"/>
                      <a:pt x="144" y="729"/>
                      <a:pt x="144" y="729"/>
                    </a:cubicBezTo>
                    <a:lnTo>
                      <a:pt x="144" y="1274"/>
                    </a:lnTo>
                    <a:close/>
                    <a:moveTo>
                      <a:pt x="638" y="118"/>
                    </a:moveTo>
                    <a:cubicBezTo>
                      <a:pt x="638" y="77"/>
                      <a:pt x="672" y="43"/>
                      <a:pt x="713" y="43"/>
                    </a:cubicBezTo>
                    <a:cubicBezTo>
                      <a:pt x="754" y="43"/>
                      <a:pt x="788" y="77"/>
                      <a:pt x="788" y="118"/>
                    </a:cubicBezTo>
                    <a:cubicBezTo>
                      <a:pt x="788" y="160"/>
                      <a:pt x="754" y="193"/>
                      <a:pt x="713" y="193"/>
                    </a:cubicBezTo>
                    <a:cubicBezTo>
                      <a:pt x="672" y="193"/>
                      <a:pt x="638" y="160"/>
                      <a:pt x="638" y="118"/>
                    </a:cubicBezTo>
                    <a:close/>
                    <a:moveTo>
                      <a:pt x="701" y="342"/>
                    </a:moveTo>
                    <a:cubicBezTo>
                      <a:pt x="826" y="342"/>
                      <a:pt x="930" y="433"/>
                      <a:pt x="951" y="553"/>
                    </a:cubicBezTo>
                    <a:cubicBezTo>
                      <a:pt x="452" y="553"/>
                      <a:pt x="452" y="553"/>
                      <a:pt x="452" y="553"/>
                    </a:cubicBezTo>
                    <a:cubicBezTo>
                      <a:pt x="472" y="433"/>
                      <a:pt x="576" y="342"/>
                      <a:pt x="701" y="342"/>
                    </a:cubicBezTo>
                    <a:close/>
                    <a:moveTo>
                      <a:pt x="1237" y="1274"/>
                    </a:moveTo>
                    <a:cubicBezTo>
                      <a:pt x="1237" y="1274"/>
                      <a:pt x="1237" y="1274"/>
                      <a:pt x="1237" y="1274"/>
                    </a:cubicBezTo>
                    <a:cubicBezTo>
                      <a:pt x="1237" y="1345"/>
                      <a:pt x="1237" y="1345"/>
                      <a:pt x="1237" y="1345"/>
                    </a:cubicBezTo>
                    <a:cubicBezTo>
                      <a:pt x="1237" y="1374"/>
                      <a:pt x="1213" y="1398"/>
                      <a:pt x="1184" y="1398"/>
                    </a:cubicBezTo>
                    <a:cubicBezTo>
                      <a:pt x="223" y="1398"/>
                      <a:pt x="223" y="1398"/>
                      <a:pt x="223" y="1398"/>
                    </a:cubicBezTo>
                    <a:cubicBezTo>
                      <a:pt x="206" y="1398"/>
                      <a:pt x="192" y="1389"/>
                      <a:pt x="182" y="1377"/>
                    </a:cubicBezTo>
                    <a:cubicBezTo>
                      <a:pt x="175" y="1368"/>
                      <a:pt x="170" y="1357"/>
                      <a:pt x="170" y="1345"/>
                    </a:cubicBezTo>
                    <a:cubicBezTo>
                      <a:pt x="170" y="658"/>
                      <a:pt x="170" y="658"/>
                      <a:pt x="170" y="658"/>
                    </a:cubicBezTo>
                    <a:cubicBezTo>
                      <a:pt x="170" y="629"/>
                      <a:pt x="194" y="605"/>
                      <a:pt x="223" y="605"/>
                    </a:cubicBezTo>
                    <a:cubicBezTo>
                      <a:pt x="1184" y="605"/>
                      <a:pt x="1184" y="605"/>
                      <a:pt x="1184" y="605"/>
                    </a:cubicBezTo>
                    <a:cubicBezTo>
                      <a:pt x="1192" y="605"/>
                      <a:pt x="1198" y="607"/>
                      <a:pt x="1205" y="609"/>
                    </a:cubicBezTo>
                    <a:cubicBezTo>
                      <a:pt x="1224" y="617"/>
                      <a:pt x="1237" y="636"/>
                      <a:pt x="1237" y="658"/>
                    </a:cubicBezTo>
                    <a:cubicBezTo>
                      <a:pt x="1237" y="729"/>
                      <a:pt x="1237" y="729"/>
                      <a:pt x="1237" y="729"/>
                    </a:cubicBezTo>
                    <a:cubicBezTo>
                      <a:pt x="1237" y="729"/>
                      <a:pt x="1237" y="729"/>
                      <a:pt x="1237" y="729"/>
                    </a:cubicBezTo>
                    <a:lnTo>
                      <a:pt x="1237" y="1274"/>
                    </a:lnTo>
                    <a:close/>
                    <a:moveTo>
                      <a:pt x="1362" y="1234"/>
                    </a:moveTo>
                    <a:cubicBezTo>
                      <a:pt x="1362" y="1256"/>
                      <a:pt x="1344" y="1274"/>
                      <a:pt x="1322" y="1274"/>
                    </a:cubicBezTo>
                    <a:cubicBezTo>
                      <a:pt x="1263" y="1274"/>
                      <a:pt x="1263" y="1274"/>
                      <a:pt x="1263" y="1274"/>
                    </a:cubicBezTo>
                    <a:cubicBezTo>
                      <a:pt x="1263" y="729"/>
                      <a:pt x="1263" y="729"/>
                      <a:pt x="1263" y="729"/>
                    </a:cubicBezTo>
                    <a:cubicBezTo>
                      <a:pt x="1322" y="729"/>
                      <a:pt x="1322" y="729"/>
                      <a:pt x="1322" y="729"/>
                    </a:cubicBezTo>
                    <a:cubicBezTo>
                      <a:pt x="1344" y="729"/>
                      <a:pt x="1362" y="747"/>
                      <a:pt x="1362" y="769"/>
                    </a:cubicBezTo>
                    <a:lnTo>
                      <a:pt x="1362" y="12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2" name="Freeform 8">
                <a:extLst>
                  <a:ext uri="{FF2B5EF4-FFF2-40B4-BE49-F238E27FC236}">
                    <a16:creationId xmlns:a16="http://schemas.microsoft.com/office/drawing/2014/main" id="{0000BB75-115F-A3FE-E992-9C23757A9223}"/>
                  </a:ext>
                </a:extLst>
              </p:cNvPr>
              <p:cNvSpPr>
                <a:spLocks noEditPoints="1"/>
              </p:cNvSpPr>
              <p:nvPr/>
            </p:nvSpPr>
            <p:spPr bwMode="auto">
              <a:xfrm>
                <a:off x="4995862" y="4073525"/>
                <a:ext cx="2201858" cy="715960"/>
              </a:xfrm>
              <a:custGeom>
                <a:avLst/>
                <a:gdLst>
                  <a:gd name="T0" fmla="*/ 638 w 761"/>
                  <a:gd name="T1" fmla="*/ 0 h 247"/>
                  <a:gd name="T2" fmla="*/ 124 w 761"/>
                  <a:gd name="T3" fmla="*/ 0 h 247"/>
                  <a:gd name="T4" fmla="*/ 0 w 761"/>
                  <a:gd name="T5" fmla="*/ 124 h 247"/>
                  <a:gd name="T6" fmla="*/ 124 w 761"/>
                  <a:gd name="T7" fmla="*/ 247 h 247"/>
                  <a:gd name="T8" fmla="*/ 638 w 761"/>
                  <a:gd name="T9" fmla="*/ 247 h 247"/>
                  <a:gd name="T10" fmla="*/ 761 w 761"/>
                  <a:gd name="T11" fmla="*/ 124 h 247"/>
                  <a:gd name="T12" fmla="*/ 638 w 761"/>
                  <a:gd name="T13" fmla="*/ 0 h 247"/>
                  <a:gd name="T14" fmla="*/ 118 w 761"/>
                  <a:gd name="T15" fmla="*/ 220 h 247"/>
                  <a:gd name="T16" fmla="*/ 26 w 761"/>
                  <a:gd name="T17" fmla="*/ 124 h 247"/>
                  <a:gd name="T18" fmla="*/ 118 w 761"/>
                  <a:gd name="T19" fmla="*/ 27 h 247"/>
                  <a:gd name="T20" fmla="*/ 118 w 761"/>
                  <a:gd name="T21" fmla="*/ 220 h 247"/>
                  <a:gd name="T22" fmla="*/ 243 w 761"/>
                  <a:gd name="T23" fmla="*/ 221 h 247"/>
                  <a:gd name="T24" fmla="*/ 144 w 761"/>
                  <a:gd name="T25" fmla="*/ 221 h 247"/>
                  <a:gd name="T26" fmla="*/ 144 w 761"/>
                  <a:gd name="T27" fmla="*/ 26 h 247"/>
                  <a:gd name="T28" fmla="*/ 243 w 761"/>
                  <a:gd name="T29" fmla="*/ 26 h 247"/>
                  <a:gd name="T30" fmla="*/ 243 w 761"/>
                  <a:gd name="T31" fmla="*/ 221 h 247"/>
                  <a:gd name="T32" fmla="*/ 368 w 761"/>
                  <a:gd name="T33" fmla="*/ 221 h 247"/>
                  <a:gd name="T34" fmla="*/ 269 w 761"/>
                  <a:gd name="T35" fmla="*/ 221 h 247"/>
                  <a:gd name="T36" fmla="*/ 269 w 761"/>
                  <a:gd name="T37" fmla="*/ 26 h 247"/>
                  <a:gd name="T38" fmla="*/ 368 w 761"/>
                  <a:gd name="T39" fmla="*/ 26 h 247"/>
                  <a:gd name="T40" fmla="*/ 368 w 761"/>
                  <a:gd name="T41" fmla="*/ 221 h 247"/>
                  <a:gd name="T42" fmla="*/ 492 w 761"/>
                  <a:gd name="T43" fmla="*/ 221 h 247"/>
                  <a:gd name="T44" fmla="*/ 394 w 761"/>
                  <a:gd name="T45" fmla="*/ 221 h 247"/>
                  <a:gd name="T46" fmla="*/ 394 w 761"/>
                  <a:gd name="T47" fmla="*/ 26 h 247"/>
                  <a:gd name="T48" fmla="*/ 492 w 761"/>
                  <a:gd name="T49" fmla="*/ 26 h 247"/>
                  <a:gd name="T50" fmla="*/ 492 w 761"/>
                  <a:gd name="T51" fmla="*/ 221 h 247"/>
                  <a:gd name="T52" fmla="*/ 617 w 761"/>
                  <a:gd name="T53" fmla="*/ 221 h 247"/>
                  <a:gd name="T54" fmla="*/ 519 w 761"/>
                  <a:gd name="T55" fmla="*/ 221 h 247"/>
                  <a:gd name="T56" fmla="*/ 519 w 761"/>
                  <a:gd name="T57" fmla="*/ 26 h 247"/>
                  <a:gd name="T58" fmla="*/ 617 w 761"/>
                  <a:gd name="T59" fmla="*/ 26 h 247"/>
                  <a:gd name="T60" fmla="*/ 617 w 761"/>
                  <a:gd name="T61" fmla="*/ 221 h 247"/>
                  <a:gd name="T62" fmla="*/ 643 w 761"/>
                  <a:gd name="T63" fmla="*/ 220 h 247"/>
                  <a:gd name="T64" fmla="*/ 643 w 761"/>
                  <a:gd name="T65" fmla="*/ 27 h 247"/>
                  <a:gd name="T66" fmla="*/ 735 w 761"/>
                  <a:gd name="T67" fmla="*/ 124 h 247"/>
                  <a:gd name="T68" fmla="*/ 643 w 761"/>
                  <a:gd name="T69" fmla="*/ 22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61" h="247">
                    <a:moveTo>
                      <a:pt x="638" y="0"/>
                    </a:moveTo>
                    <a:cubicBezTo>
                      <a:pt x="124" y="0"/>
                      <a:pt x="124" y="0"/>
                      <a:pt x="124" y="0"/>
                    </a:cubicBezTo>
                    <a:cubicBezTo>
                      <a:pt x="56" y="0"/>
                      <a:pt x="0" y="55"/>
                      <a:pt x="0" y="124"/>
                    </a:cubicBezTo>
                    <a:cubicBezTo>
                      <a:pt x="0" y="192"/>
                      <a:pt x="56" y="247"/>
                      <a:pt x="124" y="247"/>
                    </a:cubicBezTo>
                    <a:cubicBezTo>
                      <a:pt x="638" y="247"/>
                      <a:pt x="638" y="247"/>
                      <a:pt x="638" y="247"/>
                    </a:cubicBezTo>
                    <a:cubicBezTo>
                      <a:pt x="706" y="247"/>
                      <a:pt x="761" y="192"/>
                      <a:pt x="761" y="124"/>
                    </a:cubicBezTo>
                    <a:cubicBezTo>
                      <a:pt x="761" y="55"/>
                      <a:pt x="706" y="0"/>
                      <a:pt x="638" y="0"/>
                    </a:cubicBezTo>
                    <a:close/>
                    <a:moveTo>
                      <a:pt x="118" y="220"/>
                    </a:moveTo>
                    <a:cubicBezTo>
                      <a:pt x="67" y="217"/>
                      <a:pt x="26" y="175"/>
                      <a:pt x="26" y="124"/>
                    </a:cubicBezTo>
                    <a:cubicBezTo>
                      <a:pt x="26" y="72"/>
                      <a:pt x="67" y="30"/>
                      <a:pt x="118" y="27"/>
                    </a:cubicBezTo>
                    <a:lnTo>
                      <a:pt x="118" y="220"/>
                    </a:lnTo>
                    <a:close/>
                    <a:moveTo>
                      <a:pt x="243" y="221"/>
                    </a:moveTo>
                    <a:cubicBezTo>
                      <a:pt x="144" y="221"/>
                      <a:pt x="144" y="221"/>
                      <a:pt x="144" y="221"/>
                    </a:cubicBezTo>
                    <a:cubicBezTo>
                      <a:pt x="144" y="26"/>
                      <a:pt x="144" y="26"/>
                      <a:pt x="144" y="26"/>
                    </a:cubicBezTo>
                    <a:cubicBezTo>
                      <a:pt x="243" y="26"/>
                      <a:pt x="243" y="26"/>
                      <a:pt x="243" y="26"/>
                    </a:cubicBezTo>
                    <a:lnTo>
                      <a:pt x="243" y="221"/>
                    </a:lnTo>
                    <a:close/>
                    <a:moveTo>
                      <a:pt x="368" y="221"/>
                    </a:moveTo>
                    <a:cubicBezTo>
                      <a:pt x="269" y="221"/>
                      <a:pt x="269" y="221"/>
                      <a:pt x="269" y="221"/>
                    </a:cubicBezTo>
                    <a:cubicBezTo>
                      <a:pt x="269" y="26"/>
                      <a:pt x="269" y="26"/>
                      <a:pt x="269" y="26"/>
                    </a:cubicBezTo>
                    <a:cubicBezTo>
                      <a:pt x="368" y="26"/>
                      <a:pt x="368" y="26"/>
                      <a:pt x="368" y="26"/>
                    </a:cubicBezTo>
                    <a:lnTo>
                      <a:pt x="368" y="221"/>
                    </a:lnTo>
                    <a:close/>
                    <a:moveTo>
                      <a:pt x="492" y="221"/>
                    </a:moveTo>
                    <a:cubicBezTo>
                      <a:pt x="394" y="221"/>
                      <a:pt x="394" y="221"/>
                      <a:pt x="394" y="221"/>
                    </a:cubicBezTo>
                    <a:cubicBezTo>
                      <a:pt x="394" y="26"/>
                      <a:pt x="394" y="26"/>
                      <a:pt x="394" y="26"/>
                    </a:cubicBezTo>
                    <a:cubicBezTo>
                      <a:pt x="492" y="26"/>
                      <a:pt x="492" y="26"/>
                      <a:pt x="492" y="26"/>
                    </a:cubicBezTo>
                    <a:lnTo>
                      <a:pt x="492" y="221"/>
                    </a:lnTo>
                    <a:close/>
                    <a:moveTo>
                      <a:pt x="617" y="221"/>
                    </a:moveTo>
                    <a:cubicBezTo>
                      <a:pt x="519" y="221"/>
                      <a:pt x="519" y="221"/>
                      <a:pt x="519" y="221"/>
                    </a:cubicBezTo>
                    <a:cubicBezTo>
                      <a:pt x="519" y="26"/>
                      <a:pt x="519" y="26"/>
                      <a:pt x="519" y="26"/>
                    </a:cubicBezTo>
                    <a:cubicBezTo>
                      <a:pt x="617" y="26"/>
                      <a:pt x="617" y="26"/>
                      <a:pt x="617" y="26"/>
                    </a:cubicBezTo>
                    <a:lnTo>
                      <a:pt x="617" y="221"/>
                    </a:lnTo>
                    <a:close/>
                    <a:moveTo>
                      <a:pt x="643" y="220"/>
                    </a:moveTo>
                    <a:cubicBezTo>
                      <a:pt x="643" y="27"/>
                      <a:pt x="643" y="27"/>
                      <a:pt x="643" y="27"/>
                    </a:cubicBezTo>
                    <a:cubicBezTo>
                      <a:pt x="694" y="30"/>
                      <a:pt x="735" y="72"/>
                      <a:pt x="735" y="124"/>
                    </a:cubicBezTo>
                    <a:cubicBezTo>
                      <a:pt x="735" y="175"/>
                      <a:pt x="694" y="217"/>
                      <a:pt x="643" y="2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3" name="Freeform 9">
                <a:extLst>
                  <a:ext uri="{FF2B5EF4-FFF2-40B4-BE49-F238E27FC236}">
                    <a16:creationId xmlns:a16="http://schemas.microsoft.com/office/drawing/2014/main" id="{81F9894B-0413-34D7-021B-7DFD5D3ACF79}"/>
                  </a:ext>
                </a:extLst>
              </p:cNvPr>
              <p:cNvSpPr>
                <a:spLocks noEditPoints="1"/>
              </p:cNvSpPr>
              <p:nvPr/>
            </p:nvSpPr>
            <p:spPr bwMode="auto">
              <a:xfrm>
                <a:off x="5048254" y="2978151"/>
                <a:ext cx="960438" cy="862017"/>
              </a:xfrm>
              <a:custGeom>
                <a:avLst/>
                <a:gdLst>
                  <a:gd name="T0" fmla="*/ 166 w 332"/>
                  <a:gd name="T1" fmla="*/ 298 h 298"/>
                  <a:gd name="T2" fmla="*/ 332 w 332"/>
                  <a:gd name="T3" fmla="*/ 132 h 298"/>
                  <a:gd name="T4" fmla="*/ 332 w 332"/>
                  <a:gd name="T5" fmla="*/ 123 h 298"/>
                  <a:gd name="T6" fmla="*/ 290 w 332"/>
                  <a:gd name="T7" fmla="*/ 104 h 298"/>
                  <a:gd name="T8" fmla="*/ 290 w 332"/>
                  <a:gd name="T9" fmla="*/ 103 h 298"/>
                  <a:gd name="T10" fmla="*/ 110 w 332"/>
                  <a:gd name="T11" fmla="*/ 20 h 298"/>
                  <a:gd name="T12" fmla="*/ 110 w 332"/>
                  <a:gd name="T13" fmla="*/ 20 h 298"/>
                  <a:gd name="T14" fmla="*/ 66 w 332"/>
                  <a:gd name="T15" fmla="*/ 0 h 298"/>
                  <a:gd name="T16" fmla="*/ 60 w 332"/>
                  <a:gd name="T17" fmla="*/ 5 h 298"/>
                  <a:gd name="T18" fmla="*/ 0 w 332"/>
                  <a:gd name="T19" fmla="*/ 132 h 298"/>
                  <a:gd name="T20" fmla="*/ 166 w 332"/>
                  <a:gd name="T21" fmla="*/ 298 h 298"/>
                  <a:gd name="T22" fmla="*/ 114 w 332"/>
                  <a:gd name="T23" fmla="*/ 51 h 298"/>
                  <a:gd name="T24" fmla="*/ 263 w 332"/>
                  <a:gd name="T25" fmla="*/ 120 h 298"/>
                  <a:gd name="T26" fmla="*/ 176 w 332"/>
                  <a:gd name="T27" fmla="*/ 199 h 298"/>
                  <a:gd name="T28" fmla="*/ 89 w 332"/>
                  <a:gd name="T29" fmla="*/ 112 h 298"/>
                  <a:gd name="T30" fmla="*/ 114 w 332"/>
                  <a:gd name="T31" fmla="*/ 51 h 298"/>
                  <a:gd name="T32" fmla="*/ 70 w 332"/>
                  <a:gd name="T33" fmla="*/ 31 h 298"/>
                  <a:gd name="T34" fmla="*/ 90 w 332"/>
                  <a:gd name="T35" fmla="*/ 40 h 298"/>
                  <a:gd name="T36" fmla="*/ 63 w 332"/>
                  <a:gd name="T37" fmla="*/ 112 h 298"/>
                  <a:gd name="T38" fmla="*/ 176 w 332"/>
                  <a:gd name="T39" fmla="*/ 226 h 298"/>
                  <a:gd name="T40" fmla="*/ 288 w 332"/>
                  <a:gd name="T41" fmla="*/ 132 h 298"/>
                  <a:gd name="T42" fmla="*/ 305 w 332"/>
                  <a:gd name="T43" fmla="*/ 140 h 298"/>
                  <a:gd name="T44" fmla="*/ 166 w 332"/>
                  <a:gd name="T45" fmla="*/ 272 h 298"/>
                  <a:gd name="T46" fmla="*/ 26 w 332"/>
                  <a:gd name="T47" fmla="*/ 132 h 298"/>
                  <a:gd name="T48" fmla="*/ 70 w 332"/>
                  <a:gd name="T49" fmla="*/ 31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2" h="298">
                    <a:moveTo>
                      <a:pt x="166" y="298"/>
                    </a:moveTo>
                    <a:cubicBezTo>
                      <a:pt x="257" y="298"/>
                      <a:pt x="332" y="224"/>
                      <a:pt x="332" y="132"/>
                    </a:cubicBezTo>
                    <a:cubicBezTo>
                      <a:pt x="332" y="123"/>
                      <a:pt x="332" y="123"/>
                      <a:pt x="332" y="123"/>
                    </a:cubicBezTo>
                    <a:cubicBezTo>
                      <a:pt x="290" y="104"/>
                      <a:pt x="290" y="104"/>
                      <a:pt x="290" y="104"/>
                    </a:cubicBezTo>
                    <a:cubicBezTo>
                      <a:pt x="290" y="103"/>
                      <a:pt x="290" y="103"/>
                      <a:pt x="290" y="103"/>
                    </a:cubicBezTo>
                    <a:cubicBezTo>
                      <a:pt x="110" y="20"/>
                      <a:pt x="110" y="20"/>
                      <a:pt x="110" y="20"/>
                    </a:cubicBezTo>
                    <a:cubicBezTo>
                      <a:pt x="110" y="20"/>
                      <a:pt x="110" y="20"/>
                      <a:pt x="110" y="20"/>
                    </a:cubicBezTo>
                    <a:cubicBezTo>
                      <a:pt x="66" y="0"/>
                      <a:pt x="66" y="0"/>
                      <a:pt x="66" y="0"/>
                    </a:cubicBezTo>
                    <a:cubicBezTo>
                      <a:pt x="60" y="5"/>
                      <a:pt x="60" y="5"/>
                      <a:pt x="60" y="5"/>
                    </a:cubicBezTo>
                    <a:cubicBezTo>
                      <a:pt x="22" y="37"/>
                      <a:pt x="0" y="83"/>
                      <a:pt x="0" y="132"/>
                    </a:cubicBezTo>
                    <a:cubicBezTo>
                      <a:pt x="0" y="224"/>
                      <a:pt x="74" y="298"/>
                      <a:pt x="166" y="298"/>
                    </a:cubicBezTo>
                    <a:close/>
                    <a:moveTo>
                      <a:pt x="114" y="51"/>
                    </a:moveTo>
                    <a:cubicBezTo>
                      <a:pt x="263" y="120"/>
                      <a:pt x="263" y="120"/>
                      <a:pt x="263" y="120"/>
                    </a:cubicBezTo>
                    <a:cubicBezTo>
                      <a:pt x="259" y="165"/>
                      <a:pt x="222" y="199"/>
                      <a:pt x="176" y="199"/>
                    </a:cubicBezTo>
                    <a:cubicBezTo>
                      <a:pt x="128" y="199"/>
                      <a:pt x="89" y="160"/>
                      <a:pt x="89" y="112"/>
                    </a:cubicBezTo>
                    <a:cubicBezTo>
                      <a:pt x="89" y="89"/>
                      <a:pt x="98" y="68"/>
                      <a:pt x="114" y="51"/>
                    </a:cubicBezTo>
                    <a:close/>
                    <a:moveTo>
                      <a:pt x="70" y="31"/>
                    </a:moveTo>
                    <a:cubicBezTo>
                      <a:pt x="90" y="40"/>
                      <a:pt x="90" y="40"/>
                      <a:pt x="90" y="40"/>
                    </a:cubicBezTo>
                    <a:cubicBezTo>
                      <a:pt x="73" y="60"/>
                      <a:pt x="63" y="86"/>
                      <a:pt x="63" y="112"/>
                    </a:cubicBezTo>
                    <a:cubicBezTo>
                      <a:pt x="63" y="175"/>
                      <a:pt x="114" y="226"/>
                      <a:pt x="176" y="226"/>
                    </a:cubicBezTo>
                    <a:cubicBezTo>
                      <a:pt x="232" y="226"/>
                      <a:pt x="278" y="185"/>
                      <a:pt x="288" y="132"/>
                    </a:cubicBezTo>
                    <a:cubicBezTo>
                      <a:pt x="305" y="140"/>
                      <a:pt x="305" y="140"/>
                      <a:pt x="305" y="140"/>
                    </a:cubicBezTo>
                    <a:cubicBezTo>
                      <a:pt x="301" y="213"/>
                      <a:pt x="240" y="272"/>
                      <a:pt x="166" y="272"/>
                    </a:cubicBezTo>
                    <a:cubicBezTo>
                      <a:pt x="89" y="272"/>
                      <a:pt x="26" y="209"/>
                      <a:pt x="26" y="132"/>
                    </a:cubicBezTo>
                    <a:cubicBezTo>
                      <a:pt x="26" y="94"/>
                      <a:pt x="42" y="57"/>
                      <a:pt x="70"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4" name="Freeform 10">
                <a:extLst>
                  <a:ext uri="{FF2B5EF4-FFF2-40B4-BE49-F238E27FC236}">
                    <a16:creationId xmlns:a16="http://schemas.microsoft.com/office/drawing/2014/main" id="{171B45EF-3561-6621-A9B7-E4B0059FE657}"/>
                  </a:ext>
                </a:extLst>
              </p:cNvPr>
              <p:cNvSpPr>
                <a:spLocks noEditPoints="1"/>
              </p:cNvSpPr>
              <p:nvPr/>
            </p:nvSpPr>
            <p:spPr bwMode="auto">
              <a:xfrm>
                <a:off x="6188072" y="2978151"/>
                <a:ext cx="960438" cy="862017"/>
              </a:xfrm>
              <a:custGeom>
                <a:avLst/>
                <a:gdLst>
                  <a:gd name="T0" fmla="*/ 166 w 332"/>
                  <a:gd name="T1" fmla="*/ 298 h 298"/>
                  <a:gd name="T2" fmla="*/ 332 w 332"/>
                  <a:gd name="T3" fmla="*/ 132 h 298"/>
                  <a:gd name="T4" fmla="*/ 272 w 332"/>
                  <a:gd name="T5" fmla="*/ 5 h 298"/>
                  <a:gd name="T6" fmla="*/ 265 w 332"/>
                  <a:gd name="T7" fmla="*/ 0 h 298"/>
                  <a:gd name="T8" fmla="*/ 221 w 332"/>
                  <a:gd name="T9" fmla="*/ 20 h 298"/>
                  <a:gd name="T10" fmla="*/ 221 w 332"/>
                  <a:gd name="T11" fmla="*/ 20 h 298"/>
                  <a:gd name="T12" fmla="*/ 49 w 332"/>
                  <a:gd name="T13" fmla="*/ 100 h 298"/>
                  <a:gd name="T14" fmla="*/ 42 w 332"/>
                  <a:gd name="T15" fmla="*/ 104 h 298"/>
                  <a:gd name="T16" fmla="*/ 42 w 332"/>
                  <a:gd name="T17" fmla="*/ 104 h 298"/>
                  <a:gd name="T18" fmla="*/ 7 w 332"/>
                  <a:gd name="T19" fmla="*/ 120 h 298"/>
                  <a:gd name="T20" fmla="*/ 0 w 332"/>
                  <a:gd name="T21" fmla="*/ 124 h 298"/>
                  <a:gd name="T22" fmla="*/ 0 w 332"/>
                  <a:gd name="T23" fmla="*/ 132 h 298"/>
                  <a:gd name="T24" fmla="*/ 166 w 332"/>
                  <a:gd name="T25" fmla="*/ 298 h 298"/>
                  <a:gd name="T26" fmla="*/ 217 w 332"/>
                  <a:gd name="T27" fmla="*/ 51 h 298"/>
                  <a:gd name="T28" fmla="*/ 242 w 332"/>
                  <a:gd name="T29" fmla="*/ 112 h 298"/>
                  <a:gd name="T30" fmla="*/ 155 w 332"/>
                  <a:gd name="T31" fmla="*/ 199 h 298"/>
                  <a:gd name="T32" fmla="*/ 68 w 332"/>
                  <a:gd name="T33" fmla="*/ 120 h 298"/>
                  <a:gd name="T34" fmla="*/ 217 w 332"/>
                  <a:gd name="T35" fmla="*/ 51 h 298"/>
                  <a:gd name="T36" fmla="*/ 44 w 332"/>
                  <a:gd name="T37" fmla="*/ 132 h 298"/>
                  <a:gd name="T38" fmla="*/ 155 w 332"/>
                  <a:gd name="T39" fmla="*/ 226 h 298"/>
                  <a:gd name="T40" fmla="*/ 269 w 332"/>
                  <a:gd name="T41" fmla="*/ 112 h 298"/>
                  <a:gd name="T42" fmla="*/ 242 w 332"/>
                  <a:gd name="T43" fmla="*/ 40 h 298"/>
                  <a:gd name="T44" fmla="*/ 261 w 332"/>
                  <a:gd name="T45" fmla="*/ 31 h 298"/>
                  <a:gd name="T46" fmla="*/ 306 w 332"/>
                  <a:gd name="T47" fmla="*/ 132 h 298"/>
                  <a:gd name="T48" fmla="*/ 166 w 332"/>
                  <a:gd name="T49" fmla="*/ 272 h 298"/>
                  <a:gd name="T50" fmla="*/ 26 w 332"/>
                  <a:gd name="T51" fmla="*/ 140 h 298"/>
                  <a:gd name="T52" fmla="*/ 44 w 332"/>
                  <a:gd name="T53" fmla="*/ 132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32" h="298">
                    <a:moveTo>
                      <a:pt x="166" y="298"/>
                    </a:moveTo>
                    <a:cubicBezTo>
                      <a:pt x="257" y="298"/>
                      <a:pt x="332" y="224"/>
                      <a:pt x="332" y="132"/>
                    </a:cubicBezTo>
                    <a:cubicBezTo>
                      <a:pt x="332" y="83"/>
                      <a:pt x="310" y="37"/>
                      <a:pt x="272" y="5"/>
                    </a:cubicBezTo>
                    <a:cubicBezTo>
                      <a:pt x="265" y="0"/>
                      <a:pt x="265" y="0"/>
                      <a:pt x="265" y="0"/>
                    </a:cubicBezTo>
                    <a:cubicBezTo>
                      <a:pt x="221" y="20"/>
                      <a:pt x="221" y="20"/>
                      <a:pt x="221" y="20"/>
                    </a:cubicBezTo>
                    <a:cubicBezTo>
                      <a:pt x="221" y="20"/>
                      <a:pt x="221" y="20"/>
                      <a:pt x="221" y="20"/>
                    </a:cubicBezTo>
                    <a:cubicBezTo>
                      <a:pt x="49" y="100"/>
                      <a:pt x="49" y="100"/>
                      <a:pt x="49" y="100"/>
                    </a:cubicBezTo>
                    <a:cubicBezTo>
                      <a:pt x="42" y="104"/>
                      <a:pt x="42" y="104"/>
                      <a:pt x="42" y="104"/>
                    </a:cubicBezTo>
                    <a:cubicBezTo>
                      <a:pt x="42" y="104"/>
                      <a:pt x="42" y="104"/>
                      <a:pt x="42" y="104"/>
                    </a:cubicBezTo>
                    <a:cubicBezTo>
                      <a:pt x="7" y="120"/>
                      <a:pt x="7" y="120"/>
                      <a:pt x="7" y="120"/>
                    </a:cubicBezTo>
                    <a:cubicBezTo>
                      <a:pt x="0" y="124"/>
                      <a:pt x="0" y="124"/>
                      <a:pt x="0" y="124"/>
                    </a:cubicBezTo>
                    <a:cubicBezTo>
                      <a:pt x="0" y="132"/>
                      <a:pt x="0" y="132"/>
                      <a:pt x="0" y="132"/>
                    </a:cubicBezTo>
                    <a:cubicBezTo>
                      <a:pt x="0" y="224"/>
                      <a:pt x="74" y="298"/>
                      <a:pt x="166" y="298"/>
                    </a:cubicBezTo>
                    <a:close/>
                    <a:moveTo>
                      <a:pt x="217" y="51"/>
                    </a:moveTo>
                    <a:cubicBezTo>
                      <a:pt x="233" y="68"/>
                      <a:pt x="242" y="89"/>
                      <a:pt x="242" y="112"/>
                    </a:cubicBezTo>
                    <a:cubicBezTo>
                      <a:pt x="242" y="160"/>
                      <a:pt x="203" y="199"/>
                      <a:pt x="155" y="199"/>
                    </a:cubicBezTo>
                    <a:cubicBezTo>
                      <a:pt x="110" y="199"/>
                      <a:pt x="73" y="165"/>
                      <a:pt x="68" y="120"/>
                    </a:cubicBezTo>
                    <a:lnTo>
                      <a:pt x="217" y="51"/>
                    </a:lnTo>
                    <a:close/>
                    <a:moveTo>
                      <a:pt x="44" y="132"/>
                    </a:moveTo>
                    <a:cubicBezTo>
                      <a:pt x="53" y="185"/>
                      <a:pt x="99" y="226"/>
                      <a:pt x="155" y="226"/>
                    </a:cubicBezTo>
                    <a:cubicBezTo>
                      <a:pt x="218" y="226"/>
                      <a:pt x="269" y="175"/>
                      <a:pt x="269" y="112"/>
                    </a:cubicBezTo>
                    <a:cubicBezTo>
                      <a:pt x="269" y="86"/>
                      <a:pt x="259" y="60"/>
                      <a:pt x="242" y="40"/>
                    </a:cubicBezTo>
                    <a:cubicBezTo>
                      <a:pt x="261" y="31"/>
                      <a:pt x="261" y="31"/>
                      <a:pt x="261" y="31"/>
                    </a:cubicBezTo>
                    <a:cubicBezTo>
                      <a:pt x="289" y="57"/>
                      <a:pt x="306" y="94"/>
                      <a:pt x="306" y="132"/>
                    </a:cubicBezTo>
                    <a:cubicBezTo>
                      <a:pt x="306" y="209"/>
                      <a:pt x="243" y="272"/>
                      <a:pt x="166" y="272"/>
                    </a:cubicBezTo>
                    <a:cubicBezTo>
                      <a:pt x="92" y="272"/>
                      <a:pt x="31" y="214"/>
                      <a:pt x="26" y="140"/>
                    </a:cubicBezTo>
                    <a:lnTo>
                      <a:pt x="44" y="1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cxnSp>
        <p:nvCxnSpPr>
          <p:cNvPr id="147" name="Straight Arrow Connector 146">
            <a:extLst>
              <a:ext uri="{FF2B5EF4-FFF2-40B4-BE49-F238E27FC236}">
                <a16:creationId xmlns:a16="http://schemas.microsoft.com/office/drawing/2014/main" id="{5413AFA7-2123-01AE-45CE-020EB529B00E}"/>
              </a:ext>
            </a:extLst>
          </p:cNvPr>
          <p:cNvCxnSpPr>
            <a:cxnSpLocks/>
            <a:stCxn id="81" idx="6"/>
            <a:endCxn id="73" idx="2"/>
          </p:cNvCxnSpPr>
          <p:nvPr/>
        </p:nvCxnSpPr>
        <p:spPr>
          <a:xfrm flipV="1">
            <a:off x="1420806" y="2556110"/>
            <a:ext cx="3701168" cy="901194"/>
          </a:xfrm>
          <a:prstGeom prst="straightConnector1">
            <a:avLst/>
          </a:prstGeom>
          <a:ln w="63500" cmpd="sng">
            <a:solidFill>
              <a:schemeClr val="bg1"/>
            </a:solidFill>
            <a:prstDash val="dash"/>
            <a:headEnd type="none" w="med" len="med"/>
            <a:tailEnd type="triangle"/>
          </a:ln>
          <a:effectLst/>
        </p:spPr>
        <p:style>
          <a:lnRef idx="2">
            <a:schemeClr val="accent1"/>
          </a:lnRef>
          <a:fillRef idx="0">
            <a:schemeClr val="accent1"/>
          </a:fillRef>
          <a:effectRef idx="1">
            <a:schemeClr val="accent1"/>
          </a:effectRef>
          <a:fontRef idx="minor">
            <a:schemeClr val="tx1"/>
          </a:fontRef>
        </p:style>
      </p:cxnSp>
      <p:cxnSp>
        <p:nvCxnSpPr>
          <p:cNvPr id="148" name="Straight Arrow Connector 147">
            <a:extLst>
              <a:ext uri="{FF2B5EF4-FFF2-40B4-BE49-F238E27FC236}">
                <a16:creationId xmlns:a16="http://schemas.microsoft.com/office/drawing/2014/main" id="{5419008B-B3E2-729E-7B15-40F20FB5A2F5}"/>
              </a:ext>
            </a:extLst>
          </p:cNvPr>
          <p:cNvCxnSpPr>
            <a:cxnSpLocks/>
            <a:stCxn id="81" idx="6"/>
            <a:endCxn id="138" idx="2"/>
          </p:cNvCxnSpPr>
          <p:nvPr/>
        </p:nvCxnSpPr>
        <p:spPr>
          <a:xfrm flipV="1">
            <a:off x="1420806" y="3175364"/>
            <a:ext cx="3684278" cy="281940"/>
          </a:xfrm>
          <a:prstGeom prst="straightConnector1">
            <a:avLst/>
          </a:prstGeom>
          <a:ln w="63500" cmpd="sng">
            <a:solidFill>
              <a:schemeClr val="bg1"/>
            </a:solidFill>
            <a:prstDash val="dash"/>
            <a:headEnd type="none" w="med" len="med"/>
            <a:tailEnd type="triangle"/>
          </a:ln>
          <a:effectLst/>
        </p:spPr>
        <p:style>
          <a:lnRef idx="2">
            <a:schemeClr val="accent1"/>
          </a:lnRef>
          <a:fillRef idx="0">
            <a:schemeClr val="accent1"/>
          </a:fillRef>
          <a:effectRef idx="1">
            <a:schemeClr val="accent1"/>
          </a:effectRef>
          <a:fontRef idx="minor">
            <a:schemeClr val="tx1"/>
          </a:fontRef>
        </p:style>
      </p:cxnSp>
      <p:cxnSp>
        <p:nvCxnSpPr>
          <p:cNvPr id="150" name="Straight Arrow Connector 149">
            <a:extLst>
              <a:ext uri="{FF2B5EF4-FFF2-40B4-BE49-F238E27FC236}">
                <a16:creationId xmlns:a16="http://schemas.microsoft.com/office/drawing/2014/main" id="{775B922E-8DF2-D126-15FC-A57F32C4274F}"/>
              </a:ext>
            </a:extLst>
          </p:cNvPr>
          <p:cNvCxnSpPr>
            <a:cxnSpLocks/>
            <a:stCxn id="81" idx="6"/>
            <a:endCxn id="118" idx="2"/>
          </p:cNvCxnSpPr>
          <p:nvPr/>
        </p:nvCxnSpPr>
        <p:spPr>
          <a:xfrm>
            <a:off x="1420806" y="3457304"/>
            <a:ext cx="3678070" cy="346467"/>
          </a:xfrm>
          <a:prstGeom prst="straightConnector1">
            <a:avLst/>
          </a:prstGeom>
          <a:ln w="63500" cmpd="sng">
            <a:solidFill>
              <a:schemeClr val="bg1"/>
            </a:solidFill>
            <a:prstDash val="dash"/>
            <a:headEnd type="none" w="med" len="med"/>
            <a:tailEnd type="triangle"/>
          </a:ln>
          <a:effectLst/>
        </p:spPr>
        <p:style>
          <a:lnRef idx="2">
            <a:schemeClr val="accent1"/>
          </a:lnRef>
          <a:fillRef idx="0">
            <a:schemeClr val="accent1"/>
          </a:fillRef>
          <a:effectRef idx="1">
            <a:schemeClr val="accent1"/>
          </a:effectRef>
          <a:fontRef idx="minor">
            <a:schemeClr val="tx1"/>
          </a:fontRef>
        </p:style>
      </p:cxnSp>
      <p:cxnSp>
        <p:nvCxnSpPr>
          <p:cNvPr id="153" name="Straight Arrow Connector 152">
            <a:extLst>
              <a:ext uri="{FF2B5EF4-FFF2-40B4-BE49-F238E27FC236}">
                <a16:creationId xmlns:a16="http://schemas.microsoft.com/office/drawing/2014/main" id="{EDD097BF-9568-B721-0F22-6F44800D1F22}"/>
              </a:ext>
            </a:extLst>
          </p:cNvPr>
          <p:cNvCxnSpPr>
            <a:cxnSpLocks/>
            <a:stCxn id="81" idx="6"/>
            <a:endCxn id="128" idx="2"/>
          </p:cNvCxnSpPr>
          <p:nvPr/>
        </p:nvCxnSpPr>
        <p:spPr>
          <a:xfrm>
            <a:off x="1420806" y="3457304"/>
            <a:ext cx="3669786" cy="993147"/>
          </a:xfrm>
          <a:prstGeom prst="straightConnector1">
            <a:avLst/>
          </a:prstGeom>
          <a:ln w="63500" cmpd="sng">
            <a:solidFill>
              <a:schemeClr val="bg1"/>
            </a:solidFill>
            <a:prstDash val="dash"/>
            <a:headEnd type="none" w="med" len="med"/>
            <a:tailEnd type="triangle"/>
          </a:ln>
          <a:effectLst/>
        </p:spPr>
        <p:style>
          <a:lnRef idx="2">
            <a:schemeClr val="accent1"/>
          </a:lnRef>
          <a:fillRef idx="0">
            <a:schemeClr val="accent1"/>
          </a:fillRef>
          <a:effectRef idx="1">
            <a:schemeClr val="accent1"/>
          </a:effectRef>
          <a:fontRef idx="minor">
            <a:schemeClr val="tx1"/>
          </a:fontRef>
        </p:style>
      </p:cxnSp>
      <p:cxnSp>
        <p:nvCxnSpPr>
          <p:cNvPr id="155" name="Straight Arrow Connector 154">
            <a:extLst>
              <a:ext uri="{FF2B5EF4-FFF2-40B4-BE49-F238E27FC236}">
                <a16:creationId xmlns:a16="http://schemas.microsoft.com/office/drawing/2014/main" id="{FD70B13C-8C6F-0C1A-32D0-6FCC326E1B87}"/>
              </a:ext>
            </a:extLst>
          </p:cNvPr>
          <p:cNvCxnSpPr>
            <a:cxnSpLocks/>
            <a:stCxn id="73" idx="6"/>
            <a:endCxn id="71" idx="1"/>
          </p:cNvCxnSpPr>
          <p:nvPr/>
        </p:nvCxnSpPr>
        <p:spPr>
          <a:xfrm>
            <a:off x="5809574" y="2556110"/>
            <a:ext cx="1652072" cy="1121497"/>
          </a:xfrm>
          <a:prstGeom prst="straightConnector1">
            <a:avLst/>
          </a:prstGeom>
          <a:ln w="63500" cmpd="sng">
            <a:solidFill>
              <a:srgbClr val="C00000"/>
            </a:solidFill>
            <a:headEnd type="none" w="med" len="med"/>
            <a:tailEnd type="triangle"/>
          </a:ln>
          <a:effectLst/>
        </p:spPr>
        <p:style>
          <a:lnRef idx="2">
            <a:schemeClr val="accent1"/>
          </a:lnRef>
          <a:fillRef idx="0">
            <a:schemeClr val="accent1"/>
          </a:fillRef>
          <a:effectRef idx="1">
            <a:schemeClr val="accent1"/>
          </a:effectRef>
          <a:fontRef idx="minor">
            <a:schemeClr val="tx1"/>
          </a:fontRef>
        </p:style>
      </p:cxnSp>
      <p:cxnSp>
        <p:nvCxnSpPr>
          <p:cNvPr id="160" name="Straight Arrow Connector 159">
            <a:extLst>
              <a:ext uri="{FF2B5EF4-FFF2-40B4-BE49-F238E27FC236}">
                <a16:creationId xmlns:a16="http://schemas.microsoft.com/office/drawing/2014/main" id="{B2A96764-3004-C11F-24E6-DDFBDE7EABC3}"/>
              </a:ext>
            </a:extLst>
          </p:cNvPr>
          <p:cNvCxnSpPr>
            <a:cxnSpLocks/>
            <a:stCxn id="118" idx="6"/>
            <a:endCxn id="71" idx="1"/>
          </p:cNvCxnSpPr>
          <p:nvPr/>
        </p:nvCxnSpPr>
        <p:spPr>
          <a:xfrm flipV="1">
            <a:off x="5786476" y="3677607"/>
            <a:ext cx="1675170" cy="126164"/>
          </a:xfrm>
          <a:prstGeom prst="straightConnector1">
            <a:avLst/>
          </a:prstGeom>
          <a:ln w="63500" cmpd="sng">
            <a:solidFill>
              <a:srgbClr val="C00000"/>
            </a:solidFill>
            <a:headEnd type="none" w="med" len="med"/>
            <a:tailEnd type="triangle"/>
          </a:ln>
          <a:effectLst/>
        </p:spPr>
        <p:style>
          <a:lnRef idx="2">
            <a:schemeClr val="accent1"/>
          </a:lnRef>
          <a:fillRef idx="0">
            <a:schemeClr val="accent1"/>
          </a:fillRef>
          <a:effectRef idx="1">
            <a:schemeClr val="accent1"/>
          </a:effectRef>
          <a:fontRef idx="minor">
            <a:schemeClr val="tx1"/>
          </a:fontRef>
        </p:style>
      </p:cxnSp>
      <p:cxnSp>
        <p:nvCxnSpPr>
          <p:cNvPr id="163" name="Straight Arrow Connector 162">
            <a:extLst>
              <a:ext uri="{FF2B5EF4-FFF2-40B4-BE49-F238E27FC236}">
                <a16:creationId xmlns:a16="http://schemas.microsoft.com/office/drawing/2014/main" id="{8F7F8F66-51FB-DACA-0538-8617334CAC46}"/>
              </a:ext>
            </a:extLst>
          </p:cNvPr>
          <p:cNvCxnSpPr>
            <a:cxnSpLocks/>
            <a:stCxn id="128" idx="6"/>
            <a:endCxn id="71" idx="1"/>
          </p:cNvCxnSpPr>
          <p:nvPr/>
        </p:nvCxnSpPr>
        <p:spPr>
          <a:xfrm flipV="1">
            <a:off x="5778192" y="3677607"/>
            <a:ext cx="1683454" cy="772844"/>
          </a:xfrm>
          <a:prstGeom prst="straightConnector1">
            <a:avLst/>
          </a:prstGeom>
          <a:ln w="63500" cmpd="sng">
            <a:solidFill>
              <a:srgbClr val="C00000"/>
            </a:solidFill>
            <a:headEnd type="none" w="med" len="med"/>
            <a:tailEnd type="triangle"/>
          </a:ln>
          <a:effectLst/>
        </p:spPr>
        <p:style>
          <a:lnRef idx="2">
            <a:schemeClr val="accent1"/>
          </a:lnRef>
          <a:fillRef idx="0">
            <a:schemeClr val="accent1"/>
          </a:fillRef>
          <a:effectRef idx="1">
            <a:schemeClr val="accent1"/>
          </a:effectRef>
          <a:fontRef idx="minor">
            <a:schemeClr val="tx1"/>
          </a:fontRef>
        </p:style>
      </p:cxnSp>
      <p:sp>
        <p:nvSpPr>
          <p:cNvPr id="224" name="TextBox 223">
            <a:extLst>
              <a:ext uri="{FF2B5EF4-FFF2-40B4-BE49-F238E27FC236}">
                <a16:creationId xmlns:a16="http://schemas.microsoft.com/office/drawing/2014/main" id="{F0D099EB-F013-4CE7-D0DB-42E4F6418C1B}"/>
              </a:ext>
            </a:extLst>
          </p:cNvPr>
          <p:cNvSpPr txBox="1"/>
          <p:nvPr/>
        </p:nvSpPr>
        <p:spPr>
          <a:xfrm>
            <a:off x="1438157" y="2430995"/>
            <a:ext cx="3818055" cy="369332"/>
          </a:xfrm>
          <a:prstGeom prst="rect">
            <a:avLst/>
          </a:prstGeom>
          <a:noFill/>
        </p:spPr>
        <p:txBody>
          <a:bodyPr wrap="square" rtlCol="0">
            <a:spAutoFit/>
          </a:bodyPr>
          <a:lstStyle/>
          <a:p>
            <a:r>
              <a:rPr lang="en-US" sz="1800" dirty="0">
                <a:solidFill>
                  <a:schemeClr val="bg1"/>
                </a:solidFill>
              </a:rPr>
              <a:t>C&amp;C “Target 10.0.0.0/16”</a:t>
            </a:r>
          </a:p>
        </p:txBody>
      </p:sp>
      <p:grpSp>
        <p:nvGrpSpPr>
          <p:cNvPr id="2" name="Group 1">
            <a:extLst>
              <a:ext uri="{FF2B5EF4-FFF2-40B4-BE49-F238E27FC236}">
                <a16:creationId xmlns:a16="http://schemas.microsoft.com/office/drawing/2014/main" id="{BE162C91-6A64-0E23-8586-56D6FBA993EE}"/>
              </a:ext>
            </a:extLst>
          </p:cNvPr>
          <p:cNvGrpSpPr>
            <a:grpSpLocks noChangeAspect="1"/>
          </p:cNvGrpSpPr>
          <p:nvPr/>
        </p:nvGrpSpPr>
        <p:grpSpPr>
          <a:xfrm>
            <a:off x="9740201" y="2696596"/>
            <a:ext cx="993380" cy="1009019"/>
            <a:chOff x="7844320" y="2497301"/>
            <a:chExt cx="1012175" cy="1028108"/>
          </a:xfrm>
        </p:grpSpPr>
        <p:grpSp>
          <p:nvGrpSpPr>
            <p:cNvPr id="3" name="Group 2">
              <a:extLst>
                <a:ext uri="{FF2B5EF4-FFF2-40B4-BE49-F238E27FC236}">
                  <a16:creationId xmlns:a16="http://schemas.microsoft.com/office/drawing/2014/main" id="{31CAD87E-EE58-9EE5-3EEC-17F3922FE698}"/>
                </a:ext>
              </a:extLst>
            </p:cNvPr>
            <p:cNvGrpSpPr/>
            <p:nvPr/>
          </p:nvGrpSpPr>
          <p:grpSpPr>
            <a:xfrm>
              <a:off x="8008313" y="2497301"/>
              <a:ext cx="685800" cy="685800"/>
              <a:chOff x="6864394" y="3971529"/>
              <a:chExt cx="685800" cy="685800"/>
            </a:xfrm>
          </p:grpSpPr>
          <p:sp>
            <p:nvSpPr>
              <p:cNvPr id="6" name="Oval 5">
                <a:extLst>
                  <a:ext uri="{FF2B5EF4-FFF2-40B4-BE49-F238E27FC236}">
                    <a16:creationId xmlns:a16="http://schemas.microsoft.com/office/drawing/2014/main" id="{D8B4C2AF-3354-2285-801D-62BB695661CD}"/>
                  </a:ext>
                </a:extLst>
              </p:cNvPr>
              <p:cNvSpPr>
                <a:spLocks noChangeAspect="1"/>
              </p:cNvSpPr>
              <p:nvPr/>
            </p:nvSpPr>
            <p:spPr>
              <a:xfrm>
                <a:off x="6864394" y="3971529"/>
                <a:ext cx="685800" cy="685800"/>
              </a:xfrm>
              <a:prstGeom prst="ellipse">
                <a:avLst/>
              </a:prstGeom>
              <a:solidFill>
                <a:srgbClr val="006068"/>
              </a:solidFill>
              <a:ln w="12700" cap="flat" cmpd="sng" algn="ctr">
                <a:noFill/>
                <a:prstDash val="soli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600" dirty="0">
                  <a:solidFill>
                    <a:schemeClr val="bg1"/>
                  </a:solidFill>
                </a:endParaRPr>
              </a:p>
            </p:txBody>
          </p:sp>
          <p:grpSp>
            <p:nvGrpSpPr>
              <p:cNvPr id="7" name="Group 6">
                <a:extLst>
                  <a:ext uri="{FF2B5EF4-FFF2-40B4-BE49-F238E27FC236}">
                    <a16:creationId xmlns:a16="http://schemas.microsoft.com/office/drawing/2014/main" id="{FC067839-0E34-5B02-EF70-2EC27D2403C2}"/>
                  </a:ext>
                </a:extLst>
              </p:cNvPr>
              <p:cNvGrpSpPr/>
              <p:nvPr/>
            </p:nvGrpSpPr>
            <p:grpSpPr>
              <a:xfrm>
                <a:off x="7031156" y="4099633"/>
                <a:ext cx="352277" cy="429593"/>
                <a:chOff x="17653000" y="19116675"/>
                <a:chExt cx="2671763" cy="3259138"/>
              </a:xfrm>
            </p:grpSpPr>
            <p:sp>
              <p:nvSpPr>
                <p:cNvPr id="8" name="Freeform 1672">
                  <a:extLst>
                    <a:ext uri="{FF2B5EF4-FFF2-40B4-BE49-F238E27FC236}">
                      <a16:creationId xmlns:a16="http://schemas.microsoft.com/office/drawing/2014/main" id="{C3D488AA-2C8D-6200-2BA6-E628B4CD5677}"/>
                    </a:ext>
                  </a:extLst>
                </p:cNvPr>
                <p:cNvSpPr>
                  <a:spLocks noEditPoints="1"/>
                </p:cNvSpPr>
                <p:nvPr/>
              </p:nvSpPr>
              <p:spPr bwMode="auto">
                <a:xfrm>
                  <a:off x="18013363" y="19464338"/>
                  <a:ext cx="1957388" cy="1320800"/>
                </a:xfrm>
                <a:custGeom>
                  <a:avLst/>
                  <a:gdLst>
                    <a:gd name="T0" fmla="*/ 1233 w 1233"/>
                    <a:gd name="T1" fmla="*/ 832 h 832"/>
                    <a:gd name="T2" fmla="*/ 0 w 1233"/>
                    <a:gd name="T3" fmla="*/ 832 h 832"/>
                    <a:gd name="T4" fmla="*/ 0 w 1233"/>
                    <a:gd name="T5" fmla="*/ 0 h 832"/>
                    <a:gd name="T6" fmla="*/ 1233 w 1233"/>
                    <a:gd name="T7" fmla="*/ 0 h 832"/>
                    <a:gd name="T8" fmla="*/ 1233 w 1233"/>
                    <a:gd name="T9" fmla="*/ 832 h 832"/>
                    <a:gd name="T10" fmla="*/ 33 w 1233"/>
                    <a:gd name="T11" fmla="*/ 799 h 832"/>
                    <a:gd name="T12" fmla="*/ 1200 w 1233"/>
                    <a:gd name="T13" fmla="*/ 799 h 832"/>
                    <a:gd name="T14" fmla="*/ 1200 w 1233"/>
                    <a:gd name="T15" fmla="*/ 38 h 832"/>
                    <a:gd name="T16" fmla="*/ 33 w 1233"/>
                    <a:gd name="T17" fmla="*/ 38 h 832"/>
                    <a:gd name="T18" fmla="*/ 33 w 1233"/>
                    <a:gd name="T19" fmla="*/ 799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3" h="832">
                      <a:moveTo>
                        <a:pt x="1233" y="832"/>
                      </a:moveTo>
                      <a:lnTo>
                        <a:pt x="0" y="832"/>
                      </a:lnTo>
                      <a:lnTo>
                        <a:pt x="0" y="0"/>
                      </a:lnTo>
                      <a:lnTo>
                        <a:pt x="1233" y="0"/>
                      </a:lnTo>
                      <a:lnTo>
                        <a:pt x="1233" y="832"/>
                      </a:lnTo>
                      <a:close/>
                      <a:moveTo>
                        <a:pt x="33" y="799"/>
                      </a:moveTo>
                      <a:lnTo>
                        <a:pt x="1200" y="799"/>
                      </a:lnTo>
                      <a:lnTo>
                        <a:pt x="1200" y="38"/>
                      </a:lnTo>
                      <a:lnTo>
                        <a:pt x="33" y="38"/>
                      </a:lnTo>
                      <a:lnTo>
                        <a:pt x="33" y="799"/>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9" name="Freeform 1673">
                  <a:extLst>
                    <a:ext uri="{FF2B5EF4-FFF2-40B4-BE49-F238E27FC236}">
                      <a16:creationId xmlns:a16="http://schemas.microsoft.com/office/drawing/2014/main" id="{08105E12-B943-2E01-913E-E8F13EC3ECF1}"/>
                    </a:ext>
                  </a:extLst>
                </p:cNvPr>
                <p:cNvSpPr>
                  <a:spLocks noEditPoints="1"/>
                </p:cNvSpPr>
                <p:nvPr/>
              </p:nvSpPr>
              <p:spPr bwMode="auto">
                <a:xfrm>
                  <a:off x="18664238" y="21193125"/>
                  <a:ext cx="657225" cy="657225"/>
                </a:xfrm>
                <a:custGeom>
                  <a:avLst/>
                  <a:gdLst>
                    <a:gd name="T0" fmla="*/ 50 w 100"/>
                    <a:gd name="T1" fmla="*/ 100 h 100"/>
                    <a:gd name="T2" fmla="*/ 0 w 100"/>
                    <a:gd name="T3" fmla="*/ 50 h 100"/>
                    <a:gd name="T4" fmla="*/ 50 w 100"/>
                    <a:gd name="T5" fmla="*/ 0 h 100"/>
                    <a:gd name="T6" fmla="*/ 100 w 100"/>
                    <a:gd name="T7" fmla="*/ 50 h 100"/>
                    <a:gd name="T8" fmla="*/ 50 w 100"/>
                    <a:gd name="T9" fmla="*/ 100 h 100"/>
                    <a:gd name="T10" fmla="*/ 50 w 100"/>
                    <a:gd name="T11" fmla="*/ 9 h 100"/>
                    <a:gd name="T12" fmla="*/ 8 w 100"/>
                    <a:gd name="T13" fmla="*/ 50 h 100"/>
                    <a:gd name="T14" fmla="*/ 50 w 100"/>
                    <a:gd name="T15" fmla="*/ 92 h 100"/>
                    <a:gd name="T16" fmla="*/ 92 w 100"/>
                    <a:gd name="T17" fmla="*/ 50 h 100"/>
                    <a:gd name="T18" fmla="*/ 50 w 100"/>
                    <a:gd name="T19" fmla="*/ 9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100">
                      <a:moveTo>
                        <a:pt x="50" y="100"/>
                      </a:moveTo>
                      <a:cubicBezTo>
                        <a:pt x="22" y="100"/>
                        <a:pt x="0" y="78"/>
                        <a:pt x="0" y="50"/>
                      </a:cubicBezTo>
                      <a:cubicBezTo>
                        <a:pt x="0" y="23"/>
                        <a:pt x="22" y="0"/>
                        <a:pt x="50" y="0"/>
                      </a:cubicBezTo>
                      <a:cubicBezTo>
                        <a:pt x="77" y="0"/>
                        <a:pt x="100" y="23"/>
                        <a:pt x="100" y="50"/>
                      </a:cubicBezTo>
                      <a:cubicBezTo>
                        <a:pt x="100" y="78"/>
                        <a:pt x="77" y="100"/>
                        <a:pt x="50" y="100"/>
                      </a:cubicBezTo>
                      <a:close/>
                      <a:moveTo>
                        <a:pt x="50" y="9"/>
                      </a:moveTo>
                      <a:cubicBezTo>
                        <a:pt x="27" y="9"/>
                        <a:pt x="8" y="27"/>
                        <a:pt x="8" y="50"/>
                      </a:cubicBezTo>
                      <a:cubicBezTo>
                        <a:pt x="8" y="73"/>
                        <a:pt x="27" y="92"/>
                        <a:pt x="50" y="92"/>
                      </a:cubicBezTo>
                      <a:cubicBezTo>
                        <a:pt x="73" y="92"/>
                        <a:pt x="92" y="73"/>
                        <a:pt x="92" y="50"/>
                      </a:cubicBezTo>
                      <a:cubicBezTo>
                        <a:pt x="92" y="27"/>
                        <a:pt x="73" y="9"/>
                        <a:pt x="50" y="9"/>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 name="Freeform 1674">
                  <a:extLst>
                    <a:ext uri="{FF2B5EF4-FFF2-40B4-BE49-F238E27FC236}">
                      <a16:creationId xmlns:a16="http://schemas.microsoft.com/office/drawing/2014/main" id="{40A1FCB2-5780-8DBE-0D84-BC6AC9484814}"/>
                    </a:ext>
                  </a:extLst>
                </p:cNvPr>
                <p:cNvSpPr>
                  <a:spLocks noEditPoints="1"/>
                </p:cNvSpPr>
                <p:nvPr/>
              </p:nvSpPr>
              <p:spPr bwMode="auto">
                <a:xfrm>
                  <a:off x="19662775" y="19642138"/>
                  <a:ext cx="123825" cy="125413"/>
                </a:xfrm>
                <a:custGeom>
                  <a:avLst/>
                  <a:gdLst>
                    <a:gd name="T0" fmla="*/ 10 w 19"/>
                    <a:gd name="T1" fmla="*/ 19 h 19"/>
                    <a:gd name="T2" fmla="*/ 0 w 19"/>
                    <a:gd name="T3" fmla="*/ 9 h 19"/>
                    <a:gd name="T4" fmla="*/ 10 w 19"/>
                    <a:gd name="T5" fmla="*/ 0 h 19"/>
                    <a:gd name="T6" fmla="*/ 19 w 19"/>
                    <a:gd name="T7" fmla="*/ 9 h 19"/>
                    <a:gd name="T8" fmla="*/ 10 w 19"/>
                    <a:gd name="T9" fmla="*/ 19 h 19"/>
                    <a:gd name="T10" fmla="*/ 9 w 19"/>
                    <a:gd name="T11" fmla="*/ 9 h 19"/>
                    <a:gd name="T12" fmla="*/ 10 w 19"/>
                    <a:gd name="T13" fmla="*/ 9 h 19"/>
                    <a:gd name="T14" fmla="*/ 14 w 19"/>
                    <a:gd name="T15" fmla="*/ 9 h 19"/>
                    <a:gd name="T16" fmla="*/ 9 w 19"/>
                    <a:gd name="T17"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10" y="19"/>
                      </a:moveTo>
                      <a:cubicBezTo>
                        <a:pt x="4" y="19"/>
                        <a:pt x="0" y="14"/>
                        <a:pt x="0" y="9"/>
                      </a:cubicBezTo>
                      <a:cubicBezTo>
                        <a:pt x="0" y="4"/>
                        <a:pt x="4" y="0"/>
                        <a:pt x="10" y="0"/>
                      </a:cubicBezTo>
                      <a:cubicBezTo>
                        <a:pt x="15" y="0"/>
                        <a:pt x="19" y="4"/>
                        <a:pt x="19" y="9"/>
                      </a:cubicBezTo>
                      <a:cubicBezTo>
                        <a:pt x="19" y="14"/>
                        <a:pt x="15" y="19"/>
                        <a:pt x="10" y="19"/>
                      </a:cubicBezTo>
                      <a:close/>
                      <a:moveTo>
                        <a:pt x="9" y="9"/>
                      </a:moveTo>
                      <a:cubicBezTo>
                        <a:pt x="9" y="9"/>
                        <a:pt x="9" y="9"/>
                        <a:pt x="10" y="9"/>
                      </a:cubicBezTo>
                      <a:cubicBezTo>
                        <a:pt x="14" y="9"/>
                        <a:pt x="14" y="9"/>
                        <a:pt x="14" y="9"/>
                      </a:cubicBezTo>
                      <a:lnTo>
                        <a:pt x="9" y="9"/>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1" name="Freeform 1675">
                  <a:extLst>
                    <a:ext uri="{FF2B5EF4-FFF2-40B4-BE49-F238E27FC236}">
                      <a16:creationId xmlns:a16="http://schemas.microsoft.com/office/drawing/2014/main" id="{DEFDE05F-C662-1C9C-2E6A-DC700CB6BE54}"/>
                    </a:ext>
                  </a:extLst>
                </p:cNvPr>
                <p:cNvSpPr>
                  <a:spLocks noEditPoints="1"/>
                </p:cNvSpPr>
                <p:nvPr/>
              </p:nvSpPr>
              <p:spPr bwMode="auto">
                <a:xfrm>
                  <a:off x="19662775" y="20062825"/>
                  <a:ext cx="123825" cy="125413"/>
                </a:xfrm>
                <a:custGeom>
                  <a:avLst/>
                  <a:gdLst>
                    <a:gd name="T0" fmla="*/ 10 w 19"/>
                    <a:gd name="T1" fmla="*/ 19 h 19"/>
                    <a:gd name="T2" fmla="*/ 0 w 19"/>
                    <a:gd name="T3" fmla="*/ 10 h 19"/>
                    <a:gd name="T4" fmla="*/ 10 w 19"/>
                    <a:gd name="T5" fmla="*/ 0 h 19"/>
                    <a:gd name="T6" fmla="*/ 19 w 19"/>
                    <a:gd name="T7" fmla="*/ 10 h 19"/>
                    <a:gd name="T8" fmla="*/ 10 w 19"/>
                    <a:gd name="T9" fmla="*/ 19 h 19"/>
                    <a:gd name="T10" fmla="*/ 9 w 19"/>
                    <a:gd name="T11" fmla="*/ 10 h 19"/>
                    <a:gd name="T12" fmla="*/ 10 w 19"/>
                    <a:gd name="T13" fmla="*/ 10 h 19"/>
                    <a:gd name="T14" fmla="*/ 14 w 19"/>
                    <a:gd name="T15" fmla="*/ 10 h 19"/>
                    <a:gd name="T16" fmla="*/ 9 w 19"/>
                    <a:gd name="T17"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10" y="19"/>
                      </a:moveTo>
                      <a:cubicBezTo>
                        <a:pt x="4" y="19"/>
                        <a:pt x="0" y="15"/>
                        <a:pt x="0" y="10"/>
                      </a:cubicBezTo>
                      <a:cubicBezTo>
                        <a:pt x="0" y="5"/>
                        <a:pt x="4" y="0"/>
                        <a:pt x="10" y="0"/>
                      </a:cubicBezTo>
                      <a:cubicBezTo>
                        <a:pt x="15" y="0"/>
                        <a:pt x="19" y="5"/>
                        <a:pt x="19" y="10"/>
                      </a:cubicBezTo>
                      <a:cubicBezTo>
                        <a:pt x="19" y="15"/>
                        <a:pt x="15" y="19"/>
                        <a:pt x="10" y="19"/>
                      </a:cubicBezTo>
                      <a:close/>
                      <a:moveTo>
                        <a:pt x="9" y="10"/>
                      </a:moveTo>
                      <a:cubicBezTo>
                        <a:pt x="9" y="10"/>
                        <a:pt x="9" y="10"/>
                        <a:pt x="10" y="10"/>
                      </a:cubicBezTo>
                      <a:cubicBezTo>
                        <a:pt x="14" y="10"/>
                        <a:pt x="14" y="10"/>
                        <a:pt x="14" y="10"/>
                      </a:cubicBezTo>
                      <a:lnTo>
                        <a:pt x="9" y="10"/>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2" name="Freeform 1676">
                  <a:extLst>
                    <a:ext uri="{FF2B5EF4-FFF2-40B4-BE49-F238E27FC236}">
                      <a16:creationId xmlns:a16="http://schemas.microsoft.com/office/drawing/2014/main" id="{4D2F6E58-B4A0-327A-DC79-A6F4673AE285}"/>
                    </a:ext>
                  </a:extLst>
                </p:cNvPr>
                <p:cNvSpPr>
                  <a:spLocks noEditPoints="1"/>
                </p:cNvSpPr>
                <p:nvPr/>
              </p:nvSpPr>
              <p:spPr bwMode="auto">
                <a:xfrm>
                  <a:off x="19662775" y="20489863"/>
                  <a:ext cx="123825" cy="125413"/>
                </a:xfrm>
                <a:custGeom>
                  <a:avLst/>
                  <a:gdLst>
                    <a:gd name="T0" fmla="*/ 10 w 19"/>
                    <a:gd name="T1" fmla="*/ 19 h 19"/>
                    <a:gd name="T2" fmla="*/ 0 w 19"/>
                    <a:gd name="T3" fmla="*/ 10 h 19"/>
                    <a:gd name="T4" fmla="*/ 10 w 19"/>
                    <a:gd name="T5" fmla="*/ 0 h 19"/>
                    <a:gd name="T6" fmla="*/ 19 w 19"/>
                    <a:gd name="T7" fmla="*/ 10 h 19"/>
                    <a:gd name="T8" fmla="*/ 10 w 19"/>
                    <a:gd name="T9" fmla="*/ 19 h 19"/>
                    <a:gd name="T10" fmla="*/ 9 w 19"/>
                    <a:gd name="T11" fmla="*/ 10 h 19"/>
                    <a:gd name="T12" fmla="*/ 10 w 19"/>
                    <a:gd name="T13" fmla="*/ 10 h 19"/>
                    <a:gd name="T14" fmla="*/ 14 w 19"/>
                    <a:gd name="T15" fmla="*/ 10 h 19"/>
                    <a:gd name="T16" fmla="*/ 9 w 19"/>
                    <a:gd name="T17"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10" y="19"/>
                      </a:moveTo>
                      <a:cubicBezTo>
                        <a:pt x="4" y="19"/>
                        <a:pt x="0" y="15"/>
                        <a:pt x="0" y="10"/>
                      </a:cubicBezTo>
                      <a:cubicBezTo>
                        <a:pt x="0" y="5"/>
                        <a:pt x="4" y="0"/>
                        <a:pt x="10" y="0"/>
                      </a:cubicBezTo>
                      <a:cubicBezTo>
                        <a:pt x="15" y="0"/>
                        <a:pt x="19" y="5"/>
                        <a:pt x="19" y="10"/>
                      </a:cubicBezTo>
                      <a:cubicBezTo>
                        <a:pt x="19" y="15"/>
                        <a:pt x="15" y="19"/>
                        <a:pt x="10" y="19"/>
                      </a:cubicBezTo>
                      <a:close/>
                      <a:moveTo>
                        <a:pt x="9" y="10"/>
                      </a:moveTo>
                      <a:cubicBezTo>
                        <a:pt x="9" y="10"/>
                        <a:pt x="9" y="10"/>
                        <a:pt x="10" y="10"/>
                      </a:cubicBezTo>
                      <a:cubicBezTo>
                        <a:pt x="14" y="10"/>
                        <a:pt x="14" y="10"/>
                        <a:pt x="14" y="10"/>
                      </a:cubicBezTo>
                      <a:lnTo>
                        <a:pt x="9" y="10"/>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3" name="Freeform 1677">
                  <a:extLst>
                    <a:ext uri="{FF2B5EF4-FFF2-40B4-BE49-F238E27FC236}">
                      <a16:creationId xmlns:a16="http://schemas.microsoft.com/office/drawing/2014/main" id="{43750237-005B-595B-4F53-A93BDC73BBED}"/>
                    </a:ext>
                  </a:extLst>
                </p:cNvPr>
                <p:cNvSpPr>
                  <a:spLocks noEditPoints="1"/>
                </p:cNvSpPr>
                <p:nvPr/>
              </p:nvSpPr>
              <p:spPr bwMode="auto">
                <a:xfrm>
                  <a:off x="17987963" y="21061363"/>
                  <a:ext cx="130175" cy="131763"/>
                </a:xfrm>
                <a:custGeom>
                  <a:avLst/>
                  <a:gdLst>
                    <a:gd name="T0" fmla="*/ 10 w 20"/>
                    <a:gd name="T1" fmla="*/ 20 h 20"/>
                    <a:gd name="T2" fmla="*/ 0 w 20"/>
                    <a:gd name="T3" fmla="*/ 10 h 20"/>
                    <a:gd name="T4" fmla="*/ 10 w 20"/>
                    <a:gd name="T5" fmla="*/ 0 h 20"/>
                    <a:gd name="T6" fmla="*/ 20 w 20"/>
                    <a:gd name="T7" fmla="*/ 10 h 20"/>
                    <a:gd name="T8" fmla="*/ 10 w 20"/>
                    <a:gd name="T9" fmla="*/ 20 h 20"/>
                    <a:gd name="T10" fmla="*/ 10 w 20"/>
                    <a:gd name="T11" fmla="*/ 10 h 20"/>
                    <a:gd name="T12" fmla="*/ 10 w 20"/>
                    <a:gd name="T13" fmla="*/ 10 h 20"/>
                  </a:gdLst>
                  <a:ahLst/>
                  <a:cxnLst>
                    <a:cxn ang="0">
                      <a:pos x="T0" y="T1"/>
                    </a:cxn>
                    <a:cxn ang="0">
                      <a:pos x="T2" y="T3"/>
                    </a:cxn>
                    <a:cxn ang="0">
                      <a:pos x="T4" y="T5"/>
                    </a:cxn>
                    <a:cxn ang="0">
                      <a:pos x="T6" y="T7"/>
                    </a:cxn>
                    <a:cxn ang="0">
                      <a:pos x="T8" y="T9"/>
                    </a:cxn>
                    <a:cxn ang="0">
                      <a:pos x="T10" y="T11"/>
                    </a:cxn>
                    <a:cxn ang="0">
                      <a:pos x="T12" y="T13"/>
                    </a:cxn>
                  </a:cxnLst>
                  <a:rect l="0" t="0" r="r" b="b"/>
                  <a:pathLst>
                    <a:path w="20" h="20">
                      <a:moveTo>
                        <a:pt x="10" y="20"/>
                      </a:moveTo>
                      <a:cubicBezTo>
                        <a:pt x="5" y="20"/>
                        <a:pt x="0" y="15"/>
                        <a:pt x="0" y="10"/>
                      </a:cubicBezTo>
                      <a:cubicBezTo>
                        <a:pt x="0" y="4"/>
                        <a:pt x="5" y="0"/>
                        <a:pt x="10" y="0"/>
                      </a:cubicBezTo>
                      <a:cubicBezTo>
                        <a:pt x="16" y="0"/>
                        <a:pt x="20" y="4"/>
                        <a:pt x="20" y="10"/>
                      </a:cubicBezTo>
                      <a:cubicBezTo>
                        <a:pt x="20" y="15"/>
                        <a:pt x="16" y="20"/>
                        <a:pt x="10" y="20"/>
                      </a:cubicBezTo>
                      <a:close/>
                      <a:moveTo>
                        <a:pt x="10" y="10"/>
                      </a:moveTo>
                      <a:cubicBezTo>
                        <a:pt x="10" y="10"/>
                        <a:pt x="10" y="10"/>
                        <a:pt x="10" y="1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4" name="Freeform 1678">
                  <a:extLst>
                    <a:ext uri="{FF2B5EF4-FFF2-40B4-BE49-F238E27FC236}">
                      <a16:creationId xmlns:a16="http://schemas.microsoft.com/office/drawing/2014/main" id="{2598A3E9-0B98-BEEA-D28A-0B72A0770BC5}"/>
                    </a:ext>
                  </a:extLst>
                </p:cNvPr>
                <p:cNvSpPr>
                  <a:spLocks noEditPoints="1"/>
                </p:cNvSpPr>
                <p:nvPr/>
              </p:nvSpPr>
              <p:spPr bwMode="auto">
                <a:xfrm>
                  <a:off x="17987963" y="21350288"/>
                  <a:ext cx="130175" cy="131763"/>
                </a:xfrm>
                <a:custGeom>
                  <a:avLst/>
                  <a:gdLst>
                    <a:gd name="T0" fmla="*/ 10 w 20"/>
                    <a:gd name="T1" fmla="*/ 20 h 20"/>
                    <a:gd name="T2" fmla="*/ 0 w 20"/>
                    <a:gd name="T3" fmla="*/ 10 h 20"/>
                    <a:gd name="T4" fmla="*/ 10 w 20"/>
                    <a:gd name="T5" fmla="*/ 0 h 20"/>
                    <a:gd name="T6" fmla="*/ 20 w 20"/>
                    <a:gd name="T7" fmla="*/ 10 h 20"/>
                    <a:gd name="T8" fmla="*/ 10 w 20"/>
                    <a:gd name="T9" fmla="*/ 20 h 20"/>
                    <a:gd name="T10" fmla="*/ 10 w 20"/>
                    <a:gd name="T11" fmla="*/ 10 h 20"/>
                    <a:gd name="T12" fmla="*/ 10 w 20"/>
                    <a:gd name="T13" fmla="*/ 10 h 20"/>
                  </a:gdLst>
                  <a:ahLst/>
                  <a:cxnLst>
                    <a:cxn ang="0">
                      <a:pos x="T0" y="T1"/>
                    </a:cxn>
                    <a:cxn ang="0">
                      <a:pos x="T2" y="T3"/>
                    </a:cxn>
                    <a:cxn ang="0">
                      <a:pos x="T4" y="T5"/>
                    </a:cxn>
                    <a:cxn ang="0">
                      <a:pos x="T6" y="T7"/>
                    </a:cxn>
                    <a:cxn ang="0">
                      <a:pos x="T8" y="T9"/>
                    </a:cxn>
                    <a:cxn ang="0">
                      <a:pos x="T10" y="T11"/>
                    </a:cxn>
                    <a:cxn ang="0">
                      <a:pos x="T12" y="T13"/>
                    </a:cxn>
                  </a:cxnLst>
                  <a:rect l="0" t="0" r="r" b="b"/>
                  <a:pathLst>
                    <a:path w="20" h="20">
                      <a:moveTo>
                        <a:pt x="10" y="20"/>
                      </a:moveTo>
                      <a:cubicBezTo>
                        <a:pt x="5" y="20"/>
                        <a:pt x="0" y="15"/>
                        <a:pt x="0" y="10"/>
                      </a:cubicBezTo>
                      <a:cubicBezTo>
                        <a:pt x="0" y="4"/>
                        <a:pt x="5" y="0"/>
                        <a:pt x="10" y="0"/>
                      </a:cubicBezTo>
                      <a:cubicBezTo>
                        <a:pt x="16" y="0"/>
                        <a:pt x="20" y="4"/>
                        <a:pt x="20" y="10"/>
                      </a:cubicBezTo>
                      <a:cubicBezTo>
                        <a:pt x="20" y="15"/>
                        <a:pt x="16" y="20"/>
                        <a:pt x="10" y="20"/>
                      </a:cubicBezTo>
                      <a:close/>
                      <a:moveTo>
                        <a:pt x="10" y="10"/>
                      </a:moveTo>
                      <a:cubicBezTo>
                        <a:pt x="10" y="10"/>
                        <a:pt x="10" y="10"/>
                        <a:pt x="10" y="1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5" name="Freeform 1679">
                  <a:extLst>
                    <a:ext uri="{FF2B5EF4-FFF2-40B4-BE49-F238E27FC236}">
                      <a16:creationId xmlns:a16="http://schemas.microsoft.com/office/drawing/2014/main" id="{DB7033E8-70F6-05AB-A5C9-FF187E1B123B}"/>
                    </a:ext>
                  </a:extLst>
                </p:cNvPr>
                <p:cNvSpPr>
                  <a:spLocks noEditPoints="1"/>
                </p:cNvSpPr>
                <p:nvPr/>
              </p:nvSpPr>
              <p:spPr bwMode="auto">
                <a:xfrm>
                  <a:off x="17987963" y="21639213"/>
                  <a:ext cx="130175" cy="131763"/>
                </a:xfrm>
                <a:custGeom>
                  <a:avLst/>
                  <a:gdLst>
                    <a:gd name="T0" fmla="*/ 10 w 20"/>
                    <a:gd name="T1" fmla="*/ 20 h 20"/>
                    <a:gd name="T2" fmla="*/ 0 w 20"/>
                    <a:gd name="T3" fmla="*/ 10 h 20"/>
                    <a:gd name="T4" fmla="*/ 10 w 20"/>
                    <a:gd name="T5" fmla="*/ 0 h 20"/>
                    <a:gd name="T6" fmla="*/ 20 w 20"/>
                    <a:gd name="T7" fmla="*/ 10 h 20"/>
                    <a:gd name="T8" fmla="*/ 10 w 20"/>
                    <a:gd name="T9" fmla="*/ 20 h 20"/>
                    <a:gd name="T10" fmla="*/ 10 w 20"/>
                    <a:gd name="T11" fmla="*/ 10 h 20"/>
                    <a:gd name="T12" fmla="*/ 10 w 20"/>
                    <a:gd name="T13" fmla="*/ 11 h 20"/>
                    <a:gd name="T14" fmla="*/ 10 w 20"/>
                    <a:gd name="T15" fmla="*/ 10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20">
                      <a:moveTo>
                        <a:pt x="10" y="20"/>
                      </a:moveTo>
                      <a:cubicBezTo>
                        <a:pt x="5" y="20"/>
                        <a:pt x="0" y="16"/>
                        <a:pt x="0" y="10"/>
                      </a:cubicBezTo>
                      <a:cubicBezTo>
                        <a:pt x="0" y="4"/>
                        <a:pt x="5" y="0"/>
                        <a:pt x="10" y="0"/>
                      </a:cubicBezTo>
                      <a:cubicBezTo>
                        <a:pt x="16" y="0"/>
                        <a:pt x="20" y="4"/>
                        <a:pt x="20" y="10"/>
                      </a:cubicBezTo>
                      <a:cubicBezTo>
                        <a:pt x="20" y="16"/>
                        <a:pt x="16" y="20"/>
                        <a:pt x="10" y="20"/>
                      </a:cubicBezTo>
                      <a:close/>
                      <a:moveTo>
                        <a:pt x="10" y="10"/>
                      </a:moveTo>
                      <a:cubicBezTo>
                        <a:pt x="10" y="10"/>
                        <a:pt x="10" y="11"/>
                        <a:pt x="10" y="11"/>
                      </a:cubicBezTo>
                      <a:lnTo>
                        <a:pt x="10" y="10"/>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6" name="Freeform 1680">
                  <a:extLst>
                    <a:ext uri="{FF2B5EF4-FFF2-40B4-BE49-F238E27FC236}">
                      <a16:creationId xmlns:a16="http://schemas.microsoft.com/office/drawing/2014/main" id="{C8AD7315-86B7-FCEA-7518-DF31521F98FD}"/>
                    </a:ext>
                  </a:extLst>
                </p:cNvPr>
                <p:cNvSpPr>
                  <a:spLocks noEditPoints="1"/>
                </p:cNvSpPr>
                <p:nvPr/>
              </p:nvSpPr>
              <p:spPr bwMode="auto">
                <a:xfrm>
                  <a:off x="17987963" y="21928138"/>
                  <a:ext cx="130175" cy="131763"/>
                </a:xfrm>
                <a:custGeom>
                  <a:avLst/>
                  <a:gdLst>
                    <a:gd name="T0" fmla="*/ 10 w 20"/>
                    <a:gd name="T1" fmla="*/ 20 h 20"/>
                    <a:gd name="T2" fmla="*/ 0 w 20"/>
                    <a:gd name="T3" fmla="*/ 10 h 20"/>
                    <a:gd name="T4" fmla="*/ 10 w 20"/>
                    <a:gd name="T5" fmla="*/ 0 h 20"/>
                    <a:gd name="T6" fmla="*/ 20 w 20"/>
                    <a:gd name="T7" fmla="*/ 10 h 20"/>
                    <a:gd name="T8" fmla="*/ 10 w 20"/>
                    <a:gd name="T9" fmla="*/ 20 h 20"/>
                    <a:gd name="T10" fmla="*/ 10 w 20"/>
                    <a:gd name="T11" fmla="*/ 10 h 20"/>
                    <a:gd name="T12" fmla="*/ 10 w 20"/>
                    <a:gd name="T13" fmla="*/ 11 h 20"/>
                    <a:gd name="T14" fmla="*/ 10 w 20"/>
                    <a:gd name="T15" fmla="*/ 10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20">
                      <a:moveTo>
                        <a:pt x="10" y="20"/>
                      </a:moveTo>
                      <a:cubicBezTo>
                        <a:pt x="5" y="20"/>
                        <a:pt x="0" y="16"/>
                        <a:pt x="0" y="10"/>
                      </a:cubicBezTo>
                      <a:cubicBezTo>
                        <a:pt x="0" y="5"/>
                        <a:pt x="5" y="0"/>
                        <a:pt x="10" y="0"/>
                      </a:cubicBezTo>
                      <a:cubicBezTo>
                        <a:pt x="16" y="0"/>
                        <a:pt x="20" y="5"/>
                        <a:pt x="20" y="10"/>
                      </a:cubicBezTo>
                      <a:cubicBezTo>
                        <a:pt x="20" y="16"/>
                        <a:pt x="16" y="20"/>
                        <a:pt x="10" y="20"/>
                      </a:cubicBezTo>
                      <a:close/>
                      <a:moveTo>
                        <a:pt x="10" y="10"/>
                      </a:moveTo>
                      <a:cubicBezTo>
                        <a:pt x="10" y="10"/>
                        <a:pt x="10" y="11"/>
                        <a:pt x="10" y="11"/>
                      </a:cubicBezTo>
                      <a:lnTo>
                        <a:pt x="10" y="10"/>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7" name="Freeform 1681">
                  <a:extLst>
                    <a:ext uri="{FF2B5EF4-FFF2-40B4-BE49-F238E27FC236}">
                      <a16:creationId xmlns:a16="http://schemas.microsoft.com/office/drawing/2014/main" id="{DB1DBF76-FC74-5CA0-6E8E-BB32FECB8E80}"/>
                    </a:ext>
                  </a:extLst>
                </p:cNvPr>
                <p:cNvSpPr>
                  <a:spLocks/>
                </p:cNvSpPr>
                <p:nvPr/>
              </p:nvSpPr>
              <p:spPr bwMode="auto">
                <a:xfrm>
                  <a:off x="18013363" y="19891375"/>
                  <a:ext cx="1957388" cy="52388"/>
                </a:xfrm>
                <a:custGeom>
                  <a:avLst/>
                  <a:gdLst>
                    <a:gd name="T0" fmla="*/ 294 w 298"/>
                    <a:gd name="T1" fmla="*/ 8 h 8"/>
                    <a:gd name="T2" fmla="*/ 4 w 298"/>
                    <a:gd name="T3" fmla="*/ 8 h 8"/>
                    <a:gd name="T4" fmla="*/ 0 w 298"/>
                    <a:gd name="T5" fmla="*/ 4 h 8"/>
                    <a:gd name="T6" fmla="*/ 4 w 298"/>
                    <a:gd name="T7" fmla="*/ 0 h 8"/>
                    <a:gd name="T8" fmla="*/ 294 w 298"/>
                    <a:gd name="T9" fmla="*/ 0 h 8"/>
                    <a:gd name="T10" fmla="*/ 298 w 298"/>
                    <a:gd name="T11" fmla="*/ 4 h 8"/>
                    <a:gd name="T12" fmla="*/ 294 w 298"/>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98" h="8">
                      <a:moveTo>
                        <a:pt x="294" y="8"/>
                      </a:moveTo>
                      <a:cubicBezTo>
                        <a:pt x="4" y="8"/>
                        <a:pt x="4" y="8"/>
                        <a:pt x="4" y="8"/>
                      </a:cubicBezTo>
                      <a:cubicBezTo>
                        <a:pt x="2" y="8"/>
                        <a:pt x="0" y="6"/>
                        <a:pt x="0" y="4"/>
                      </a:cubicBezTo>
                      <a:cubicBezTo>
                        <a:pt x="0" y="2"/>
                        <a:pt x="2" y="0"/>
                        <a:pt x="4" y="0"/>
                      </a:cubicBezTo>
                      <a:cubicBezTo>
                        <a:pt x="294" y="0"/>
                        <a:pt x="294" y="0"/>
                        <a:pt x="294" y="0"/>
                      </a:cubicBezTo>
                      <a:cubicBezTo>
                        <a:pt x="296" y="0"/>
                        <a:pt x="298" y="2"/>
                        <a:pt x="298" y="4"/>
                      </a:cubicBezTo>
                      <a:cubicBezTo>
                        <a:pt x="298" y="6"/>
                        <a:pt x="296" y="8"/>
                        <a:pt x="294" y="8"/>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8" name="Freeform 1682">
                  <a:extLst>
                    <a:ext uri="{FF2B5EF4-FFF2-40B4-BE49-F238E27FC236}">
                      <a16:creationId xmlns:a16="http://schemas.microsoft.com/office/drawing/2014/main" id="{1904D756-02E2-D61E-F169-9F9B6DEC9B6A}"/>
                    </a:ext>
                  </a:extLst>
                </p:cNvPr>
                <p:cNvSpPr>
                  <a:spLocks/>
                </p:cNvSpPr>
                <p:nvPr/>
              </p:nvSpPr>
              <p:spPr bwMode="auto">
                <a:xfrm>
                  <a:off x="18013363" y="20312063"/>
                  <a:ext cx="1957388" cy="58738"/>
                </a:xfrm>
                <a:custGeom>
                  <a:avLst/>
                  <a:gdLst>
                    <a:gd name="T0" fmla="*/ 294 w 298"/>
                    <a:gd name="T1" fmla="*/ 9 h 9"/>
                    <a:gd name="T2" fmla="*/ 4 w 298"/>
                    <a:gd name="T3" fmla="*/ 9 h 9"/>
                    <a:gd name="T4" fmla="*/ 0 w 298"/>
                    <a:gd name="T5" fmla="*/ 4 h 9"/>
                    <a:gd name="T6" fmla="*/ 4 w 298"/>
                    <a:gd name="T7" fmla="*/ 0 h 9"/>
                    <a:gd name="T8" fmla="*/ 294 w 298"/>
                    <a:gd name="T9" fmla="*/ 0 h 9"/>
                    <a:gd name="T10" fmla="*/ 298 w 298"/>
                    <a:gd name="T11" fmla="*/ 4 h 9"/>
                    <a:gd name="T12" fmla="*/ 294 w 298"/>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298" h="9">
                      <a:moveTo>
                        <a:pt x="294" y="9"/>
                      </a:moveTo>
                      <a:cubicBezTo>
                        <a:pt x="4" y="9"/>
                        <a:pt x="4" y="9"/>
                        <a:pt x="4" y="9"/>
                      </a:cubicBezTo>
                      <a:cubicBezTo>
                        <a:pt x="2" y="9"/>
                        <a:pt x="0" y="7"/>
                        <a:pt x="0" y="4"/>
                      </a:cubicBezTo>
                      <a:cubicBezTo>
                        <a:pt x="0" y="2"/>
                        <a:pt x="2" y="0"/>
                        <a:pt x="4" y="0"/>
                      </a:cubicBezTo>
                      <a:cubicBezTo>
                        <a:pt x="294" y="0"/>
                        <a:pt x="294" y="0"/>
                        <a:pt x="294" y="0"/>
                      </a:cubicBezTo>
                      <a:cubicBezTo>
                        <a:pt x="296" y="0"/>
                        <a:pt x="298" y="2"/>
                        <a:pt x="298" y="4"/>
                      </a:cubicBezTo>
                      <a:cubicBezTo>
                        <a:pt x="298" y="7"/>
                        <a:pt x="296" y="9"/>
                        <a:pt x="294" y="9"/>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9" name="Freeform 1683">
                  <a:extLst>
                    <a:ext uri="{FF2B5EF4-FFF2-40B4-BE49-F238E27FC236}">
                      <a16:creationId xmlns:a16="http://schemas.microsoft.com/office/drawing/2014/main" id="{90510C24-3F46-2D72-4F44-E265294C94D0}"/>
                    </a:ext>
                  </a:extLst>
                </p:cNvPr>
                <p:cNvSpPr>
                  <a:spLocks noEditPoints="1"/>
                </p:cNvSpPr>
                <p:nvPr/>
              </p:nvSpPr>
              <p:spPr bwMode="auto">
                <a:xfrm>
                  <a:off x="17653000" y="19116675"/>
                  <a:ext cx="2671763" cy="3259138"/>
                </a:xfrm>
                <a:custGeom>
                  <a:avLst/>
                  <a:gdLst>
                    <a:gd name="T0" fmla="*/ 370 w 407"/>
                    <a:gd name="T1" fmla="*/ 17 h 496"/>
                    <a:gd name="T2" fmla="*/ 391 w 407"/>
                    <a:gd name="T3" fmla="*/ 38 h 496"/>
                    <a:gd name="T4" fmla="*/ 391 w 407"/>
                    <a:gd name="T5" fmla="*/ 458 h 496"/>
                    <a:gd name="T6" fmla="*/ 370 w 407"/>
                    <a:gd name="T7" fmla="*/ 479 h 496"/>
                    <a:gd name="T8" fmla="*/ 38 w 407"/>
                    <a:gd name="T9" fmla="*/ 479 h 496"/>
                    <a:gd name="T10" fmla="*/ 17 w 407"/>
                    <a:gd name="T11" fmla="*/ 458 h 496"/>
                    <a:gd name="T12" fmla="*/ 17 w 407"/>
                    <a:gd name="T13" fmla="*/ 38 h 496"/>
                    <a:gd name="T14" fmla="*/ 38 w 407"/>
                    <a:gd name="T15" fmla="*/ 17 h 496"/>
                    <a:gd name="T16" fmla="*/ 370 w 407"/>
                    <a:gd name="T17" fmla="*/ 17 h 496"/>
                    <a:gd name="T18" fmla="*/ 370 w 407"/>
                    <a:gd name="T19" fmla="*/ 0 h 496"/>
                    <a:gd name="T20" fmla="*/ 38 w 407"/>
                    <a:gd name="T21" fmla="*/ 0 h 496"/>
                    <a:gd name="T22" fmla="*/ 0 w 407"/>
                    <a:gd name="T23" fmla="*/ 38 h 496"/>
                    <a:gd name="T24" fmla="*/ 0 w 407"/>
                    <a:gd name="T25" fmla="*/ 458 h 496"/>
                    <a:gd name="T26" fmla="*/ 38 w 407"/>
                    <a:gd name="T27" fmla="*/ 496 h 496"/>
                    <a:gd name="T28" fmla="*/ 370 w 407"/>
                    <a:gd name="T29" fmla="*/ 496 h 496"/>
                    <a:gd name="T30" fmla="*/ 407 w 407"/>
                    <a:gd name="T31" fmla="*/ 458 h 496"/>
                    <a:gd name="T32" fmla="*/ 407 w 407"/>
                    <a:gd name="T33" fmla="*/ 38 h 496"/>
                    <a:gd name="T34" fmla="*/ 370 w 407"/>
                    <a:gd name="T35" fmla="*/ 0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7" h="496">
                      <a:moveTo>
                        <a:pt x="370" y="17"/>
                      </a:moveTo>
                      <a:cubicBezTo>
                        <a:pt x="381" y="17"/>
                        <a:pt x="391" y="26"/>
                        <a:pt x="391" y="38"/>
                      </a:cubicBezTo>
                      <a:cubicBezTo>
                        <a:pt x="391" y="458"/>
                        <a:pt x="391" y="458"/>
                        <a:pt x="391" y="458"/>
                      </a:cubicBezTo>
                      <a:cubicBezTo>
                        <a:pt x="391" y="470"/>
                        <a:pt x="381" y="479"/>
                        <a:pt x="370" y="479"/>
                      </a:cubicBezTo>
                      <a:cubicBezTo>
                        <a:pt x="38" y="479"/>
                        <a:pt x="38" y="479"/>
                        <a:pt x="38" y="479"/>
                      </a:cubicBezTo>
                      <a:cubicBezTo>
                        <a:pt x="26" y="479"/>
                        <a:pt x="17" y="470"/>
                        <a:pt x="17" y="458"/>
                      </a:cubicBezTo>
                      <a:cubicBezTo>
                        <a:pt x="17" y="38"/>
                        <a:pt x="17" y="38"/>
                        <a:pt x="17" y="38"/>
                      </a:cubicBezTo>
                      <a:cubicBezTo>
                        <a:pt x="17" y="26"/>
                        <a:pt x="26" y="17"/>
                        <a:pt x="38" y="17"/>
                      </a:cubicBezTo>
                      <a:cubicBezTo>
                        <a:pt x="370" y="17"/>
                        <a:pt x="370" y="17"/>
                        <a:pt x="370" y="17"/>
                      </a:cubicBezTo>
                      <a:moveTo>
                        <a:pt x="370" y="0"/>
                      </a:moveTo>
                      <a:cubicBezTo>
                        <a:pt x="38" y="0"/>
                        <a:pt x="38" y="0"/>
                        <a:pt x="38" y="0"/>
                      </a:cubicBezTo>
                      <a:cubicBezTo>
                        <a:pt x="17" y="0"/>
                        <a:pt x="0" y="17"/>
                        <a:pt x="0" y="38"/>
                      </a:cubicBezTo>
                      <a:cubicBezTo>
                        <a:pt x="0" y="458"/>
                        <a:pt x="0" y="458"/>
                        <a:pt x="0" y="458"/>
                      </a:cubicBezTo>
                      <a:cubicBezTo>
                        <a:pt x="0" y="479"/>
                        <a:pt x="17" y="496"/>
                        <a:pt x="38" y="496"/>
                      </a:cubicBezTo>
                      <a:cubicBezTo>
                        <a:pt x="370" y="496"/>
                        <a:pt x="370" y="496"/>
                        <a:pt x="370" y="496"/>
                      </a:cubicBezTo>
                      <a:cubicBezTo>
                        <a:pt x="390" y="496"/>
                        <a:pt x="407" y="479"/>
                        <a:pt x="407" y="458"/>
                      </a:cubicBezTo>
                      <a:cubicBezTo>
                        <a:pt x="407" y="38"/>
                        <a:pt x="407" y="38"/>
                        <a:pt x="407" y="38"/>
                      </a:cubicBezTo>
                      <a:cubicBezTo>
                        <a:pt x="407" y="17"/>
                        <a:pt x="390" y="0"/>
                        <a:pt x="370" y="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grpSp>
        <p:sp>
          <p:nvSpPr>
            <p:cNvPr id="5" name="TextBox 4">
              <a:extLst>
                <a:ext uri="{FF2B5EF4-FFF2-40B4-BE49-F238E27FC236}">
                  <a16:creationId xmlns:a16="http://schemas.microsoft.com/office/drawing/2014/main" id="{4878FE61-7610-30A3-5168-834FD52DA46B}"/>
                </a:ext>
              </a:extLst>
            </p:cNvPr>
            <p:cNvSpPr txBox="1"/>
            <p:nvPr/>
          </p:nvSpPr>
          <p:spPr>
            <a:xfrm>
              <a:off x="7844320" y="3305889"/>
              <a:ext cx="1012175" cy="219520"/>
            </a:xfrm>
            <a:prstGeom prst="rect">
              <a:avLst/>
            </a:prstGeom>
            <a:noFill/>
            <a:ln>
              <a:noFill/>
            </a:ln>
            <a:extLst>
              <a:ext uri="{91240B29-F687-4F45-9708-019B960494DF}">
                <a14:hiddenLine xmlns:a14="http://schemas.microsoft.com/office/drawing/2010/main">
                  <a:solidFill>
                    <a:prstClr val="black"/>
                  </a:solidFill>
                </a14:hiddenLine>
              </a:ext>
            </a:extLst>
          </p:spPr>
          <p:txBody>
            <a:bodyPr wrap="square" lIns="0" tIns="0" rIns="0" bIns="0" rtlCol="0">
              <a:spAutoFit/>
            </a:bodyPr>
            <a:lstStyle/>
            <a:p>
              <a:pPr algn="ctr"/>
              <a:r>
                <a:rPr lang="en-GB" sz="1400" dirty="0">
                  <a:solidFill>
                    <a:schemeClr val="bg1"/>
                  </a:solidFill>
                </a:rPr>
                <a:t>10.0.96.3</a:t>
              </a:r>
            </a:p>
          </p:txBody>
        </p:sp>
      </p:grpSp>
      <p:grpSp>
        <p:nvGrpSpPr>
          <p:cNvPr id="20" name="Group 19">
            <a:extLst>
              <a:ext uri="{FF2B5EF4-FFF2-40B4-BE49-F238E27FC236}">
                <a16:creationId xmlns:a16="http://schemas.microsoft.com/office/drawing/2014/main" id="{BAE5041E-B59C-5734-149F-330FE5B4406D}"/>
              </a:ext>
            </a:extLst>
          </p:cNvPr>
          <p:cNvGrpSpPr>
            <a:grpSpLocks noChangeAspect="1"/>
          </p:cNvGrpSpPr>
          <p:nvPr/>
        </p:nvGrpSpPr>
        <p:grpSpPr>
          <a:xfrm>
            <a:off x="9740203" y="5272456"/>
            <a:ext cx="993380" cy="1009019"/>
            <a:chOff x="7844322" y="2497301"/>
            <a:chExt cx="1012175" cy="1028108"/>
          </a:xfrm>
        </p:grpSpPr>
        <p:grpSp>
          <p:nvGrpSpPr>
            <p:cNvPr id="21" name="Group 20">
              <a:extLst>
                <a:ext uri="{FF2B5EF4-FFF2-40B4-BE49-F238E27FC236}">
                  <a16:creationId xmlns:a16="http://schemas.microsoft.com/office/drawing/2014/main" id="{92F5EF77-47FA-A27E-8EF9-1D06B60771DF}"/>
                </a:ext>
              </a:extLst>
            </p:cNvPr>
            <p:cNvGrpSpPr/>
            <p:nvPr/>
          </p:nvGrpSpPr>
          <p:grpSpPr>
            <a:xfrm>
              <a:off x="8008313" y="2497301"/>
              <a:ext cx="685800" cy="685800"/>
              <a:chOff x="6864394" y="3971529"/>
              <a:chExt cx="685800" cy="685800"/>
            </a:xfrm>
          </p:grpSpPr>
          <p:sp>
            <p:nvSpPr>
              <p:cNvPr id="23" name="Oval 22">
                <a:extLst>
                  <a:ext uri="{FF2B5EF4-FFF2-40B4-BE49-F238E27FC236}">
                    <a16:creationId xmlns:a16="http://schemas.microsoft.com/office/drawing/2014/main" id="{A60D1AE2-9240-C39E-909D-0C0ECB53C055}"/>
                  </a:ext>
                </a:extLst>
              </p:cNvPr>
              <p:cNvSpPr>
                <a:spLocks noChangeAspect="1"/>
              </p:cNvSpPr>
              <p:nvPr/>
            </p:nvSpPr>
            <p:spPr>
              <a:xfrm>
                <a:off x="6864394" y="3971529"/>
                <a:ext cx="685800" cy="685800"/>
              </a:xfrm>
              <a:prstGeom prst="ellipse">
                <a:avLst/>
              </a:prstGeom>
              <a:solidFill>
                <a:srgbClr val="006068"/>
              </a:solidFill>
              <a:ln w="12700" cap="flat" cmpd="sng" algn="ctr">
                <a:noFill/>
                <a:prstDash val="soli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600" dirty="0">
                  <a:solidFill>
                    <a:schemeClr val="bg1"/>
                  </a:solidFill>
                </a:endParaRPr>
              </a:p>
            </p:txBody>
          </p:sp>
          <p:grpSp>
            <p:nvGrpSpPr>
              <p:cNvPr id="24" name="Group 23">
                <a:extLst>
                  <a:ext uri="{FF2B5EF4-FFF2-40B4-BE49-F238E27FC236}">
                    <a16:creationId xmlns:a16="http://schemas.microsoft.com/office/drawing/2014/main" id="{A3B101C1-9255-6D88-EB60-17F076E1B6D4}"/>
                  </a:ext>
                </a:extLst>
              </p:cNvPr>
              <p:cNvGrpSpPr/>
              <p:nvPr/>
            </p:nvGrpSpPr>
            <p:grpSpPr>
              <a:xfrm>
                <a:off x="7031156" y="4099633"/>
                <a:ext cx="352277" cy="429593"/>
                <a:chOff x="17653000" y="19116675"/>
                <a:chExt cx="2671763" cy="3259138"/>
              </a:xfrm>
            </p:grpSpPr>
            <p:sp>
              <p:nvSpPr>
                <p:cNvPr id="25" name="Freeform 1672">
                  <a:extLst>
                    <a:ext uri="{FF2B5EF4-FFF2-40B4-BE49-F238E27FC236}">
                      <a16:creationId xmlns:a16="http://schemas.microsoft.com/office/drawing/2014/main" id="{1CB8D032-2840-824C-62B1-711A5DD4D260}"/>
                    </a:ext>
                  </a:extLst>
                </p:cNvPr>
                <p:cNvSpPr>
                  <a:spLocks noEditPoints="1"/>
                </p:cNvSpPr>
                <p:nvPr/>
              </p:nvSpPr>
              <p:spPr bwMode="auto">
                <a:xfrm>
                  <a:off x="18013363" y="19464338"/>
                  <a:ext cx="1957388" cy="1320800"/>
                </a:xfrm>
                <a:custGeom>
                  <a:avLst/>
                  <a:gdLst>
                    <a:gd name="T0" fmla="*/ 1233 w 1233"/>
                    <a:gd name="T1" fmla="*/ 832 h 832"/>
                    <a:gd name="T2" fmla="*/ 0 w 1233"/>
                    <a:gd name="T3" fmla="*/ 832 h 832"/>
                    <a:gd name="T4" fmla="*/ 0 w 1233"/>
                    <a:gd name="T5" fmla="*/ 0 h 832"/>
                    <a:gd name="T6" fmla="*/ 1233 w 1233"/>
                    <a:gd name="T7" fmla="*/ 0 h 832"/>
                    <a:gd name="T8" fmla="*/ 1233 w 1233"/>
                    <a:gd name="T9" fmla="*/ 832 h 832"/>
                    <a:gd name="T10" fmla="*/ 33 w 1233"/>
                    <a:gd name="T11" fmla="*/ 799 h 832"/>
                    <a:gd name="T12" fmla="*/ 1200 w 1233"/>
                    <a:gd name="T13" fmla="*/ 799 h 832"/>
                    <a:gd name="T14" fmla="*/ 1200 w 1233"/>
                    <a:gd name="T15" fmla="*/ 38 h 832"/>
                    <a:gd name="T16" fmla="*/ 33 w 1233"/>
                    <a:gd name="T17" fmla="*/ 38 h 832"/>
                    <a:gd name="T18" fmla="*/ 33 w 1233"/>
                    <a:gd name="T19" fmla="*/ 799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3" h="832">
                      <a:moveTo>
                        <a:pt x="1233" y="832"/>
                      </a:moveTo>
                      <a:lnTo>
                        <a:pt x="0" y="832"/>
                      </a:lnTo>
                      <a:lnTo>
                        <a:pt x="0" y="0"/>
                      </a:lnTo>
                      <a:lnTo>
                        <a:pt x="1233" y="0"/>
                      </a:lnTo>
                      <a:lnTo>
                        <a:pt x="1233" y="832"/>
                      </a:lnTo>
                      <a:close/>
                      <a:moveTo>
                        <a:pt x="33" y="799"/>
                      </a:moveTo>
                      <a:lnTo>
                        <a:pt x="1200" y="799"/>
                      </a:lnTo>
                      <a:lnTo>
                        <a:pt x="1200" y="38"/>
                      </a:lnTo>
                      <a:lnTo>
                        <a:pt x="33" y="38"/>
                      </a:lnTo>
                      <a:lnTo>
                        <a:pt x="33" y="799"/>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26" name="Freeform 1673">
                  <a:extLst>
                    <a:ext uri="{FF2B5EF4-FFF2-40B4-BE49-F238E27FC236}">
                      <a16:creationId xmlns:a16="http://schemas.microsoft.com/office/drawing/2014/main" id="{2BE7E145-EDDA-2242-0FD8-6F4BF3DC719D}"/>
                    </a:ext>
                  </a:extLst>
                </p:cNvPr>
                <p:cNvSpPr>
                  <a:spLocks noEditPoints="1"/>
                </p:cNvSpPr>
                <p:nvPr/>
              </p:nvSpPr>
              <p:spPr bwMode="auto">
                <a:xfrm>
                  <a:off x="18664238" y="21193125"/>
                  <a:ext cx="657225" cy="657225"/>
                </a:xfrm>
                <a:custGeom>
                  <a:avLst/>
                  <a:gdLst>
                    <a:gd name="T0" fmla="*/ 50 w 100"/>
                    <a:gd name="T1" fmla="*/ 100 h 100"/>
                    <a:gd name="T2" fmla="*/ 0 w 100"/>
                    <a:gd name="T3" fmla="*/ 50 h 100"/>
                    <a:gd name="T4" fmla="*/ 50 w 100"/>
                    <a:gd name="T5" fmla="*/ 0 h 100"/>
                    <a:gd name="T6" fmla="*/ 100 w 100"/>
                    <a:gd name="T7" fmla="*/ 50 h 100"/>
                    <a:gd name="T8" fmla="*/ 50 w 100"/>
                    <a:gd name="T9" fmla="*/ 100 h 100"/>
                    <a:gd name="T10" fmla="*/ 50 w 100"/>
                    <a:gd name="T11" fmla="*/ 9 h 100"/>
                    <a:gd name="T12" fmla="*/ 8 w 100"/>
                    <a:gd name="T13" fmla="*/ 50 h 100"/>
                    <a:gd name="T14" fmla="*/ 50 w 100"/>
                    <a:gd name="T15" fmla="*/ 92 h 100"/>
                    <a:gd name="T16" fmla="*/ 92 w 100"/>
                    <a:gd name="T17" fmla="*/ 50 h 100"/>
                    <a:gd name="T18" fmla="*/ 50 w 100"/>
                    <a:gd name="T19" fmla="*/ 9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100">
                      <a:moveTo>
                        <a:pt x="50" y="100"/>
                      </a:moveTo>
                      <a:cubicBezTo>
                        <a:pt x="22" y="100"/>
                        <a:pt x="0" y="78"/>
                        <a:pt x="0" y="50"/>
                      </a:cubicBezTo>
                      <a:cubicBezTo>
                        <a:pt x="0" y="23"/>
                        <a:pt x="22" y="0"/>
                        <a:pt x="50" y="0"/>
                      </a:cubicBezTo>
                      <a:cubicBezTo>
                        <a:pt x="77" y="0"/>
                        <a:pt x="100" y="23"/>
                        <a:pt x="100" y="50"/>
                      </a:cubicBezTo>
                      <a:cubicBezTo>
                        <a:pt x="100" y="78"/>
                        <a:pt x="77" y="100"/>
                        <a:pt x="50" y="100"/>
                      </a:cubicBezTo>
                      <a:close/>
                      <a:moveTo>
                        <a:pt x="50" y="9"/>
                      </a:moveTo>
                      <a:cubicBezTo>
                        <a:pt x="27" y="9"/>
                        <a:pt x="8" y="27"/>
                        <a:pt x="8" y="50"/>
                      </a:cubicBezTo>
                      <a:cubicBezTo>
                        <a:pt x="8" y="73"/>
                        <a:pt x="27" y="92"/>
                        <a:pt x="50" y="92"/>
                      </a:cubicBezTo>
                      <a:cubicBezTo>
                        <a:pt x="73" y="92"/>
                        <a:pt x="92" y="73"/>
                        <a:pt x="92" y="50"/>
                      </a:cubicBezTo>
                      <a:cubicBezTo>
                        <a:pt x="92" y="27"/>
                        <a:pt x="73" y="9"/>
                        <a:pt x="50" y="9"/>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27" name="Freeform 1674">
                  <a:extLst>
                    <a:ext uri="{FF2B5EF4-FFF2-40B4-BE49-F238E27FC236}">
                      <a16:creationId xmlns:a16="http://schemas.microsoft.com/office/drawing/2014/main" id="{34B8F4EC-23FB-C69F-E4BA-88054D7A43BE}"/>
                    </a:ext>
                  </a:extLst>
                </p:cNvPr>
                <p:cNvSpPr>
                  <a:spLocks noEditPoints="1"/>
                </p:cNvSpPr>
                <p:nvPr/>
              </p:nvSpPr>
              <p:spPr bwMode="auto">
                <a:xfrm>
                  <a:off x="19662775" y="19642138"/>
                  <a:ext cx="123825" cy="125413"/>
                </a:xfrm>
                <a:custGeom>
                  <a:avLst/>
                  <a:gdLst>
                    <a:gd name="T0" fmla="*/ 10 w 19"/>
                    <a:gd name="T1" fmla="*/ 19 h 19"/>
                    <a:gd name="T2" fmla="*/ 0 w 19"/>
                    <a:gd name="T3" fmla="*/ 9 h 19"/>
                    <a:gd name="T4" fmla="*/ 10 w 19"/>
                    <a:gd name="T5" fmla="*/ 0 h 19"/>
                    <a:gd name="T6" fmla="*/ 19 w 19"/>
                    <a:gd name="T7" fmla="*/ 9 h 19"/>
                    <a:gd name="T8" fmla="*/ 10 w 19"/>
                    <a:gd name="T9" fmla="*/ 19 h 19"/>
                    <a:gd name="T10" fmla="*/ 9 w 19"/>
                    <a:gd name="T11" fmla="*/ 9 h 19"/>
                    <a:gd name="T12" fmla="*/ 10 w 19"/>
                    <a:gd name="T13" fmla="*/ 9 h 19"/>
                    <a:gd name="T14" fmla="*/ 14 w 19"/>
                    <a:gd name="T15" fmla="*/ 9 h 19"/>
                    <a:gd name="T16" fmla="*/ 9 w 19"/>
                    <a:gd name="T17"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10" y="19"/>
                      </a:moveTo>
                      <a:cubicBezTo>
                        <a:pt x="4" y="19"/>
                        <a:pt x="0" y="14"/>
                        <a:pt x="0" y="9"/>
                      </a:cubicBezTo>
                      <a:cubicBezTo>
                        <a:pt x="0" y="4"/>
                        <a:pt x="4" y="0"/>
                        <a:pt x="10" y="0"/>
                      </a:cubicBezTo>
                      <a:cubicBezTo>
                        <a:pt x="15" y="0"/>
                        <a:pt x="19" y="4"/>
                        <a:pt x="19" y="9"/>
                      </a:cubicBezTo>
                      <a:cubicBezTo>
                        <a:pt x="19" y="14"/>
                        <a:pt x="15" y="19"/>
                        <a:pt x="10" y="19"/>
                      </a:cubicBezTo>
                      <a:close/>
                      <a:moveTo>
                        <a:pt x="9" y="9"/>
                      </a:moveTo>
                      <a:cubicBezTo>
                        <a:pt x="9" y="9"/>
                        <a:pt x="9" y="9"/>
                        <a:pt x="10" y="9"/>
                      </a:cubicBezTo>
                      <a:cubicBezTo>
                        <a:pt x="14" y="9"/>
                        <a:pt x="14" y="9"/>
                        <a:pt x="14" y="9"/>
                      </a:cubicBezTo>
                      <a:lnTo>
                        <a:pt x="9" y="9"/>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28" name="Freeform 1675">
                  <a:extLst>
                    <a:ext uri="{FF2B5EF4-FFF2-40B4-BE49-F238E27FC236}">
                      <a16:creationId xmlns:a16="http://schemas.microsoft.com/office/drawing/2014/main" id="{0FC3C92F-D421-986E-F1ED-CF1132F7D2EE}"/>
                    </a:ext>
                  </a:extLst>
                </p:cNvPr>
                <p:cNvSpPr>
                  <a:spLocks noEditPoints="1"/>
                </p:cNvSpPr>
                <p:nvPr/>
              </p:nvSpPr>
              <p:spPr bwMode="auto">
                <a:xfrm>
                  <a:off x="19662775" y="20062825"/>
                  <a:ext cx="123825" cy="125413"/>
                </a:xfrm>
                <a:custGeom>
                  <a:avLst/>
                  <a:gdLst>
                    <a:gd name="T0" fmla="*/ 10 w 19"/>
                    <a:gd name="T1" fmla="*/ 19 h 19"/>
                    <a:gd name="T2" fmla="*/ 0 w 19"/>
                    <a:gd name="T3" fmla="*/ 10 h 19"/>
                    <a:gd name="T4" fmla="*/ 10 w 19"/>
                    <a:gd name="T5" fmla="*/ 0 h 19"/>
                    <a:gd name="T6" fmla="*/ 19 w 19"/>
                    <a:gd name="T7" fmla="*/ 10 h 19"/>
                    <a:gd name="T8" fmla="*/ 10 w 19"/>
                    <a:gd name="T9" fmla="*/ 19 h 19"/>
                    <a:gd name="T10" fmla="*/ 9 w 19"/>
                    <a:gd name="T11" fmla="*/ 10 h 19"/>
                    <a:gd name="T12" fmla="*/ 10 w 19"/>
                    <a:gd name="T13" fmla="*/ 10 h 19"/>
                    <a:gd name="T14" fmla="*/ 14 w 19"/>
                    <a:gd name="T15" fmla="*/ 10 h 19"/>
                    <a:gd name="T16" fmla="*/ 9 w 19"/>
                    <a:gd name="T17"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10" y="19"/>
                      </a:moveTo>
                      <a:cubicBezTo>
                        <a:pt x="4" y="19"/>
                        <a:pt x="0" y="15"/>
                        <a:pt x="0" y="10"/>
                      </a:cubicBezTo>
                      <a:cubicBezTo>
                        <a:pt x="0" y="5"/>
                        <a:pt x="4" y="0"/>
                        <a:pt x="10" y="0"/>
                      </a:cubicBezTo>
                      <a:cubicBezTo>
                        <a:pt x="15" y="0"/>
                        <a:pt x="19" y="5"/>
                        <a:pt x="19" y="10"/>
                      </a:cubicBezTo>
                      <a:cubicBezTo>
                        <a:pt x="19" y="15"/>
                        <a:pt x="15" y="19"/>
                        <a:pt x="10" y="19"/>
                      </a:cubicBezTo>
                      <a:close/>
                      <a:moveTo>
                        <a:pt x="9" y="10"/>
                      </a:moveTo>
                      <a:cubicBezTo>
                        <a:pt x="9" y="10"/>
                        <a:pt x="9" y="10"/>
                        <a:pt x="10" y="10"/>
                      </a:cubicBezTo>
                      <a:cubicBezTo>
                        <a:pt x="14" y="10"/>
                        <a:pt x="14" y="10"/>
                        <a:pt x="14" y="10"/>
                      </a:cubicBezTo>
                      <a:lnTo>
                        <a:pt x="9" y="10"/>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29" name="Freeform 1676">
                  <a:extLst>
                    <a:ext uri="{FF2B5EF4-FFF2-40B4-BE49-F238E27FC236}">
                      <a16:creationId xmlns:a16="http://schemas.microsoft.com/office/drawing/2014/main" id="{BB5A7BB5-FDF8-77E5-7AFD-496A7EBF2DCA}"/>
                    </a:ext>
                  </a:extLst>
                </p:cNvPr>
                <p:cNvSpPr>
                  <a:spLocks noEditPoints="1"/>
                </p:cNvSpPr>
                <p:nvPr/>
              </p:nvSpPr>
              <p:spPr bwMode="auto">
                <a:xfrm>
                  <a:off x="19662775" y="20489863"/>
                  <a:ext cx="123825" cy="125413"/>
                </a:xfrm>
                <a:custGeom>
                  <a:avLst/>
                  <a:gdLst>
                    <a:gd name="T0" fmla="*/ 10 w 19"/>
                    <a:gd name="T1" fmla="*/ 19 h 19"/>
                    <a:gd name="T2" fmla="*/ 0 w 19"/>
                    <a:gd name="T3" fmla="*/ 10 h 19"/>
                    <a:gd name="T4" fmla="*/ 10 w 19"/>
                    <a:gd name="T5" fmla="*/ 0 h 19"/>
                    <a:gd name="T6" fmla="*/ 19 w 19"/>
                    <a:gd name="T7" fmla="*/ 10 h 19"/>
                    <a:gd name="T8" fmla="*/ 10 w 19"/>
                    <a:gd name="T9" fmla="*/ 19 h 19"/>
                    <a:gd name="T10" fmla="*/ 9 w 19"/>
                    <a:gd name="T11" fmla="*/ 10 h 19"/>
                    <a:gd name="T12" fmla="*/ 10 w 19"/>
                    <a:gd name="T13" fmla="*/ 10 h 19"/>
                    <a:gd name="T14" fmla="*/ 14 w 19"/>
                    <a:gd name="T15" fmla="*/ 10 h 19"/>
                    <a:gd name="T16" fmla="*/ 9 w 19"/>
                    <a:gd name="T17"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10" y="19"/>
                      </a:moveTo>
                      <a:cubicBezTo>
                        <a:pt x="4" y="19"/>
                        <a:pt x="0" y="15"/>
                        <a:pt x="0" y="10"/>
                      </a:cubicBezTo>
                      <a:cubicBezTo>
                        <a:pt x="0" y="5"/>
                        <a:pt x="4" y="0"/>
                        <a:pt x="10" y="0"/>
                      </a:cubicBezTo>
                      <a:cubicBezTo>
                        <a:pt x="15" y="0"/>
                        <a:pt x="19" y="5"/>
                        <a:pt x="19" y="10"/>
                      </a:cubicBezTo>
                      <a:cubicBezTo>
                        <a:pt x="19" y="15"/>
                        <a:pt x="15" y="19"/>
                        <a:pt x="10" y="19"/>
                      </a:cubicBezTo>
                      <a:close/>
                      <a:moveTo>
                        <a:pt x="9" y="10"/>
                      </a:moveTo>
                      <a:cubicBezTo>
                        <a:pt x="9" y="10"/>
                        <a:pt x="9" y="10"/>
                        <a:pt x="10" y="10"/>
                      </a:cubicBezTo>
                      <a:cubicBezTo>
                        <a:pt x="14" y="10"/>
                        <a:pt x="14" y="10"/>
                        <a:pt x="14" y="10"/>
                      </a:cubicBezTo>
                      <a:lnTo>
                        <a:pt x="9" y="10"/>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0" name="Freeform 1677">
                  <a:extLst>
                    <a:ext uri="{FF2B5EF4-FFF2-40B4-BE49-F238E27FC236}">
                      <a16:creationId xmlns:a16="http://schemas.microsoft.com/office/drawing/2014/main" id="{C86BFD2D-0F7B-8763-401B-405005B22362}"/>
                    </a:ext>
                  </a:extLst>
                </p:cNvPr>
                <p:cNvSpPr>
                  <a:spLocks noEditPoints="1"/>
                </p:cNvSpPr>
                <p:nvPr/>
              </p:nvSpPr>
              <p:spPr bwMode="auto">
                <a:xfrm>
                  <a:off x="17987963" y="21061363"/>
                  <a:ext cx="130175" cy="131763"/>
                </a:xfrm>
                <a:custGeom>
                  <a:avLst/>
                  <a:gdLst>
                    <a:gd name="T0" fmla="*/ 10 w 20"/>
                    <a:gd name="T1" fmla="*/ 20 h 20"/>
                    <a:gd name="T2" fmla="*/ 0 w 20"/>
                    <a:gd name="T3" fmla="*/ 10 h 20"/>
                    <a:gd name="T4" fmla="*/ 10 w 20"/>
                    <a:gd name="T5" fmla="*/ 0 h 20"/>
                    <a:gd name="T6" fmla="*/ 20 w 20"/>
                    <a:gd name="T7" fmla="*/ 10 h 20"/>
                    <a:gd name="T8" fmla="*/ 10 w 20"/>
                    <a:gd name="T9" fmla="*/ 20 h 20"/>
                    <a:gd name="T10" fmla="*/ 10 w 20"/>
                    <a:gd name="T11" fmla="*/ 10 h 20"/>
                    <a:gd name="T12" fmla="*/ 10 w 20"/>
                    <a:gd name="T13" fmla="*/ 10 h 20"/>
                  </a:gdLst>
                  <a:ahLst/>
                  <a:cxnLst>
                    <a:cxn ang="0">
                      <a:pos x="T0" y="T1"/>
                    </a:cxn>
                    <a:cxn ang="0">
                      <a:pos x="T2" y="T3"/>
                    </a:cxn>
                    <a:cxn ang="0">
                      <a:pos x="T4" y="T5"/>
                    </a:cxn>
                    <a:cxn ang="0">
                      <a:pos x="T6" y="T7"/>
                    </a:cxn>
                    <a:cxn ang="0">
                      <a:pos x="T8" y="T9"/>
                    </a:cxn>
                    <a:cxn ang="0">
                      <a:pos x="T10" y="T11"/>
                    </a:cxn>
                    <a:cxn ang="0">
                      <a:pos x="T12" y="T13"/>
                    </a:cxn>
                  </a:cxnLst>
                  <a:rect l="0" t="0" r="r" b="b"/>
                  <a:pathLst>
                    <a:path w="20" h="20">
                      <a:moveTo>
                        <a:pt x="10" y="20"/>
                      </a:moveTo>
                      <a:cubicBezTo>
                        <a:pt x="5" y="20"/>
                        <a:pt x="0" y="15"/>
                        <a:pt x="0" y="10"/>
                      </a:cubicBezTo>
                      <a:cubicBezTo>
                        <a:pt x="0" y="4"/>
                        <a:pt x="5" y="0"/>
                        <a:pt x="10" y="0"/>
                      </a:cubicBezTo>
                      <a:cubicBezTo>
                        <a:pt x="16" y="0"/>
                        <a:pt x="20" y="4"/>
                        <a:pt x="20" y="10"/>
                      </a:cubicBezTo>
                      <a:cubicBezTo>
                        <a:pt x="20" y="15"/>
                        <a:pt x="16" y="20"/>
                        <a:pt x="10" y="20"/>
                      </a:cubicBezTo>
                      <a:close/>
                      <a:moveTo>
                        <a:pt x="10" y="10"/>
                      </a:moveTo>
                      <a:cubicBezTo>
                        <a:pt x="10" y="10"/>
                        <a:pt x="10" y="10"/>
                        <a:pt x="10" y="1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1" name="Freeform 1678">
                  <a:extLst>
                    <a:ext uri="{FF2B5EF4-FFF2-40B4-BE49-F238E27FC236}">
                      <a16:creationId xmlns:a16="http://schemas.microsoft.com/office/drawing/2014/main" id="{964A00E0-F60B-735A-D3A7-038B7BDE7032}"/>
                    </a:ext>
                  </a:extLst>
                </p:cNvPr>
                <p:cNvSpPr>
                  <a:spLocks noEditPoints="1"/>
                </p:cNvSpPr>
                <p:nvPr/>
              </p:nvSpPr>
              <p:spPr bwMode="auto">
                <a:xfrm>
                  <a:off x="17987963" y="21350288"/>
                  <a:ext cx="130175" cy="131763"/>
                </a:xfrm>
                <a:custGeom>
                  <a:avLst/>
                  <a:gdLst>
                    <a:gd name="T0" fmla="*/ 10 w 20"/>
                    <a:gd name="T1" fmla="*/ 20 h 20"/>
                    <a:gd name="T2" fmla="*/ 0 w 20"/>
                    <a:gd name="T3" fmla="*/ 10 h 20"/>
                    <a:gd name="T4" fmla="*/ 10 w 20"/>
                    <a:gd name="T5" fmla="*/ 0 h 20"/>
                    <a:gd name="T6" fmla="*/ 20 w 20"/>
                    <a:gd name="T7" fmla="*/ 10 h 20"/>
                    <a:gd name="T8" fmla="*/ 10 w 20"/>
                    <a:gd name="T9" fmla="*/ 20 h 20"/>
                    <a:gd name="T10" fmla="*/ 10 w 20"/>
                    <a:gd name="T11" fmla="*/ 10 h 20"/>
                    <a:gd name="T12" fmla="*/ 10 w 20"/>
                    <a:gd name="T13" fmla="*/ 10 h 20"/>
                  </a:gdLst>
                  <a:ahLst/>
                  <a:cxnLst>
                    <a:cxn ang="0">
                      <a:pos x="T0" y="T1"/>
                    </a:cxn>
                    <a:cxn ang="0">
                      <a:pos x="T2" y="T3"/>
                    </a:cxn>
                    <a:cxn ang="0">
                      <a:pos x="T4" y="T5"/>
                    </a:cxn>
                    <a:cxn ang="0">
                      <a:pos x="T6" y="T7"/>
                    </a:cxn>
                    <a:cxn ang="0">
                      <a:pos x="T8" y="T9"/>
                    </a:cxn>
                    <a:cxn ang="0">
                      <a:pos x="T10" y="T11"/>
                    </a:cxn>
                    <a:cxn ang="0">
                      <a:pos x="T12" y="T13"/>
                    </a:cxn>
                  </a:cxnLst>
                  <a:rect l="0" t="0" r="r" b="b"/>
                  <a:pathLst>
                    <a:path w="20" h="20">
                      <a:moveTo>
                        <a:pt x="10" y="20"/>
                      </a:moveTo>
                      <a:cubicBezTo>
                        <a:pt x="5" y="20"/>
                        <a:pt x="0" y="15"/>
                        <a:pt x="0" y="10"/>
                      </a:cubicBezTo>
                      <a:cubicBezTo>
                        <a:pt x="0" y="4"/>
                        <a:pt x="5" y="0"/>
                        <a:pt x="10" y="0"/>
                      </a:cubicBezTo>
                      <a:cubicBezTo>
                        <a:pt x="16" y="0"/>
                        <a:pt x="20" y="4"/>
                        <a:pt x="20" y="10"/>
                      </a:cubicBezTo>
                      <a:cubicBezTo>
                        <a:pt x="20" y="15"/>
                        <a:pt x="16" y="20"/>
                        <a:pt x="10" y="20"/>
                      </a:cubicBezTo>
                      <a:close/>
                      <a:moveTo>
                        <a:pt x="10" y="10"/>
                      </a:moveTo>
                      <a:cubicBezTo>
                        <a:pt x="10" y="10"/>
                        <a:pt x="10" y="10"/>
                        <a:pt x="10" y="1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2" name="Freeform 1679">
                  <a:extLst>
                    <a:ext uri="{FF2B5EF4-FFF2-40B4-BE49-F238E27FC236}">
                      <a16:creationId xmlns:a16="http://schemas.microsoft.com/office/drawing/2014/main" id="{B1BCC1F1-C8CA-D843-573B-DF72AAD84678}"/>
                    </a:ext>
                  </a:extLst>
                </p:cNvPr>
                <p:cNvSpPr>
                  <a:spLocks noEditPoints="1"/>
                </p:cNvSpPr>
                <p:nvPr/>
              </p:nvSpPr>
              <p:spPr bwMode="auto">
                <a:xfrm>
                  <a:off x="17987963" y="21639213"/>
                  <a:ext cx="130175" cy="131763"/>
                </a:xfrm>
                <a:custGeom>
                  <a:avLst/>
                  <a:gdLst>
                    <a:gd name="T0" fmla="*/ 10 w 20"/>
                    <a:gd name="T1" fmla="*/ 20 h 20"/>
                    <a:gd name="T2" fmla="*/ 0 w 20"/>
                    <a:gd name="T3" fmla="*/ 10 h 20"/>
                    <a:gd name="T4" fmla="*/ 10 w 20"/>
                    <a:gd name="T5" fmla="*/ 0 h 20"/>
                    <a:gd name="T6" fmla="*/ 20 w 20"/>
                    <a:gd name="T7" fmla="*/ 10 h 20"/>
                    <a:gd name="T8" fmla="*/ 10 w 20"/>
                    <a:gd name="T9" fmla="*/ 20 h 20"/>
                    <a:gd name="T10" fmla="*/ 10 w 20"/>
                    <a:gd name="T11" fmla="*/ 10 h 20"/>
                    <a:gd name="T12" fmla="*/ 10 w 20"/>
                    <a:gd name="T13" fmla="*/ 11 h 20"/>
                    <a:gd name="T14" fmla="*/ 10 w 20"/>
                    <a:gd name="T15" fmla="*/ 10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20">
                      <a:moveTo>
                        <a:pt x="10" y="20"/>
                      </a:moveTo>
                      <a:cubicBezTo>
                        <a:pt x="5" y="20"/>
                        <a:pt x="0" y="16"/>
                        <a:pt x="0" y="10"/>
                      </a:cubicBezTo>
                      <a:cubicBezTo>
                        <a:pt x="0" y="4"/>
                        <a:pt x="5" y="0"/>
                        <a:pt x="10" y="0"/>
                      </a:cubicBezTo>
                      <a:cubicBezTo>
                        <a:pt x="16" y="0"/>
                        <a:pt x="20" y="4"/>
                        <a:pt x="20" y="10"/>
                      </a:cubicBezTo>
                      <a:cubicBezTo>
                        <a:pt x="20" y="16"/>
                        <a:pt x="16" y="20"/>
                        <a:pt x="10" y="20"/>
                      </a:cubicBezTo>
                      <a:close/>
                      <a:moveTo>
                        <a:pt x="10" y="10"/>
                      </a:moveTo>
                      <a:cubicBezTo>
                        <a:pt x="10" y="10"/>
                        <a:pt x="10" y="11"/>
                        <a:pt x="10" y="11"/>
                      </a:cubicBezTo>
                      <a:lnTo>
                        <a:pt x="10" y="10"/>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3" name="Freeform 1680">
                  <a:extLst>
                    <a:ext uri="{FF2B5EF4-FFF2-40B4-BE49-F238E27FC236}">
                      <a16:creationId xmlns:a16="http://schemas.microsoft.com/office/drawing/2014/main" id="{CE8A3C43-AE97-A62A-0926-5B18EE41A789}"/>
                    </a:ext>
                  </a:extLst>
                </p:cNvPr>
                <p:cNvSpPr>
                  <a:spLocks noEditPoints="1"/>
                </p:cNvSpPr>
                <p:nvPr/>
              </p:nvSpPr>
              <p:spPr bwMode="auto">
                <a:xfrm>
                  <a:off x="17987963" y="21928138"/>
                  <a:ext cx="130175" cy="131763"/>
                </a:xfrm>
                <a:custGeom>
                  <a:avLst/>
                  <a:gdLst>
                    <a:gd name="T0" fmla="*/ 10 w 20"/>
                    <a:gd name="T1" fmla="*/ 20 h 20"/>
                    <a:gd name="T2" fmla="*/ 0 w 20"/>
                    <a:gd name="T3" fmla="*/ 10 h 20"/>
                    <a:gd name="T4" fmla="*/ 10 w 20"/>
                    <a:gd name="T5" fmla="*/ 0 h 20"/>
                    <a:gd name="T6" fmla="*/ 20 w 20"/>
                    <a:gd name="T7" fmla="*/ 10 h 20"/>
                    <a:gd name="T8" fmla="*/ 10 w 20"/>
                    <a:gd name="T9" fmla="*/ 20 h 20"/>
                    <a:gd name="T10" fmla="*/ 10 w 20"/>
                    <a:gd name="T11" fmla="*/ 10 h 20"/>
                    <a:gd name="T12" fmla="*/ 10 w 20"/>
                    <a:gd name="T13" fmla="*/ 11 h 20"/>
                    <a:gd name="T14" fmla="*/ 10 w 20"/>
                    <a:gd name="T15" fmla="*/ 10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20">
                      <a:moveTo>
                        <a:pt x="10" y="20"/>
                      </a:moveTo>
                      <a:cubicBezTo>
                        <a:pt x="5" y="20"/>
                        <a:pt x="0" y="16"/>
                        <a:pt x="0" y="10"/>
                      </a:cubicBezTo>
                      <a:cubicBezTo>
                        <a:pt x="0" y="5"/>
                        <a:pt x="5" y="0"/>
                        <a:pt x="10" y="0"/>
                      </a:cubicBezTo>
                      <a:cubicBezTo>
                        <a:pt x="16" y="0"/>
                        <a:pt x="20" y="5"/>
                        <a:pt x="20" y="10"/>
                      </a:cubicBezTo>
                      <a:cubicBezTo>
                        <a:pt x="20" y="16"/>
                        <a:pt x="16" y="20"/>
                        <a:pt x="10" y="20"/>
                      </a:cubicBezTo>
                      <a:close/>
                      <a:moveTo>
                        <a:pt x="10" y="10"/>
                      </a:moveTo>
                      <a:cubicBezTo>
                        <a:pt x="10" y="10"/>
                        <a:pt x="10" y="11"/>
                        <a:pt x="10" y="11"/>
                      </a:cubicBezTo>
                      <a:lnTo>
                        <a:pt x="10" y="10"/>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4" name="Freeform 1681">
                  <a:extLst>
                    <a:ext uri="{FF2B5EF4-FFF2-40B4-BE49-F238E27FC236}">
                      <a16:creationId xmlns:a16="http://schemas.microsoft.com/office/drawing/2014/main" id="{A1369763-279B-439A-8D7B-438E591B546E}"/>
                    </a:ext>
                  </a:extLst>
                </p:cNvPr>
                <p:cNvSpPr>
                  <a:spLocks/>
                </p:cNvSpPr>
                <p:nvPr/>
              </p:nvSpPr>
              <p:spPr bwMode="auto">
                <a:xfrm>
                  <a:off x="18013363" y="19891375"/>
                  <a:ext cx="1957388" cy="52388"/>
                </a:xfrm>
                <a:custGeom>
                  <a:avLst/>
                  <a:gdLst>
                    <a:gd name="T0" fmla="*/ 294 w 298"/>
                    <a:gd name="T1" fmla="*/ 8 h 8"/>
                    <a:gd name="T2" fmla="*/ 4 w 298"/>
                    <a:gd name="T3" fmla="*/ 8 h 8"/>
                    <a:gd name="T4" fmla="*/ 0 w 298"/>
                    <a:gd name="T5" fmla="*/ 4 h 8"/>
                    <a:gd name="T6" fmla="*/ 4 w 298"/>
                    <a:gd name="T7" fmla="*/ 0 h 8"/>
                    <a:gd name="T8" fmla="*/ 294 w 298"/>
                    <a:gd name="T9" fmla="*/ 0 h 8"/>
                    <a:gd name="T10" fmla="*/ 298 w 298"/>
                    <a:gd name="T11" fmla="*/ 4 h 8"/>
                    <a:gd name="T12" fmla="*/ 294 w 298"/>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98" h="8">
                      <a:moveTo>
                        <a:pt x="294" y="8"/>
                      </a:moveTo>
                      <a:cubicBezTo>
                        <a:pt x="4" y="8"/>
                        <a:pt x="4" y="8"/>
                        <a:pt x="4" y="8"/>
                      </a:cubicBezTo>
                      <a:cubicBezTo>
                        <a:pt x="2" y="8"/>
                        <a:pt x="0" y="6"/>
                        <a:pt x="0" y="4"/>
                      </a:cubicBezTo>
                      <a:cubicBezTo>
                        <a:pt x="0" y="2"/>
                        <a:pt x="2" y="0"/>
                        <a:pt x="4" y="0"/>
                      </a:cubicBezTo>
                      <a:cubicBezTo>
                        <a:pt x="294" y="0"/>
                        <a:pt x="294" y="0"/>
                        <a:pt x="294" y="0"/>
                      </a:cubicBezTo>
                      <a:cubicBezTo>
                        <a:pt x="296" y="0"/>
                        <a:pt x="298" y="2"/>
                        <a:pt x="298" y="4"/>
                      </a:cubicBezTo>
                      <a:cubicBezTo>
                        <a:pt x="298" y="6"/>
                        <a:pt x="296" y="8"/>
                        <a:pt x="294" y="8"/>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5" name="Freeform 1682">
                  <a:extLst>
                    <a:ext uri="{FF2B5EF4-FFF2-40B4-BE49-F238E27FC236}">
                      <a16:creationId xmlns:a16="http://schemas.microsoft.com/office/drawing/2014/main" id="{038E41CF-81C0-326D-C127-F9B8F44333CE}"/>
                    </a:ext>
                  </a:extLst>
                </p:cNvPr>
                <p:cNvSpPr>
                  <a:spLocks/>
                </p:cNvSpPr>
                <p:nvPr/>
              </p:nvSpPr>
              <p:spPr bwMode="auto">
                <a:xfrm>
                  <a:off x="18013363" y="20312063"/>
                  <a:ext cx="1957388" cy="58738"/>
                </a:xfrm>
                <a:custGeom>
                  <a:avLst/>
                  <a:gdLst>
                    <a:gd name="T0" fmla="*/ 294 w 298"/>
                    <a:gd name="T1" fmla="*/ 9 h 9"/>
                    <a:gd name="T2" fmla="*/ 4 w 298"/>
                    <a:gd name="T3" fmla="*/ 9 h 9"/>
                    <a:gd name="T4" fmla="*/ 0 w 298"/>
                    <a:gd name="T5" fmla="*/ 4 h 9"/>
                    <a:gd name="T6" fmla="*/ 4 w 298"/>
                    <a:gd name="T7" fmla="*/ 0 h 9"/>
                    <a:gd name="T8" fmla="*/ 294 w 298"/>
                    <a:gd name="T9" fmla="*/ 0 h 9"/>
                    <a:gd name="T10" fmla="*/ 298 w 298"/>
                    <a:gd name="T11" fmla="*/ 4 h 9"/>
                    <a:gd name="T12" fmla="*/ 294 w 298"/>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298" h="9">
                      <a:moveTo>
                        <a:pt x="294" y="9"/>
                      </a:moveTo>
                      <a:cubicBezTo>
                        <a:pt x="4" y="9"/>
                        <a:pt x="4" y="9"/>
                        <a:pt x="4" y="9"/>
                      </a:cubicBezTo>
                      <a:cubicBezTo>
                        <a:pt x="2" y="9"/>
                        <a:pt x="0" y="7"/>
                        <a:pt x="0" y="4"/>
                      </a:cubicBezTo>
                      <a:cubicBezTo>
                        <a:pt x="0" y="2"/>
                        <a:pt x="2" y="0"/>
                        <a:pt x="4" y="0"/>
                      </a:cubicBezTo>
                      <a:cubicBezTo>
                        <a:pt x="294" y="0"/>
                        <a:pt x="294" y="0"/>
                        <a:pt x="294" y="0"/>
                      </a:cubicBezTo>
                      <a:cubicBezTo>
                        <a:pt x="296" y="0"/>
                        <a:pt x="298" y="2"/>
                        <a:pt x="298" y="4"/>
                      </a:cubicBezTo>
                      <a:cubicBezTo>
                        <a:pt x="298" y="7"/>
                        <a:pt x="296" y="9"/>
                        <a:pt x="294" y="9"/>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6" name="Freeform 1683">
                  <a:extLst>
                    <a:ext uri="{FF2B5EF4-FFF2-40B4-BE49-F238E27FC236}">
                      <a16:creationId xmlns:a16="http://schemas.microsoft.com/office/drawing/2014/main" id="{831CCDE9-DD34-F441-07F8-3416DFFED031}"/>
                    </a:ext>
                  </a:extLst>
                </p:cNvPr>
                <p:cNvSpPr>
                  <a:spLocks noEditPoints="1"/>
                </p:cNvSpPr>
                <p:nvPr/>
              </p:nvSpPr>
              <p:spPr bwMode="auto">
                <a:xfrm>
                  <a:off x="17653000" y="19116675"/>
                  <a:ext cx="2671763" cy="3259138"/>
                </a:xfrm>
                <a:custGeom>
                  <a:avLst/>
                  <a:gdLst>
                    <a:gd name="T0" fmla="*/ 370 w 407"/>
                    <a:gd name="T1" fmla="*/ 17 h 496"/>
                    <a:gd name="T2" fmla="*/ 391 w 407"/>
                    <a:gd name="T3" fmla="*/ 38 h 496"/>
                    <a:gd name="T4" fmla="*/ 391 w 407"/>
                    <a:gd name="T5" fmla="*/ 458 h 496"/>
                    <a:gd name="T6" fmla="*/ 370 w 407"/>
                    <a:gd name="T7" fmla="*/ 479 h 496"/>
                    <a:gd name="T8" fmla="*/ 38 w 407"/>
                    <a:gd name="T9" fmla="*/ 479 h 496"/>
                    <a:gd name="T10" fmla="*/ 17 w 407"/>
                    <a:gd name="T11" fmla="*/ 458 h 496"/>
                    <a:gd name="T12" fmla="*/ 17 w 407"/>
                    <a:gd name="T13" fmla="*/ 38 h 496"/>
                    <a:gd name="T14" fmla="*/ 38 w 407"/>
                    <a:gd name="T15" fmla="*/ 17 h 496"/>
                    <a:gd name="T16" fmla="*/ 370 w 407"/>
                    <a:gd name="T17" fmla="*/ 17 h 496"/>
                    <a:gd name="T18" fmla="*/ 370 w 407"/>
                    <a:gd name="T19" fmla="*/ 0 h 496"/>
                    <a:gd name="T20" fmla="*/ 38 w 407"/>
                    <a:gd name="T21" fmla="*/ 0 h 496"/>
                    <a:gd name="T22" fmla="*/ 0 w 407"/>
                    <a:gd name="T23" fmla="*/ 38 h 496"/>
                    <a:gd name="T24" fmla="*/ 0 w 407"/>
                    <a:gd name="T25" fmla="*/ 458 h 496"/>
                    <a:gd name="T26" fmla="*/ 38 w 407"/>
                    <a:gd name="T27" fmla="*/ 496 h 496"/>
                    <a:gd name="T28" fmla="*/ 370 w 407"/>
                    <a:gd name="T29" fmla="*/ 496 h 496"/>
                    <a:gd name="T30" fmla="*/ 407 w 407"/>
                    <a:gd name="T31" fmla="*/ 458 h 496"/>
                    <a:gd name="T32" fmla="*/ 407 w 407"/>
                    <a:gd name="T33" fmla="*/ 38 h 496"/>
                    <a:gd name="T34" fmla="*/ 370 w 407"/>
                    <a:gd name="T35" fmla="*/ 0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7" h="496">
                      <a:moveTo>
                        <a:pt x="370" y="17"/>
                      </a:moveTo>
                      <a:cubicBezTo>
                        <a:pt x="381" y="17"/>
                        <a:pt x="391" y="26"/>
                        <a:pt x="391" y="38"/>
                      </a:cubicBezTo>
                      <a:cubicBezTo>
                        <a:pt x="391" y="458"/>
                        <a:pt x="391" y="458"/>
                        <a:pt x="391" y="458"/>
                      </a:cubicBezTo>
                      <a:cubicBezTo>
                        <a:pt x="391" y="470"/>
                        <a:pt x="381" y="479"/>
                        <a:pt x="370" y="479"/>
                      </a:cubicBezTo>
                      <a:cubicBezTo>
                        <a:pt x="38" y="479"/>
                        <a:pt x="38" y="479"/>
                        <a:pt x="38" y="479"/>
                      </a:cubicBezTo>
                      <a:cubicBezTo>
                        <a:pt x="26" y="479"/>
                        <a:pt x="17" y="470"/>
                        <a:pt x="17" y="458"/>
                      </a:cubicBezTo>
                      <a:cubicBezTo>
                        <a:pt x="17" y="38"/>
                        <a:pt x="17" y="38"/>
                        <a:pt x="17" y="38"/>
                      </a:cubicBezTo>
                      <a:cubicBezTo>
                        <a:pt x="17" y="26"/>
                        <a:pt x="26" y="17"/>
                        <a:pt x="38" y="17"/>
                      </a:cubicBezTo>
                      <a:cubicBezTo>
                        <a:pt x="370" y="17"/>
                        <a:pt x="370" y="17"/>
                        <a:pt x="370" y="17"/>
                      </a:cubicBezTo>
                      <a:moveTo>
                        <a:pt x="370" y="0"/>
                      </a:moveTo>
                      <a:cubicBezTo>
                        <a:pt x="38" y="0"/>
                        <a:pt x="38" y="0"/>
                        <a:pt x="38" y="0"/>
                      </a:cubicBezTo>
                      <a:cubicBezTo>
                        <a:pt x="17" y="0"/>
                        <a:pt x="0" y="17"/>
                        <a:pt x="0" y="38"/>
                      </a:cubicBezTo>
                      <a:cubicBezTo>
                        <a:pt x="0" y="458"/>
                        <a:pt x="0" y="458"/>
                        <a:pt x="0" y="458"/>
                      </a:cubicBezTo>
                      <a:cubicBezTo>
                        <a:pt x="0" y="479"/>
                        <a:pt x="17" y="496"/>
                        <a:pt x="38" y="496"/>
                      </a:cubicBezTo>
                      <a:cubicBezTo>
                        <a:pt x="370" y="496"/>
                        <a:pt x="370" y="496"/>
                        <a:pt x="370" y="496"/>
                      </a:cubicBezTo>
                      <a:cubicBezTo>
                        <a:pt x="390" y="496"/>
                        <a:pt x="407" y="479"/>
                        <a:pt x="407" y="458"/>
                      </a:cubicBezTo>
                      <a:cubicBezTo>
                        <a:pt x="407" y="38"/>
                        <a:pt x="407" y="38"/>
                        <a:pt x="407" y="38"/>
                      </a:cubicBezTo>
                      <a:cubicBezTo>
                        <a:pt x="407" y="17"/>
                        <a:pt x="390" y="0"/>
                        <a:pt x="370" y="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grpSp>
        <p:sp>
          <p:nvSpPr>
            <p:cNvPr id="22" name="TextBox 21">
              <a:extLst>
                <a:ext uri="{FF2B5EF4-FFF2-40B4-BE49-F238E27FC236}">
                  <a16:creationId xmlns:a16="http://schemas.microsoft.com/office/drawing/2014/main" id="{50C62A63-FF31-639F-601A-F77C40B16069}"/>
                </a:ext>
              </a:extLst>
            </p:cNvPr>
            <p:cNvSpPr txBox="1"/>
            <p:nvPr/>
          </p:nvSpPr>
          <p:spPr>
            <a:xfrm>
              <a:off x="7844322" y="3305889"/>
              <a:ext cx="1012175" cy="219520"/>
            </a:xfrm>
            <a:prstGeom prst="rect">
              <a:avLst/>
            </a:prstGeom>
            <a:noFill/>
            <a:ln>
              <a:noFill/>
            </a:ln>
            <a:extLst>
              <a:ext uri="{91240B29-F687-4F45-9708-019B960494DF}">
                <a14:hiddenLine xmlns:a14="http://schemas.microsoft.com/office/drawing/2010/main">
                  <a:solidFill>
                    <a:prstClr val="black"/>
                  </a:solidFill>
                </a14:hiddenLine>
              </a:ext>
            </a:extLst>
          </p:spPr>
          <p:txBody>
            <a:bodyPr wrap="square" lIns="0" tIns="0" rIns="0" bIns="0" rtlCol="0">
              <a:spAutoFit/>
            </a:bodyPr>
            <a:lstStyle/>
            <a:p>
              <a:pPr algn="ctr"/>
              <a:r>
                <a:rPr lang="en-GB" sz="1400" dirty="0">
                  <a:solidFill>
                    <a:schemeClr val="bg1"/>
                  </a:solidFill>
                </a:rPr>
                <a:t>10.0.211.5</a:t>
              </a:r>
            </a:p>
          </p:txBody>
        </p:sp>
      </p:grpSp>
      <p:grpSp>
        <p:nvGrpSpPr>
          <p:cNvPr id="37" name="Group 36">
            <a:extLst>
              <a:ext uri="{FF2B5EF4-FFF2-40B4-BE49-F238E27FC236}">
                <a16:creationId xmlns:a16="http://schemas.microsoft.com/office/drawing/2014/main" id="{8F1A8BEB-71E0-A3A5-63D9-FFA34D806C04}"/>
              </a:ext>
            </a:extLst>
          </p:cNvPr>
          <p:cNvGrpSpPr>
            <a:grpSpLocks noChangeAspect="1"/>
          </p:cNvGrpSpPr>
          <p:nvPr/>
        </p:nvGrpSpPr>
        <p:grpSpPr>
          <a:xfrm>
            <a:off x="9668409" y="1357104"/>
            <a:ext cx="1144684" cy="1009019"/>
            <a:chOff x="7771173" y="2497301"/>
            <a:chExt cx="1166342" cy="1028108"/>
          </a:xfrm>
        </p:grpSpPr>
        <p:grpSp>
          <p:nvGrpSpPr>
            <p:cNvPr id="38" name="Group 37">
              <a:extLst>
                <a:ext uri="{FF2B5EF4-FFF2-40B4-BE49-F238E27FC236}">
                  <a16:creationId xmlns:a16="http://schemas.microsoft.com/office/drawing/2014/main" id="{C67E6685-2437-0C61-AAC4-96FBEC83DD12}"/>
                </a:ext>
              </a:extLst>
            </p:cNvPr>
            <p:cNvGrpSpPr/>
            <p:nvPr/>
          </p:nvGrpSpPr>
          <p:grpSpPr>
            <a:xfrm>
              <a:off x="8008313" y="2497301"/>
              <a:ext cx="685800" cy="685800"/>
              <a:chOff x="6864394" y="3971529"/>
              <a:chExt cx="685800" cy="685800"/>
            </a:xfrm>
          </p:grpSpPr>
          <p:sp>
            <p:nvSpPr>
              <p:cNvPr id="40" name="Oval 39">
                <a:extLst>
                  <a:ext uri="{FF2B5EF4-FFF2-40B4-BE49-F238E27FC236}">
                    <a16:creationId xmlns:a16="http://schemas.microsoft.com/office/drawing/2014/main" id="{6C9E66B7-29DD-5C18-082B-7688DA2853A4}"/>
                  </a:ext>
                </a:extLst>
              </p:cNvPr>
              <p:cNvSpPr>
                <a:spLocks noChangeAspect="1"/>
              </p:cNvSpPr>
              <p:nvPr/>
            </p:nvSpPr>
            <p:spPr>
              <a:xfrm>
                <a:off x="6864394" y="3971529"/>
                <a:ext cx="685800" cy="685800"/>
              </a:xfrm>
              <a:prstGeom prst="ellipse">
                <a:avLst/>
              </a:prstGeom>
              <a:solidFill>
                <a:srgbClr val="006068"/>
              </a:solidFill>
              <a:ln w="12700" cap="flat" cmpd="sng" algn="ctr">
                <a:noFill/>
                <a:prstDash val="soli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600" dirty="0">
                  <a:solidFill>
                    <a:schemeClr val="bg1"/>
                  </a:solidFill>
                </a:endParaRPr>
              </a:p>
            </p:txBody>
          </p:sp>
          <p:grpSp>
            <p:nvGrpSpPr>
              <p:cNvPr id="41" name="Group 40">
                <a:extLst>
                  <a:ext uri="{FF2B5EF4-FFF2-40B4-BE49-F238E27FC236}">
                    <a16:creationId xmlns:a16="http://schemas.microsoft.com/office/drawing/2014/main" id="{81C99719-A7F3-090D-5CE8-C1C8933DC47D}"/>
                  </a:ext>
                </a:extLst>
              </p:cNvPr>
              <p:cNvGrpSpPr/>
              <p:nvPr/>
            </p:nvGrpSpPr>
            <p:grpSpPr>
              <a:xfrm>
                <a:off x="7031156" y="4099633"/>
                <a:ext cx="352277" cy="429593"/>
                <a:chOff x="17653000" y="19116675"/>
                <a:chExt cx="2671763" cy="3259138"/>
              </a:xfrm>
            </p:grpSpPr>
            <p:sp>
              <p:nvSpPr>
                <p:cNvPr id="42" name="Freeform 1672">
                  <a:extLst>
                    <a:ext uri="{FF2B5EF4-FFF2-40B4-BE49-F238E27FC236}">
                      <a16:creationId xmlns:a16="http://schemas.microsoft.com/office/drawing/2014/main" id="{A933C3C2-BFFD-17BD-DFAD-BB9B92FF9D3C}"/>
                    </a:ext>
                  </a:extLst>
                </p:cNvPr>
                <p:cNvSpPr>
                  <a:spLocks noEditPoints="1"/>
                </p:cNvSpPr>
                <p:nvPr/>
              </p:nvSpPr>
              <p:spPr bwMode="auto">
                <a:xfrm>
                  <a:off x="18013363" y="19464338"/>
                  <a:ext cx="1957388" cy="1320800"/>
                </a:xfrm>
                <a:custGeom>
                  <a:avLst/>
                  <a:gdLst>
                    <a:gd name="T0" fmla="*/ 1233 w 1233"/>
                    <a:gd name="T1" fmla="*/ 832 h 832"/>
                    <a:gd name="T2" fmla="*/ 0 w 1233"/>
                    <a:gd name="T3" fmla="*/ 832 h 832"/>
                    <a:gd name="T4" fmla="*/ 0 w 1233"/>
                    <a:gd name="T5" fmla="*/ 0 h 832"/>
                    <a:gd name="T6" fmla="*/ 1233 w 1233"/>
                    <a:gd name="T7" fmla="*/ 0 h 832"/>
                    <a:gd name="T8" fmla="*/ 1233 w 1233"/>
                    <a:gd name="T9" fmla="*/ 832 h 832"/>
                    <a:gd name="T10" fmla="*/ 33 w 1233"/>
                    <a:gd name="T11" fmla="*/ 799 h 832"/>
                    <a:gd name="T12" fmla="*/ 1200 w 1233"/>
                    <a:gd name="T13" fmla="*/ 799 h 832"/>
                    <a:gd name="T14" fmla="*/ 1200 w 1233"/>
                    <a:gd name="T15" fmla="*/ 38 h 832"/>
                    <a:gd name="T16" fmla="*/ 33 w 1233"/>
                    <a:gd name="T17" fmla="*/ 38 h 832"/>
                    <a:gd name="T18" fmla="*/ 33 w 1233"/>
                    <a:gd name="T19" fmla="*/ 799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3" h="832">
                      <a:moveTo>
                        <a:pt x="1233" y="832"/>
                      </a:moveTo>
                      <a:lnTo>
                        <a:pt x="0" y="832"/>
                      </a:lnTo>
                      <a:lnTo>
                        <a:pt x="0" y="0"/>
                      </a:lnTo>
                      <a:lnTo>
                        <a:pt x="1233" y="0"/>
                      </a:lnTo>
                      <a:lnTo>
                        <a:pt x="1233" y="832"/>
                      </a:lnTo>
                      <a:close/>
                      <a:moveTo>
                        <a:pt x="33" y="799"/>
                      </a:moveTo>
                      <a:lnTo>
                        <a:pt x="1200" y="799"/>
                      </a:lnTo>
                      <a:lnTo>
                        <a:pt x="1200" y="38"/>
                      </a:lnTo>
                      <a:lnTo>
                        <a:pt x="33" y="38"/>
                      </a:lnTo>
                      <a:lnTo>
                        <a:pt x="33" y="799"/>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43" name="Freeform 1673">
                  <a:extLst>
                    <a:ext uri="{FF2B5EF4-FFF2-40B4-BE49-F238E27FC236}">
                      <a16:creationId xmlns:a16="http://schemas.microsoft.com/office/drawing/2014/main" id="{ADE87EF2-D2BE-495C-64D0-3A4DB308059D}"/>
                    </a:ext>
                  </a:extLst>
                </p:cNvPr>
                <p:cNvSpPr>
                  <a:spLocks noEditPoints="1"/>
                </p:cNvSpPr>
                <p:nvPr/>
              </p:nvSpPr>
              <p:spPr bwMode="auto">
                <a:xfrm>
                  <a:off x="18664238" y="21193125"/>
                  <a:ext cx="657225" cy="657225"/>
                </a:xfrm>
                <a:custGeom>
                  <a:avLst/>
                  <a:gdLst>
                    <a:gd name="T0" fmla="*/ 50 w 100"/>
                    <a:gd name="T1" fmla="*/ 100 h 100"/>
                    <a:gd name="T2" fmla="*/ 0 w 100"/>
                    <a:gd name="T3" fmla="*/ 50 h 100"/>
                    <a:gd name="T4" fmla="*/ 50 w 100"/>
                    <a:gd name="T5" fmla="*/ 0 h 100"/>
                    <a:gd name="T6" fmla="*/ 100 w 100"/>
                    <a:gd name="T7" fmla="*/ 50 h 100"/>
                    <a:gd name="T8" fmla="*/ 50 w 100"/>
                    <a:gd name="T9" fmla="*/ 100 h 100"/>
                    <a:gd name="T10" fmla="*/ 50 w 100"/>
                    <a:gd name="T11" fmla="*/ 9 h 100"/>
                    <a:gd name="T12" fmla="*/ 8 w 100"/>
                    <a:gd name="T13" fmla="*/ 50 h 100"/>
                    <a:gd name="T14" fmla="*/ 50 w 100"/>
                    <a:gd name="T15" fmla="*/ 92 h 100"/>
                    <a:gd name="T16" fmla="*/ 92 w 100"/>
                    <a:gd name="T17" fmla="*/ 50 h 100"/>
                    <a:gd name="T18" fmla="*/ 50 w 100"/>
                    <a:gd name="T19" fmla="*/ 9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100">
                      <a:moveTo>
                        <a:pt x="50" y="100"/>
                      </a:moveTo>
                      <a:cubicBezTo>
                        <a:pt x="22" y="100"/>
                        <a:pt x="0" y="78"/>
                        <a:pt x="0" y="50"/>
                      </a:cubicBezTo>
                      <a:cubicBezTo>
                        <a:pt x="0" y="23"/>
                        <a:pt x="22" y="0"/>
                        <a:pt x="50" y="0"/>
                      </a:cubicBezTo>
                      <a:cubicBezTo>
                        <a:pt x="77" y="0"/>
                        <a:pt x="100" y="23"/>
                        <a:pt x="100" y="50"/>
                      </a:cubicBezTo>
                      <a:cubicBezTo>
                        <a:pt x="100" y="78"/>
                        <a:pt x="77" y="100"/>
                        <a:pt x="50" y="100"/>
                      </a:cubicBezTo>
                      <a:close/>
                      <a:moveTo>
                        <a:pt x="50" y="9"/>
                      </a:moveTo>
                      <a:cubicBezTo>
                        <a:pt x="27" y="9"/>
                        <a:pt x="8" y="27"/>
                        <a:pt x="8" y="50"/>
                      </a:cubicBezTo>
                      <a:cubicBezTo>
                        <a:pt x="8" y="73"/>
                        <a:pt x="27" y="92"/>
                        <a:pt x="50" y="92"/>
                      </a:cubicBezTo>
                      <a:cubicBezTo>
                        <a:pt x="73" y="92"/>
                        <a:pt x="92" y="73"/>
                        <a:pt x="92" y="50"/>
                      </a:cubicBezTo>
                      <a:cubicBezTo>
                        <a:pt x="92" y="27"/>
                        <a:pt x="73" y="9"/>
                        <a:pt x="50" y="9"/>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44" name="Freeform 1674">
                  <a:extLst>
                    <a:ext uri="{FF2B5EF4-FFF2-40B4-BE49-F238E27FC236}">
                      <a16:creationId xmlns:a16="http://schemas.microsoft.com/office/drawing/2014/main" id="{C3F91A36-6F6C-FA5A-5B09-BD3027E83C20}"/>
                    </a:ext>
                  </a:extLst>
                </p:cNvPr>
                <p:cNvSpPr>
                  <a:spLocks noEditPoints="1"/>
                </p:cNvSpPr>
                <p:nvPr/>
              </p:nvSpPr>
              <p:spPr bwMode="auto">
                <a:xfrm>
                  <a:off x="19662775" y="19642138"/>
                  <a:ext cx="123825" cy="125413"/>
                </a:xfrm>
                <a:custGeom>
                  <a:avLst/>
                  <a:gdLst>
                    <a:gd name="T0" fmla="*/ 10 w 19"/>
                    <a:gd name="T1" fmla="*/ 19 h 19"/>
                    <a:gd name="T2" fmla="*/ 0 w 19"/>
                    <a:gd name="T3" fmla="*/ 9 h 19"/>
                    <a:gd name="T4" fmla="*/ 10 w 19"/>
                    <a:gd name="T5" fmla="*/ 0 h 19"/>
                    <a:gd name="T6" fmla="*/ 19 w 19"/>
                    <a:gd name="T7" fmla="*/ 9 h 19"/>
                    <a:gd name="T8" fmla="*/ 10 w 19"/>
                    <a:gd name="T9" fmla="*/ 19 h 19"/>
                    <a:gd name="T10" fmla="*/ 9 w 19"/>
                    <a:gd name="T11" fmla="*/ 9 h 19"/>
                    <a:gd name="T12" fmla="*/ 10 w 19"/>
                    <a:gd name="T13" fmla="*/ 9 h 19"/>
                    <a:gd name="T14" fmla="*/ 14 w 19"/>
                    <a:gd name="T15" fmla="*/ 9 h 19"/>
                    <a:gd name="T16" fmla="*/ 9 w 19"/>
                    <a:gd name="T17"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10" y="19"/>
                      </a:moveTo>
                      <a:cubicBezTo>
                        <a:pt x="4" y="19"/>
                        <a:pt x="0" y="14"/>
                        <a:pt x="0" y="9"/>
                      </a:cubicBezTo>
                      <a:cubicBezTo>
                        <a:pt x="0" y="4"/>
                        <a:pt x="4" y="0"/>
                        <a:pt x="10" y="0"/>
                      </a:cubicBezTo>
                      <a:cubicBezTo>
                        <a:pt x="15" y="0"/>
                        <a:pt x="19" y="4"/>
                        <a:pt x="19" y="9"/>
                      </a:cubicBezTo>
                      <a:cubicBezTo>
                        <a:pt x="19" y="14"/>
                        <a:pt x="15" y="19"/>
                        <a:pt x="10" y="19"/>
                      </a:cubicBezTo>
                      <a:close/>
                      <a:moveTo>
                        <a:pt x="9" y="9"/>
                      </a:moveTo>
                      <a:cubicBezTo>
                        <a:pt x="9" y="9"/>
                        <a:pt x="9" y="9"/>
                        <a:pt x="10" y="9"/>
                      </a:cubicBezTo>
                      <a:cubicBezTo>
                        <a:pt x="14" y="9"/>
                        <a:pt x="14" y="9"/>
                        <a:pt x="14" y="9"/>
                      </a:cubicBezTo>
                      <a:lnTo>
                        <a:pt x="9" y="9"/>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45" name="Freeform 1675">
                  <a:extLst>
                    <a:ext uri="{FF2B5EF4-FFF2-40B4-BE49-F238E27FC236}">
                      <a16:creationId xmlns:a16="http://schemas.microsoft.com/office/drawing/2014/main" id="{7DF4776D-7148-9A40-CB8A-060690F0BDBB}"/>
                    </a:ext>
                  </a:extLst>
                </p:cNvPr>
                <p:cNvSpPr>
                  <a:spLocks noEditPoints="1"/>
                </p:cNvSpPr>
                <p:nvPr/>
              </p:nvSpPr>
              <p:spPr bwMode="auto">
                <a:xfrm>
                  <a:off x="19662775" y="20062825"/>
                  <a:ext cx="123825" cy="125413"/>
                </a:xfrm>
                <a:custGeom>
                  <a:avLst/>
                  <a:gdLst>
                    <a:gd name="T0" fmla="*/ 10 w 19"/>
                    <a:gd name="T1" fmla="*/ 19 h 19"/>
                    <a:gd name="T2" fmla="*/ 0 w 19"/>
                    <a:gd name="T3" fmla="*/ 10 h 19"/>
                    <a:gd name="T4" fmla="*/ 10 w 19"/>
                    <a:gd name="T5" fmla="*/ 0 h 19"/>
                    <a:gd name="T6" fmla="*/ 19 w 19"/>
                    <a:gd name="T7" fmla="*/ 10 h 19"/>
                    <a:gd name="T8" fmla="*/ 10 w 19"/>
                    <a:gd name="T9" fmla="*/ 19 h 19"/>
                    <a:gd name="T10" fmla="*/ 9 w 19"/>
                    <a:gd name="T11" fmla="*/ 10 h 19"/>
                    <a:gd name="T12" fmla="*/ 10 w 19"/>
                    <a:gd name="T13" fmla="*/ 10 h 19"/>
                    <a:gd name="T14" fmla="*/ 14 w 19"/>
                    <a:gd name="T15" fmla="*/ 10 h 19"/>
                    <a:gd name="T16" fmla="*/ 9 w 19"/>
                    <a:gd name="T17"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10" y="19"/>
                      </a:moveTo>
                      <a:cubicBezTo>
                        <a:pt x="4" y="19"/>
                        <a:pt x="0" y="15"/>
                        <a:pt x="0" y="10"/>
                      </a:cubicBezTo>
                      <a:cubicBezTo>
                        <a:pt x="0" y="5"/>
                        <a:pt x="4" y="0"/>
                        <a:pt x="10" y="0"/>
                      </a:cubicBezTo>
                      <a:cubicBezTo>
                        <a:pt x="15" y="0"/>
                        <a:pt x="19" y="5"/>
                        <a:pt x="19" y="10"/>
                      </a:cubicBezTo>
                      <a:cubicBezTo>
                        <a:pt x="19" y="15"/>
                        <a:pt x="15" y="19"/>
                        <a:pt x="10" y="19"/>
                      </a:cubicBezTo>
                      <a:close/>
                      <a:moveTo>
                        <a:pt x="9" y="10"/>
                      </a:moveTo>
                      <a:cubicBezTo>
                        <a:pt x="9" y="10"/>
                        <a:pt x="9" y="10"/>
                        <a:pt x="10" y="10"/>
                      </a:cubicBezTo>
                      <a:cubicBezTo>
                        <a:pt x="14" y="10"/>
                        <a:pt x="14" y="10"/>
                        <a:pt x="14" y="10"/>
                      </a:cubicBezTo>
                      <a:lnTo>
                        <a:pt x="9" y="10"/>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46" name="Freeform 1676">
                  <a:extLst>
                    <a:ext uri="{FF2B5EF4-FFF2-40B4-BE49-F238E27FC236}">
                      <a16:creationId xmlns:a16="http://schemas.microsoft.com/office/drawing/2014/main" id="{0C721F13-BB50-BC9A-734B-ECD3E5EE6A33}"/>
                    </a:ext>
                  </a:extLst>
                </p:cNvPr>
                <p:cNvSpPr>
                  <a:spLocks noEditPoints="1"/>
                </p:cNvSpPr>
                <p:nvPr/>
              </p:nvSpPr>
              <p:spPr bwMode="auto">
                <a:xfrm>
                  <a:off x="19662775" y="20489863"/>
                  <a:ext cx="123825" cy="125413"/>
                </a:xfrm>
                <a:custGeom>
                  <a:avLst/>
                  <a:gdLst>
                    <a:gd name="T0" fmla="*/ 10 w 19"/>
                    <a:gd name="T1" fmla="*/ 19 h 19"/>
                    <a:gd name="T2" fmla="*/ 0 w 19"/>
                    <a:gd name="T3" fmla="*/ 10 h 19"/>
                    <a:gd name="T4" fmla="*/ 10 w 19"/>
                    <a:gd name="T5" fmla="*/ 0 h 19"/>
                    <a:gd name="T6" fmla="*/ 19 w 19"/>
                    <a:gd name="T7" fmla="*/ 10 h 19"/>
                    <a:gd name="T8" fmla="*/ 10 w 19"/>
                    <a:gd name="T9" fmla="*/ 19 h 19"/>
                    <a:gd name="T10" fmla="*/ 9 w 19"/>
                    <a:gd name="T11" fmla="*/ 10 h 19"/>
                    <a:gd name="T12" fmla="*/ 10 w 19"/>
                    <a:gd name="T13" fmla="*/ 10 h 19"/>
                    <a:gd name="T14" fmla="*/ 14 w 19"/>
                    <a:gd name="T15" fmla="*/ 10 h 19"/>
                    <a:gd name="T16" fmla="*/ 9 w 19"/>
                    <a:gd name="T17"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10" y="19"/>
                      </a:moveTo>
                      <a:cubicBezTo>
                        <a:pt x="4" y="19"/>
                        <a:pt x="0" y="15"/>
                        <a:pt x="0" y="10"/>
                      </a:cubicBezTo>
                      <a:cubicBezTo>
                        <a:pt x="0" y="5"/>
                        <a:pt x="4" y="0"/>
                        <a:pt x="10" y="0"/>
                      </a:cubicBezTo>
                      <a:cubicBezTo>
                        <a:pt x="15" y="0"/>
                        <a:pt x="19" y="5"/>
                        <a:pt x="19" y="10"/>
                      </a:cubicBezTo>
                      <a:cubicBezTo>
                        <a:pt x="19" y="15"/>
                        <a:pt x="15" y="19"/>
                        <a:pt x="10" y="19"/>
                      </a:cubicBezTo>
                      <a:close/>
                      <a:moveTo>
                        <a:pt x="9" y="10"/>
                      </a:moveTo>
                      <a:cubicBezTo>
                        <a:pt x="9" y="10"/>
                        <a:pt x="9" y="10"/>
                        <a:pt x="10" y="10"/>
                      </a:cubicBezTo>
                      <a:cubicBezTo>
                        <a:pt x="14" y="10"/>
                        <a:pt x="14" y="10"/>
                        <a:pt x="14" y="10"/>
                      </a:cubicBezTo>
                      <a:lnTo>
                        <a:pt x="9" y="10"/>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47" name="Freeform 1677">
                  <a:extLst>
                    <a:ext uri="{FF2B5EF4-FFF2-40B4-BE49-F238E27FC236}">
                      <a16:creationId xmlns:a16="http://schemas.microsoft.com/office/drawing/2014/main" id="{DD4F06B6-F457-85E4-60FD-0D3B6531644E}"/>
                    </a:ext>
                  </a:extLst>
                </p:cNvPr>
                <p:cNvSpPr>
                  <a:spLocks noEditPoints="1"/>
                </p:cNvSpPr>
                <p:nvPr/>
              </p:nvSpPr>
              <p:spPr bwMode="auto">
                <a:xfrm>
                  <a:off x="17987963" y="21061363"/>
                  <a:ext cx="130175" cy="131763"/>
                </a:xfrm>
                <a:custGeom>
                  <a:avLst/>
                  <a:gdLst>
                    <a:gd name="T0" fmla="*/ 10 w 20"/>
                    <a:gd name="T1" fmla="*/ 20 h 20"/>
                    <a:gd name="T2" fmla="*/ 0 w 20"/>
                    <a:gd name="T3" fmla="*/ 10 h 20"/>
                    <a:gd name="T4" fmla="*/ 10 w 20"/>
                    <a:gd name="T5" fmla="*/ 0 h 20"/>
                    <a:gd name="T6" fmla="*/ 20 w 20"/>
                    <a:gd name="T7" fmla="*/ 10 h 20"/>
                    <a:gd name="T8" fmla="*/ 10 w 20"/>
                    <a:gd name="T9" fmla="*/ 20 h 20"/>
                    <a:gd name="T10" fmla="*/ 10 w 20"/>
                    <a:gd name="T11" fmla="*/ 10 h 20"/>
                    <a:gd name="T12" fmla="*/ 10 w 20"/>
                    <a:gd name="T13" fmla="*/ 10 h 20"/>
                  </a:gdLst>
                  <a:ahLst/>
                  <a:cxnLst>
                    <a:cxn ang="0">
                      <a:pos x="T0" y="T1"/>
                    </a:cxn>
                    <a:cxn ang="0">
                      <a:pos x="T2" y="T3"/>
                    </a:cxn>
                    <a:cxn ang="0">
                      <a:pos x="T4" y="T5"/>
                    </a:cxn>
                    <a:cxn ang="0">
                      <a:pos x="T6" y="T7"/>
                    </a:cxn>
                    <a:cxn ang="0">
                      <a:pos x="T8" y="T9"/>
                    </a:cxn>
                    <a:cxn ang="0">
                      <a:pos x="T10" y="T11"/>
                    </a:cxn>
                    <a:cxn ang="0">
                      <a:pos x="T12" y="T13"/>
                    </a:cxn>
                  </a:cxnLst>
                  <a:rect l="0" t="0" r="r" b="b"/>
                  <a:pathLst>
                    <a:path w="20" h="20">
                      <a:moveTo>
                        <a:pt x="10" y="20"/>
                      </a:moveTo>
                      <a:cubicBezTo>
                        <a:pt x="5" y="20"/>
                        <a:pt x="0" y="15"/>
                        <a:pt x="0" y="10"/>
                      </a:cubicBezTo>
                      <a:cubicBezTo>
                        <a:pt x="0" y="4"/>
                        <a:pt x="5" y="0"/>
                        <a:pt x="10" y="0"/>
                      </a:cubicBezTo>
                      <a:cubicBezTo>
                        <a:pt x="16" y="0"/>
                        <a:pt x="20" y="4"/>
                        <a:pt x="20" y="10"/>
                      </a:cubicBezTo>
                      <a:cubicBezTo>
                        <a:pt x="20" y="15"/>
                        <a:pt x="16" y="20"/>
                        <a:pt x="10" y="20"/>
                      </a:cubicBezTo>
                      <a:close/>
                      <a:moveTo>
                        <a:pt x="10" y="10"/>
                      </a:moveTo>
                      <a:cubicBezTo>
                        <a:pt x="10" y="10"/>
                        <a:pt x="10" y="10"/>
                        <a:pt x="10" y="1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48" name="Freeform 1678">
                  <a:extLst>
                    <a:ext uri="{FF2B5EF4-FFF2-40B4-BE49-F238E27FC236}">
                      <a16:creationId xmlns:a16="http://schemas.microsoft.com/office/drawing/2014/main" id="{15A1B849-9067-EFF6-46AD-87127ED3E850}"/>
                    </a:ext>
                  </a:extLst>
                </p:cNvPr>
                <p:cNvSpPr>
                  <a:spLocks noEditPoints="1"/>
                </p:cNvSpPr>
                <p:nvPr/>
              </p:nvSpPr>
              <p:spPr bwMode="auto">
                <a:xfrm>
                  <a:off x="17987963" y="21350288"/>
                  <a:ext cx="130175" cy="131763"/>
                </a:xfrm>
                <a:custGeom>
                  <a:avLst/>
                  <a:gdLst>
                    <a:gd name="T0" fmla="*/ 10 w 20"/>
                    <a:gd name="T1" fmla="*/ 20 h 20"/>
                    <a:gd name="T2" fmla="*/ 0 w 20"/>
                    <a:gd name="T3" fmla="*/ 10 h 20"/>
                    <a:gd name="T4" fmla="*/ 10 w 20"/>
                    <a:gd name="T5" fmla="*/ 0 h 20"/>
                    <a:gd name="T6" fmla="*/ 20 w 20"/>
                    <a:gd name="T7" fmla="*/ 10 h 20"/>
                    <a:gd name="T8" fmla="*/ 10 w 20"/>
                    <a:gd name="T9" fmla="*/ 20 h 20"/>
                    <a:gd name="T10" fmla="*/ 10 w 20"/>
                    <a:gd name="T11" fmla="*/ 10 h 20"/>
                    <a:gd name="T12" fmla="*/ 10 w 20"/>
                    <a:gd name="T13" fmla="*/ 10 h 20"/>
                  </a:gdLst>
                  <a:ahLst/>
                  <a:cxnLst>
                    <a:cxn ang="0">
                      <a:pos x="T0" y="T1"/>
                    </a:cxn>
                    <a:cxn ang="0">
                      <a:pos x="T2" y="T3"/>
                    </a:cxn>
                    <a:cxn ang="0">
                      <a:pos x="T4" y="T5"/>
                    </a:cxn>
                    <a:cxn ang="0">
                      <a:pos x="T6" y="T7"/>
                    </a:cxn>
                    <a:cxn ang="0">
                      <a:pos x="T8" y="T9"/>
                    </a:cxn>
                    <a:cxn ang="0">
                      <a:pos x="T10" y="T11"/>
                    </a:cxn>
                    <a:cxn ang="0">
                      <a:pos x="T12" y="T13"/>
                    </a:cxn>
                  </a:cxnLst>
                  <a:rect l="0" t="0" r="r" b="b"/>
                  <a:pathLst>
                    <a:path w="20" h="20">
                      <a:moveTo>
                        <a:pt x="10" y="20"/>
                      </a:moveTo>
                      <a:cubicBezTo>
                        <a:pt x="5" y="20"/>
                        <a:pt x="0" y="15"/>
                        <a:pt x="0" y="10"/>
                      </a:cubicBezTo>
                      <a:cubicBezTo>
                        <a:pt x="0" y="4"/>
                        <a:pt x="5" y="0"/>
                        <a:pt x="10" y="0"/>
                      </a:cubicBezTo>
                      <a:cubicBezTo>
                        <a:pt x="16" y="0"/>
                        <a:pt x="20" y="4"/>
                        <a:pt x="20" y="10"/>
                      </a:cubicBezTo>
                      <a:cubicBezTo>
                        <a:pt x="20" y="15"/>
                        <a:pt x="16" y="20"/>
                        <a:pt x="10" y="20"/>
                      </a:cubicBezTo>
                      <a:close/>
                      <a:moveTo>
                        <a:pt x="10" y="10"/>
                      </a:moveTo>
                      <a:cubicBezTo>
                        <a:pt x="10" y="10"/>
                        <a:pt x="10" y="10"/>
                        <a:pt x="10" y="1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49" name="Freeform 1679">
                  <a:extLst>
                    <a:ext uri="{FF2B5EF4-FFF2-40B4-BE49-F238E27FC236}">
                      <a16:creationId xmlns:a16="http://schemas.microsoft.com/office/drawing/2014/main" id="{9AA4C8FE-E79E-A5CB-F0B8-DCDC800D8580}"/>
                    </a:ext>
                  </a:extLst>
                </p:cNvPr>
                <p:cNvSpPr>
                  <a:spLocks noEditPoints="1"/>
                </p:cNvSpPr>
                <p:nvPr/>
              </p:nvSpPr>
              <p:spPr bwMode="auto">
                <a:xfrm>
                  <a:off x="17987963" y="21639213"/>
                  <a:ext cx="130175" cy="131763"/>
                </a:xfrm>
                <a:custGeom>
                  <a:avLst/>
                  <a:gdLst>
                    <a:gd name="T0" fmla="*/ 10 w 20"/>
                    <a:gd name="T1" fmla="*/ 20 h 20"/>
                    <a:gd name="T2" fmla="*/ 0 w 20"/>
                    <a:gd name="T3" fmla="*/ 10 h 20"/>
                    <a:gd name="T4" fmla="*/ 10 w 20"/>
                    <a:gd name="T5" fmla="*/ 0 h 20"/>
                    <a:gd name="T6" fmla="*/ 20 w 20"/>
                    <a:gd name="T7" fmla="*/ 10 h 20"/>
                    <a:gd name="T8" fmla="*/ 10 w 20"/>
                    <a:gd name="T9" fmla="*/ 20 h 20"/>
                    <a:gd name="T10" fmla="*/ 10 w 20"/>
                    <a:gd name="T11" fmla="*/ 10 h 20"/>
                    <a:gd name="T12" fmla="*/ 10 w 20"/>
                    <a:gd name="T13" fmla="*/ 11 h 20"/>
                    <a:gd name="T14" fmla="*/ 10 w 20"/>
                    <a:gd name="T15" fmla="*/ 10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20">
                      <a:moveTo>
                        <a:pt x="10" y="20"/>
                      </a:moveTo>
                      <a:cubicBezTo>
                        <a:pt x="5" y="20"/>
                        <a:pt x="0" y="16"/>
                        <a:pt x="0" y="10"/>
                      </a:cubicBezTo>
                      <a:cubicBezTo>
                        <a:pt x="0" y="4"/>
                        <a:pt x="5" y="0"/>
                        <a:pt x="10" y="0"/>
                      </a:cubicBezTo>
                      <a:cubicBezTo>
                        <a:pt x="16" y="0"/>
                        <a:pt x="20" y="4"/>
                        <a:pt x="20" y="10"/>
                      </a:cubicBezTo>
                      <a:cubicBezTo>
                        <a:pt x="20" y="16"/>
                        <a:pt x="16" y="20"/>
                        <a:pt x="10" y="20"/>
                      </a:cubicBezTo>
                      <a:close/>
                      <a:moveTo>
                        <a:pt x="10" y="10"/>
                      </a:moveTo>
                      <a:cubicBezTo>
                        <a:pt x="10" y="10"/>
                        <a:pt x="10" y="11"/>
                        <a:pt x="10" y="11"/>
                      </a:cubicBezTo>
                      <a:lnTo>
                        <a:pt x="10" y="10"/>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50" name="Freeform 1680">
                  <a:extLst>
                    <a:ext uri="{FF2B5EF4-FFF2-40B4-BE49-F238E27FC236}">
                      <a16:creationId xmlns:a16="http://schemas.microsoft.com/office/drawing/2014/main" id="{21E2ABA7-5F67-8BAF-8832-901F8DE40634}"/>
                    </a:ext>
                  </a:extLst>
                </p:cNvPr>
                <p:cNvSpPr>
                  <a:spLocks noEditPoints="1"/>
                </p:cNvSpPr>
                <p:nvPr/>
              </p:nvSpPr>
              <p:spPr bwMode="auto">
                <a:xfrm>
                  <a:off x="17987963" y="21928138"/>
                  <a:ext cx="130175" cy="131763"/>
                </a:xfrm>
                <a:custGeom>
                  <a:avLst/>
                  <a:gdLst>
                    <a:gd name="T0" fmla="*/ 10 w 20"/>
                    <a:gd name="T1" fmla="*/ 20 h 20"/>
                    <a:gd name="T2" fmla="*/ 0 w 20"/>
                    <a:gd name="T3" fmla="*/ 10 h 20"/>
                    <a:gd name="T4" fmla="*/ 10 w 20"/>
                    <a:gd name="T5" fmla="*/ 0 h 20"/>
                    <a:gd name="T6" fmla="*/ 20 w 20"/>
                    <a:gd name="T7" fmla="*/ 10 h 20"/>
                    <a:gd name="T8" fmla="*/ 10 w 20"/>
                    <a:gd name="T9" fmla="*/ 20 h 20"/>
                    <a:gd name="T10" fmla="*/ 10 w 20"/>
                    <a:gd name="T11" fmla="*/ 10 h 20"/>
                    <a:gd name="T12" fmla="*/ 10 w 20"/>
                    <a:gd name="T13" fmla="*/ 11 h 20"/>
                    <a:gd name="T14" fmla="*/ 10 w 20"/>
                    <a:gd name="T15" fmla="*/ 10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20">
                      <a:moveTo>
                        <a:pt x="10" y="20"/>
                      </a:moveTo>
                      <a:cubicBezTo>
                        <a:pt x="5" y="20"/>
                        <a:pt x="0" y="16"/>
                        <a:pt x="0" y="10"/>
                      </a:cubicBezTo>
                      <a:cubicBezTo>
                        <a:pt x="0" y="5"/>
                        <a:pt x="5" y="0"/>
                        <a:pt x="10" y="0"/>
                      </a:cubicBezTo>
                      <a:cubicBezTo>
                        <a:pt x="16" y="0"/>
                        <a:pt x="20" y="5"/>
                        <a:pt x="20" y="10"/>
                      </a:cubicBezTo>
                      <a:cubicBezTo>
                        <a:pt x="20" y="16"/>
                        <a:pt x="16" y="20"/>
                        <a:pt x="10" y="20"/>
                      </a:cubicBezTo>
                      <a:close/>
                      <a:moveTo>
                        <a:pt x="10" y="10"/>
                      </a:moveTo>
                      <a:cubicBezTo>
                        <a:pt x="10" y="10"/>
                        <a:pt x="10" y="11"/>
                        <a:pt x="10" y="11"/>
                      </a:cubicBezTo>
                      <a:lnTo>
                        <a:pt x="10" y="10"/>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51" name="Freeform 1681">
                  <a:extLst>
                    <a:ext uri="{FF2B5EF4-FFF2-40B4-BE49-F238E27FC236}">
                      <a16:creationId xmlns:a16="http://schemas.microsoft.com/office/drawing/2014/main" id="{D44F59F4-EC5D-A3CF-EB19-6E54C902069A}"/>
                    </a:ext>
                  </a:extLst>
                </p:cNvPr>
                <p:cNvSpPr>
                  <a:spLocks/>
                </p:cNvSpPr>
                <p:nvPr/>
              </p:nvSpPr>
              <p:spPr bwMode="auto">
                <a:xfrm>
                  <a:off x="18013363" y="19891375"/>
                  <a:ext cx="1957388" cy="52388"/>
                </a:xfrm>
                <a:custGeom>
                  <a:avLst/>
                  <a:gdLst>
                    <a:gd name="T0" fmla="*/ 294 w 298"/>
                    <a:gd name="T1" fmla="*/ 8 h 8"/>
                    <a:gd name="T2" fmla="*/ 4 w 298"/>
                    <a:gd name="T3" fmla="*/ 8 h 8"/>
                    <a:gd name="T4" fmla="*/ 0 w 298"/>
                    <a:gd name="T5" fmla="*/ 4 h 8"/>
                    <a:gd name="T6" fmla="*/ 4 w 298"/>
                    <a:gd name="T7" fmla="*/ 0 h 8"/>
                    <a:gd name="T8" fmla="*/ 294 w 298"/>
                    <a:gd name="T9" fmla="*/ 0 h 8"/>
                    <a:gd name="T10" fmla="*/ 298 w 298"/>
                    <a:gd name="T11" fmla="*/ 4 h 8"/>
                    <a:gd name="T12" fmla="*/ 294 w 298"/>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98" h="8">
                      <a:moveTo>
                        <a:pt x="294" y="8"/>
                      </a:moveTo>
                      <a:cubicBezTo>
                        <a:pt x="4" y="8"/>
                        <a:pt x="4" y="8"/>
                        <a:pt x="4" y="8"/>
                      </a:cubicBezTo>
                      <a:cubicBezTo>
                        <a:pt x="2" y="8"/>
                        <a:pt x="0" y="6"/>
                        <a:pt x="0" y="4"/>
                      </a:cubicBezTo>
                      <a:cubicBezTo>
                        <a:pt x="0" y="2"/>
                        <a:pt x="2" y="0"/>
                        <a:pt x="4" y="0"/>
                      </a:cubicBezTo>
                      <a:cubicBezTo>
                        <a:pt x="294" y="0"/>
                        <a:pt x="294" y="0"/>
                        <a:pt x="294" y="0"/>
                      </a:cubicBezTo>
                      <a:cubicBezTo>
                        <a:pt x="296" y="0"/>
                        <a:pt x="298" y="2"/>
                        <a:pt x="298" y="4"/>
                      </a:cubicBezTo>
                      <a:cubicBezTo>
                        <a:pt x="298" y="6"/>
                        <a:pt x="296" y="8"/>
                        <a:pt x="294" y="8"/>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52" name="Freeform 1682">
                  <a:extLst>
                    <a:ext uri="{FF2B5EF4-FFF2-40B4-BE49-F238E27FC236}">
                      <a16:creationId xmlns:a16="http://schemas.microsoft.com/office/drawing/2014/main" id="{1CE0AC8A-8B62-DEBB-CBA3-F32A0C831ED3}"/>
                    </a:ext>
                  </a:extLst>
                </p:cNvPr>
                <p:cNvSpPr>
                  <a:spLocks/>
                </p:cNvSpPr>
                <p:nvPr/>
              </p:nvSpPr>
              <p:spPr bwMode="auto">
                <a:xfrm>
                  <a:off x="18013363" y="20312063"/>
                  <a:ext cx="1957388" cy="58738"/>
                </a:xfrm>
                <a:custGeom>
                  <a:avLst/>
                  <a:gdLst>
                    <a:gd name="T0" fmla="*/ 294 w 298"/>
                    <a:gd name="T1" fmla="*/ 9 h 9"/>
                    <a:gd name="T2" fmla="*/ 4 w 298"/>
                    <a:gd name="T3" fmla="*/ 9 h 9"/>
                    <a:gd name="T4" fmla="*/ 0 w 298"/>
                    <a:gd name="T5" fmla="*/ 4 h 9"/>
                    <a:gd name="T6" fmla="*/ 4 w 298"/>
                    <a:gd name="T7" fmla="*/ 0 h 9"/>
                    <a:gd name="T8" fmla="*/ 294 w 298"/>
                    <a:gd name="T9" fmla="*/ 0 h 9"/>
                    <a:gd name="T10" fmla="*/ 298 w 298"/>
                    <a:gd name="T11" fmla="*/ 4 h 9"/>
                    <a:gd name="T12" fmla="*/ 294 w 298"/>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298" h="9">
                      <a:moveTo>
                        <a:pt x="294" y="9"/>
                      </a:moveTo>
                      <a:cubicBezTo>
                        <a:pt x="4" y="9"/>
                        <a:pt x="4" y="9"/>
                        <a:pt x="4" y="9"/>
                      </a:cubicBezTo>
                      <a:cubicBezTo>
                        <a:pt x="2" y="9"/>
                        <a:pt x="0" y="7"/>
                        <a:pt x="0" y="4"/>
                      </a:cubicBezTo>
                      <a:cubicBezTo>
                        <a:pt x="0" y="2"/>
                        <a:pt x="2" y="0"/>
                        <a:pt x="4" y="0"/>
                      </a:cubicBezTo>
                      <a:cubicBezTo>
                        <a:pt x="294" y="0"/>
                        <a:pt x="294" y="0"/>
                        <a:pt x="294" y="0"/>
                      </a:cubicBezTo>
                      <a:cubicBezTo>
                        <a:pt x="296" y="0"/>
                        <a:pt x="298" y="2"/>
                        <a:pt x="298" y="4"/>
                      </a:cubicBezTo>
                      <a:cubicBezTo>
                        <a:pt x="298" y="7"/>
                        <a:pt x="296" y="9"/>
                        <a:pt x="294" y="9"/>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53" name="Freeform 1683">
                  <a:extLst>
                    <a:ext uri="{FF2B5EF4-FFF2-40B4-BE49-F238E27FC236}">
                      <a16:creationId xmlns:a16="http://schemas.microsoft.com/office/drawing/2014/main" id="{270F1FEE-8744-0C1F-5D5B-9DC691753EAC}"/>
                    </a:ext>
                  </a:extLst>
                </p:cNvPr>
                <p:cNvSpPr>
                  <a:spLocks noEditPoints="1"/>
                </p:cNvSpPr>
                <p:nvPr/>
              </p:nvSpPr>
              <p:spPr bwMode="auto">
                <a:xfrm>
                  <a:off x="17653000" y="19116675"/>
                  <a:ext cx="2671763" cy="3259138"/>
                </a:xfrm>
                <a:custGeom>
                  <a:avLst/>
                  <a:gdLst>
                    <a:gd name="T0" fmla="*/ 370 w 407"/>
                    <a:gd name="T1" fmla="*/ 17 h 496"/>
                    <a:gd name="T2" fmla="*/ 391 w 407"/>
                    <a:gd name="T3" fmla="*/ 38 h 496"/>
                    <a:gd name="T4" fmla="*/ 391 w 407"/>
                    <a:gd name="T5" fmla="*/ 458 h 496"/>
                    <a:gd name="T6" fmla="*/ 370 w 407"/>
                    <a:gd name="T7" fmla="*/ 479 h 496"/>
                    <a:gd name="T8" fmla="*/ 38 w 407"/>
                    <a:gd name="T9" fmla="*/ 479 h 496"/>
                    <a:gd name="T10" fmla="*/ 17 w 407"/>
                    <a:gd name="T11" fmla="*/ 458 h 496"/>
                    <a:gd name="T12" fmla="*/ 17 w 407"/>
                    <a:gd name="T13" fmla="*/ 38 h 496"/>
                    <a:gd name="T14" fmla="*/ 38 w 407"/>
                    <a:gd name="T15" fmla="*/ 17 h 496"/>
                    <a:gd name="T16" fmla="*/ 370 w 407"/>
                    <a:gd name="T17" fmla="*/ 17 h 496"/>
                    <a:gd name="T18" fmla="*/ 370 w 407"/>
                    <a:gd name="T19" fmla="*/ 0 h 496"/>
                    <a:gd name="T20" fmla="*/ 38 w 407"/>
                    <a:gd name="T21" fmla="*/ 0 h 496"/>
                    <a:gd name="T22" fmla="*/ 0 w 407"/>
                    <a:gd name="T23" fmla="*/ 38 h 496"/>
                    <a:gd name="T24" fmla="*/ 0 w 407"/>
                    <a:gd name="T25" fmla="*/ 458 h 496"/>
                    <a:gd name="T26" fmla="*/ 38 w 407"/>
                    <a:gd name="T27" fmla="*/ 496 h 496"/>
                    <a:gd name="T28" fmla="*/ 370 w 407"/>
                    <a:gd name="T29" fmla="*/ 496 h 496"/>
                    <a:gd name="T30" fmla="*/ 407 w 407"/>
                    <a:gd name="T31" fmla="*/ 458 h 496"/>
                    <a:gd name="T32" fmla="*/ 407 w 407"/>
                    <a:gd name="T33" fmla="*/ 38 h 496"/>
                    <a:gd name="T34" fmla="*/ 370 w 407"/>
                    <a:gd name="T35" fmla="*/ 0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7" h="496">
                      <a:moveTo>
                        <a:pt x="370" y="17"/>
                      </a:moveTo>
                      <a:cubicBezTo>
                        <a:pt x="381" y="17"/>
                        <a:pt x="391" y="26"/>
                        <a:pt x="391" y="38"/>
                      </a:cubicBezTo>
                      <a:cubicBezTo>
                        <a:pt x="391" y="458"/>
                        <a:pt x="391" y="458"/>
                        <a:pt x="391" y="458"/>
                      </a:cubicBezTo>
                      <a:cubicBezTo>
                        <a:pt x="391" y="470"/>
                        <a:pt x="381" y="479"/>
                        <a:pt x="370" y="479"/>
                      </a:cubicBezTo>
                      <a:cubicBezTo>
                        <a:pt x="38" y="479"/>
                        <a:pt x="38" y="479"/>
                        <a:pt x="38" y="479"/>
                      </a:cubicBezTo>
                      <a:cubicBezTo>
                        <a:pt x="26" y="479"/>
                        <a:pt x="17" y="470"/>
                        <a:pt x="17" y="458"/>
                      </a:cubicBezTo>
                      <a:cubicBezTo>
                        <a:pt x="17" y="38"/>
                        <a:pt x="17" y="38"/>
                        <a:pt x="17" y="38"/>
                      </a:cubicBezTo>
                      <a:cubicBezTo>
                        <a:pt x="17" y="26"/>
                        <a:pt x="26" y="17"/>
                        <a:pt x="38" y="17"/>
                      </a:cubicBezTo>
                      <a:cubicBezTo>
                        <a:pt x="370" y="17"/>
                        <a:pt x="370" y="17"/>
                        <a:pt x="370" y="17"/>
                      </a:cubicBezTo>
                      <a:moveTo>
                        <a:pt x="370" y="0"/>
                      </a:moveTo>
                      <a:cubicBezTo>
                        <a:pt x="38" y="0"/>
                        <a:pt x="38" y="0"/>
                        <a:pt x="38" y="0"/>
                      </a:cubicBezTo>
                      <a:cubicBezTo>
                        <a:pt x="17" y="0"/>
                        <a:pt x="0" y="17"/>
                        <a:pt x="0" y="38"/>
                      </a:cubicBezTo>
                      <a:cubicBezTo>
                        <a:pt x="0" y="458"/>
                        <a:pt x="0" y="458"/>
                        <a:pt x="0" y="458"/>
                      </a:cubicBezTo>
                      <a:cubicBezTo>
                        <a:pt x="0" y="479"/>
                        <a:pt x="17" y="496"/>
                        <a:pt x="38" y="496"/>
                      </a:cubicBezTo>
                      <a:cubicBezTo>
                        <a:pt x="370" y="496"/>
                        <a:pt x="370" y="496"/>
                        <a:pt x="370" y="496"/>
                      </a:cubicBezTo>
                      <a:cubicBezTo>
                        <a:pt x="390" y="496"/>
                        <a:pt x="407" y="479"/>
                        <a:pt x="407" y="458"/>
                      </a:cubicBezTo>
                      <a:cubicBezTo>
                        <a:pt x="407" y="38"/>
                        <a:pt x="407" y="38"/>
                        <a:pt x="407" y="38"/>
                      </a:cubicBezTo>
                      <a:cubicBezTo>
                        <a:pt x="407" y="17"/>
                        <a:pt x="390" y="0"/>
                        <a:pt x="370" y="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grpSp>
        <p:sp>
          <p:nvSpPr>
            <p:cNvPr id="39" name="TextBox 38">
              <a:extLst>
                <a:ext uri="{FF2B5EF4-FFF2-40B4-BE49-F238E27FC236}">
                  <a16:creationId xmlns:a16="http://schemas.microsoft.com/office/drawing/2014/main" id="{6B4498E1-0106-437B-46DF-E2572271858E}"/>
                </a:ext>
              </a:extLst>
            </p:cNvPr>
            <p:cNvSpPr txBox="1"/>
            <p:nvPr/>
          </p:nvSpPr>
          <p:spPr>
            <a:xfrm>
              <a:off x="7771173" y="3305889"/>
              <a:ext cx="1166342" cy="219520"/>
            </a:xfrm>
            <a:prstGeom prst="rect">
              <a:avLst/>
            </a:prstGeom>
            <a:noFill/>
            <a:ln>
              <a:noFill/>
            </a:ln>
            <a:extLst>
              <a:ext uri="{91240B29-F687-4F45-9708-019B960494DF}">
                <a14:hiddenLine xmlns:a14="http://schemas.microsoft.com/office/drawing/2010/main">
                  <a:solidFill>
                    <a:prstClr val="black"/>
                  </a:solidFill>
                </a14:hiddenLine>
              </a:ext>
            </a:extLst>
          </p:spPr>
          <p:txBody>
            <a:bodyPr wrap="square" lIns="0" tIns="0" rIns="0" bIns="0" rtlCol="0">
              <a:spAutoFit/>
            </a:bodyPr>
            <a:lstStyle/>
            <a:p>
              <a:pPr algn="ctr"/>
              <a:r>
                <a:rPr lang="en-GB" sz="1400" dirty="0">
                  <a:solidFill>
                    <a:schemeClr val="bg1"/>
                  </a:solidFill>
                </a:rPr>
                <a:t>10.0.0.2</a:t>
              </a:r>
            </a:p>
          </p:txBody>
        </p:sp>
      </p:grpSp>
      <p:cxnSp>
        <p:nvCxnSpPr>
          <p:cNvPr id="169" name="Straight Arrow Connector 168">
            <a:extLst>
              <a:ext uri="{FF2B5EF4-FFF2-40B4-BE49-F238E27FC236}">
                <a16:creationId xmlns:a16="http://schemas.microsoft.com/office/drawing/2014/main" id="{A8754E68-ED52-C050-DBDB-60258F903BCB}"/>
              </a:ext>
            </a:extLst>
          </p:cNvPr>
          <p:cNvCxnSpPr>
            <a:cxnSpLocks/>
            <a:stCxn id="138" idx="6"/>
            <a:endCxn id="71" idx="1"/>
          </p:cNvCxnSpPr>
          <p:nvPr/>
        </p:nvCxnSpPr>
        <p:spPr>
          <a:xfrm>
            <a:off x="5792684" y="3175364"/>
            <a:ext cx="1668962" cy="502243"/>
          </a:xfrm>
          <a:prstGeom prst="straightConnector1">
            <a:avLst/>
          </a:prstGeom>
          <a:ln w="63500" cmpd="sng">
            <a:solidFill>
              <a:srgbClr val="C00000"/>
            </a:solidFill>
            <a:headEnd type="none" w="med" len="med"/>
            <a:tailEnd type="triangle"/>
          </a:ln>
          <a:effectLst/>
        </p:spPr>
        <p:style>
          <a:lnRef idx="2">
            <a:schemeClr val="accent1"/>
          </a:lnRef>
          <a:fillRef idx="0">
            <a:schemeClr val="accent1"/>
          </a:fillRef>
          <a:effectRef idx="1">
            <a:schemeClr val="accent1"/>
          </a:effectRef>
          <a:fontRef idx="minor">
            <a:schemeClr val="tx1"/>
          </a:fontRef>
        </p:style>
      </p:cxnSp>
      <p:pic>
        <p:nvPicPr>
          <p:cNvPr id="71" name="Picture 79">
            <a:extLst>
              <a:ext uri="{FF2B5EF4-FFF2-40B4-BE49-F238E27FC236}">
                <a16:creationId xmlns:a16="http://schemas.microsoft.com/office/drawing/2014/main" id="{708550DF-A033-CF3D-E2A7-0D10FBFCA5D2}"/>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7461646" y="3172261"/>
            <a:ext cx="1075431" cy="1010691"/>
          </a:xfrm>
          <a:prstGeom prst="rect">
            <a:avLst/>
          </a:prstGeom>
          <a:noFill/>
        </p:spPr>
      </p:pic>
      <p:cxnSp>
        <p:nvCxnSpPr>
          <p:cNvPr id="95" name="Straight Arrow Connector 94">
            <a:extLst>
              <a:ext uri="{FF2B5EF4-FFF2-40B4-BE49-F238E27FC236}">
                <a16:creationId xmlns:a16="http://schemas.microsoft.com/office/drawing/2014/main" id="{5CE95434-BE2B-5AAF-5A50-58C622284D0B}"/>
              </a:ext>
            </a:extLst>
          </p:cNvPr>
          <p:cNvCxnSpPr>
            <a:cxnSpLocks/>
            <a:stCxn id="71" idx="3"/>
            <a:endCxn id="40" idx="2"/>
          </p:cNvCxnSpPr>
          <p:nvPr/>
        </p:nvCxnSpPr>
        <p:spPr>
          <a:xfrm flipV="1">
            <a:off x="8537077" y="1693638"/>
            <a:ext cx="1364069" cy="1983969"/>
          </a:xfrm>
          <a:prstGeom prst="straightConnector1">
            <a:avLst/>
          </a:prstGeom>
          <a:ln w="38100" cmpd="sng">
            <a:solidFill>
              <a:srgbClr val="C00000"/>
            </a:solidFill>
            <a:headEnd type="none" w="med" len="med"/>
            <a:tailEnd type="triangle"/>
          </a:ln>
          <a:effectLst/>
        </p:spPr>
        <p:style>
          <a:lnRef idx="2">
            <a:schemeClr val="accent1"/>
          </a:lnRef>
          <a:fillRef idx="0">
            <a:schemeClr val="accent1"/>
          </a:fillRef>
          <a:effectRef idx="1">
            <a:schemeClr val="accent1"/>
          </a:effectRef>
          <a:fontRef idx="minor">
            <a:schemeClr val="tx1"/>
          </a:fontRef>
        </p:style>
      </p:cxnSp>
      <p:cxnSp>
        <p:nvCxnSpPr>
          <p:cNvPr id="100" name="Straight Arrow Connector 99">
            <a:extLst>
              <a:ext uri="{FF2B5EF4-FFF2-40B4-BE49-F238E27FC236}">
                <a16:creationId xmlns:a16="http://schemas.microsoft.com/office/drawing/2014/main" id="{5D8A78E3-68BE-E829-DCC7-DD3F09105FEE}"/>
              </a:ext>
            </a:extLst>
          </p:cNvPr>
          <p:cNvCxnSpPr>
            <a:cxnSpLocks/>
            <a:stCxn id="71" idx="3"/>
            <a:endCxn id="6" idx="2"/>
          </p:cNvCxnSpPr>
          <p:nvPr/>
        </p:nvCxnSpPr>
        <p:spPr>
          <a:xfrm flipV="1">
            <a:off x="8537077" y="3033130"/>
            <a:ext cx="1364072" cy="644477"/>
          </a:xfrm>
          <a:prstGeom prst="straightConnector1">
            <a:avLst/>
          </a:prstGeom>
          <a:ln w="38100" cmpd="sng">
            <a:solidFill>
              <a:srgbClr val="C00000"/>
            </a:solidFill>
            <a:headEnd type="none" w="med" len="med"/>
            <a:tailEnd type="triangle"/>
          </a:ln>
          <a:effectLst/>
        </p:spPr>
        <p:style>
          <a:lnRef idx="2">
            <a:schemeClr val="accent1"/>
          </a:lnRef>
          <a:fillRef idx="0">
            <a:schemeClr val="accent1"/>
          </a:fillRef>
          <a:effectRef idx="1">
            <a:schemeClr val="accent1"/>
          </a:effectRef>
          <a:fontRef idx="minor">
            <a:schemeClr val="tx1"/>
          </a:fontRef>
        </p:style>
      </p:cxnSp>
      <p:cxnSp>
        <p:nvCxnSpPr>
          <p:cNvPr id="105" name="Straight Arrow Connector 104">
            <a:extLst>
              <a:ext uri="{FF2B5EF4-FFF2-40B4-BE49-F238E27FC236}">
                <a16:creationId xmlns:a16="http://schemas.microsoft.com/office/drawing/2014/main" id="{EF4CD162-162D-124D-F71C-7535563ACA2A}"/>
              </a:ext>
            </a:extLst>
          </p:cNvPr>
          <p:cNvCxnSpPr>
            <a:cxnSpLocks/>
            <a:stCxn id="71" idx="3"/>
            <a:endCxn id="56" idx="2"/>
          </p:cNvCxnSpPr>
          <p:nvPr/>
        </p:nvCxnSpPr>
        <p:spPr>
          <a:xfrm>
            <a:off x="8537077" y="3677607"/>
            <a:ext cx="1364064" cy="650335"/>
          </a:xfrm>
          <a:prstGeom prst="straightConnector1">
            <a:avLst/>
          </a:prstGeom>
          <a:ln w="38100" cmpd="sng">
            <a:solidFill>
              <a:srgbClr val="C00000"/>
            </a:solidFill>
            <a:headEnd type="none" w="med" len="med"/>
            <a:tailEnd type="triangle"/>
          </a:ln>
          <a:effectLst/>
        </p:spPr>
        <p:style>
          <a:lnRef idx="2">
            <a:schemeClr val="accent1"/>
          </a:lnRef>
          <a:fillRef idx="0">
            <a:schemeClr val="accent1"/>
          </a:fillRef>
          <a:effectRef idx="1">
            <a:schemeClr val="accent1"/>
          </a:effectRef>
          <a:fontRef idx="minor">
            <a:schemeClr val="tx1"/>
          </a:fontRef>
        </p:style>
      </p:cxnSp>
      <p:cxnSp>
        <p:nvCxnSpPr>
          <p:cNvPr id="109" name="Straight Arrow Connector 108">
            <a:extLst>
              <a:ext uri="{FF2B5EF4-FFF2-40B4-BE49-F238E27FC236}">
                <a16:creationId xmlns:a16="http://schemas.microsoft.com/office/drawing/2014/main" id="{9FFF2AA7-E8B0-19FB-CA0B-D70E7FC99B8E}"/>
              </a:ext>
            </a:extLst>
          </p:cNvPr>
          <p:cNvCxnSpPr>
            <a:cxnSpLocks/>
            <a:stCxn id="71" idx="3"/>
            <a:endCxn id="23" idx="2"/>
          </p:cNvCxnSpPr>
          <p:nvPr/>
        </p:nvCxnSpPr>
        <p:spPr>
          <a:xfrm>
            <a:off x="8537077" y="3677607"/>
            <a:ext cx="1364072" cy="1931383"/>
          </a:xfrm>
          <a:prstGeom prst="straightConnector1">
            <a:avLst/>
          </a:prstGeom>
          <a:ln w="38100" cmpd="sng">
            <a:solidFill>
              <a:srgbClr val="C00000"/>
            </a:solidFill>
            <a:headEnd type="none" w="med" len="med"/>
            <a:tailEnd type="triangle"/>
          </a:ln>
          <a:effectLst/>
        </p:spPr>
        <p:style>
          <a:lnRef idx="2">
            <a:schemeClr val="accent1"/>
          </a:lnRef>
          <a:fillRef idx="0">
            <a:schemeClr val="accent1"/>
          </a:fillRef>
          <a:effectRef idx="1">
            <a:schemeClr val="accent1"/>
          </a:effectRef>
          <a:fontRef idx="minor">
            <a:schemeClr val="tx1"/>
          </a:fontRef>
        </p:style>
      </p:cxnSp>
      <p:sp>
        <p:nvSpPr>
          <p:cNvPr id="157" name="TextBox 156">
            <a:extLst>
              <a:ext uri="{FF2B5EF4-FFF2-40B4-BE49-F238E27FC236}">
                <a16:creationId xmlns:a16="http://schemas.microsoft.com/office/drawing/2014/main" id="{11ECE2E0-EA12-02FB-6678-35F2B0507E02}"/>
              </a:ext>
            </a:extLst>
          </p:cNvPr>
          <p:cNvSpPr txBox="1"/>
          <p:nvPr/>
        </p:nvSpPr>
        <p:spPr>
          <a:xfrm>
            <a:off x="10768019" y="3445377"/>
            <a:ext cx="1589604" cy="923330"/>
          </a:xfrm>
          <a:prstGeom prst="rect">
            <a:avLst/>
          </a:prstGeom>
          <a:noFill/>
        </p:spPr>
        <p:txBody>
          <a:bodyPr wrap="square" rtlCol="0">
            <a:spAutoFit/>
          </a:bodyPr>
          <a:lstStyle/>
          <a:p>
            <a:r>
              <a:rPr lang="en-US" sz="1800" dirty="0">
                <a:solidFill>
                  <a:schemeClr val="bg1"/>
                </a:solidFill>
              </a:rPr>
              <a:t>And many thousands more!</a:t>
            </a:r>
          </a:p>
        </p:txBody>
      </p:sp>
      <p:sp>
        <p:nvSpPr>
          <p:cNvPr id="193" name="TextBox 192">
            <a:extLst>
              <a:ext uri="{FF2B5EF4-FFF2-40B4-BE49-F238E27FC236}">
                <a16:creationId xmlns:a16="http://schemas.microsoft.com/office/drawing/2014/main" id="{F5CF5635-746A-4827-FF35-F7181310C61F}"/>
              </a:ext>
            </a:extLst>
          </p:cNvPr>
          <p:cNvSpPr txBox="1"/>
          <p:nvPr/>
        </p:nvSpPr>
        <p:spPr>
          <a:xfrm>
            <a:off x="7204560" y="4293758"/>
            <a:ext cx="1589604" cy="646331"/>
          </a:xfrm>
          <a:prstGeom prst="rect">
            <a:avLst/>
          </a:prstGeom>
          <a:noFill/>
        </p:spPr>
        <p:txBody>
          <a:bodyPr wrap="square" rtlCol="0">
            <a:spAutoFit/>
          </a:bodyPr>
          <a:lstStyle/>
          <a:p>
            <a:pPr algn="ctr"/>
            <a:r>
              <a:rPr lang="en-US" sz="1800" dirty="0">
                <a:solidFill>
                  <a:schemeClr val="bg1"/>
                </a:solidFill>
              </a:rPr>
              <a:t>Network Infrastructure</a:t>
            </a:r>
          </a:p>
        </p:txBody>
      </p:sp>
      <p:sp>
        <p:nvSpPr>
          <p:cNvPr id="210" name="Multiply 209">
            <a:extLst>
              <a:ext uri="{FF2B5EF4-FFF2-40B4-BE49-F238E27FC236}">
                <a16:creationId xmlns:a16="http://schemas.microsoft.com/office/drawing/2014/main" id="{622B0B1F-EFB6-FCAA-1F73-461EEDD651D9}"/>
              </a:ext>
            </a:extLst>
          </p:cNvPr>
          <p:cNvSpPr/>
          <p:nvPr/>
        </p:nvSpPr>
        <p:spPr>
          <a:xfrm>
            <a:off x="7378984" y="3081479"/>
            <a:ext cx="1261849" cy="1180006"/>
          </a:xfrm>
          <a:prstGeom prst="mathMultiply">
            <a:avLst/>
          </a:prstGeom>
          <a:solidFill>
            <a:srgbClr val="FF0000"/>
          </a:solidFill>
          <a:ln w="12700" cmpd="sng">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dirty="0">
              <a:solidFill>
                <a:schemeClr val="tx1"/>
              </a:solidFill>
            </a:endParaRPr>
          </a:p>
        </p:txBody>
      </p:sp>
      <p:sp>
        <p:nvSpPr>
          <p:cNvPr id="85" name="TextBox 84">
            <a:extLst>
              <a:ext uri="{FF2B5EF4-FFF2-40B4-BE49-F238E27FC236}">
                <a16:creationId xmlns:a16="http://schemas.microsoft.com/office/drawing/2014/main" id="{B786D700-107C-9C7E-7992-54F107E29B68}"/>
              </a:ext>
            </a:extLst>
          </p:cNvPr>
          <p:cNvSpPr txBox="1"/>
          <p:nvPr/>
        </p:nvSpPr>
        <p:spPr>
          <a:xfrm>
            <a:off x="567688" y="5178766"/>
            <a:ext cx="8810580" cy="1200329"/>
          </a:xfrm>
          <a:prstGeom prst="rect">
            <a:avLst/>
          </a:prstGeom>
          <a:noFill/>
        </p:spPr>
        <p:txBody>
          <a:bodyPr wrap="square" rtlCol="0">
            <a:normAutofit fontScale="77500" lnSpcReduction="20000"/>
          </a:bodyPr>
          <a:lstStyle/>
          <a:p>
            <a:pPr>
              <a:spcAft>
                <a:spcPts val="600"/>
              </a:spcAft>
            </a:pPr>
            <a:r>
              <a:rPr lang="en-US" b="1" dirty="0">
                <a:solidFill>
                  <a:schemeClr val="bg1"/>
                </a:solidFill>
              </a:rPr>
              <a:t>Major Problems:</a:t>
            </a:r>
          </a:p>
          <a:p>
            <a:pPr marL="457200" indent="-457200">
              <a:spcAft>
                <a:spcPts val="600"/>
              </a:spcAft>
              <a:buAutoNum type="arabicParenR"/>
            </a:pPr>
            <a:r>
              <a:rPr lang="en-US" dirty="0">
                <a:solidFill>
                  <a:schemeClr val="bg1"/>
                </a:solidFill>
              </a:rPr>
              <a:t>Can’t detect with existing tools – traffic volume per destination is too small!</a:t>
            </a:r>
          </a:p>
          <a:p>
            <a:pPr marL="457200" indent="-457200">
              <a:spcAft>
                <a:spcPts val="600"/>
              </a:spcAft>
              <a:buAutoNum type="arabicParenR"/>
            </a:pPr>
            <a:r>
              <a:rPr lang="en-US" dirty="0">
                <a:solidFill>
                  <a:schemeClr val="bg1"/>
                </a:solidFill>
              </a:rPr>
              <a:t>Can’t redirect to ISP scrubbing centers without automated attack destination analysis</a:t>
            </a:r>
          </a:p>
        </p:txBody>
      </p:sp>
    </p:spTree>
    <p:extLst>
      <p:ext uri="{BB962C8B-B14F-4D97-AF65-F5344CB8AC3E}">
        <p14:creationId xmlns:p14="http://schemas.microsoft.com/office/powerpoint/2010/main" val="1285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26EC80-3944-BBDB-DC44-43326129DAA3}"/>
            </a:ext>
          </a:extLst>
        </p:cNvPr>
        <p:cNvGrpSpPr/>
        <p:nvPr/>
      </p:nvGrpSpPr>
      <p:grpSpPr>
        <a:xfrm>
          <a:off x="0" y="0"/>
          <a:ext cx="0" cy="0"/>
          <a:chOff x="0" y="0"/>
          <a:chExt cx="0" cy="0"/>
        </a:xfrm>
      </p:grpSpPr>
      <p:pic>
        <p:nvPicPr>
          <p:cNvPr id="2" name="Image 0" descr="preencoded.png">
            <a:extLst>
              <a:ext uri="{FF2B5EF4-FFF2-40B4-BE49-F238E27FC236}">
                <a16:creationId xmlns:a16="http://schemas.microsoft.com/office/drawing/2014/main" id="{AF0D1CBA-F3FC-3F93-AA34-99A3288BDA35}"/>
              </a:ext>
            </a:extLst>
          </p:cNvPr>
          <p:cNvPicPr>
            <a:picLocks noChangeAspect="1"/>
          </p:cNvPicPr>
          <p:nvPr/>
        </p:nvPicPr>
        <p:blipFill>
          <a:blip r:embed="rId3"/>
          <a:stretch>
            <a:fillRect/>
          </a:stretch>
        </p:blipFill>
        <p:spPr>
          <a:xfrm>
            <a:off x="-1" y="894"/>
            <a:ext cx="12188825" cy="2066882"/>
          </a:xfrm>
          <a:prstGeom prst="rect">
            <a:avLst/>
          </a:prstGeom>
        </p:spPr>
      </p:pic>
      <p:sp>
        <p:nvSpPr>
          <p:cNvPr id="3" name="Text 0">
            <a:extLst>
              <a:ext uri="{FF2B5EF4-FFF2-40B4-BE49-F238E27FC236}">
                <a16:creationId xmlns:a16="http://schemas.microsoft.com/office/drawing/2014/main" id="{BF540D1F-AE25-4B2A-2ED7-997B75F38F87}"/>
              </a:ext>
            </a:extLst>
          </p:cNvPr>
          <p:cNvSpPr/>
          <p:nvPr/>
        </p:nvSpPr>
        <p:spPr>
          <a:xfrm>
            <a:off x="661319" y="2712927"/>
            <a:ext cx="4133766" cy="516597"/>
          </a:xfrm>
          <a:prstGeom prst="rect">
            <a:avLst/>
          </a:prstGeom>
          <a:noFill/>
          <a:ln/>
        </p:spPr>
        <p:txBody>
          <a:bodyPr wrap="none" lIns="0" tIns="0" rIns="0" bIns="0" rtlCol="0" anchor="t"/>
          <a:lstStyle/>
          <a:p>
            <a:pPr>
              <a:lnSpc>
                <a:spcPts val="4041"/>
              </a:lnSpc>
            </a:pPr>
            <a:r>
              <a:rPr lang="en-US" sz="3249" dirty="0">
                <a:solidFill>
                  <a:schemeClr val="accent1"/>
                </a:solidFill>
                <a:latin typeface="Libre Baskerville" pitchFamily="34" charset="0"/>
                <a:ea typeface="Libre Baskerville" pitchFamily="34" charset="-122"/>
                <a:cs typeface="Libre Baskerville" pitchFamily="34" charset="-120"/>
              </a:rPr>
              <a:t>Agenda</a:t>
            </a:r>
            <a:endParaRPr lang="en-US" sz="3249" dirty="0">
              <a:solidFill>
                <a:schemeClr val="accent1"/>
              </a:solidFill>
            </a:endParaRPr>
          </a:p>
        </p:txBody>
      </p:sp>
      <p:sp>
        <p:nvSpPr>
          <p:cNvPr id="4" name="Text 1">
            <a:extLst>
              <a:ext uri="{FF2B5EF4-FFF2-40B4-BE49-F238E27FC236}">
                <a16:creationId xmlns:a16="http://schemas.microsoft.com/office/drawing/2014/main" id="{2F27373A-41D4-7B45-CF3A-824306E47CFA}"/>
              </a:ext>
            </a:extLst>
          </p:cNvPr>
          <p:cNvSpPr/>
          <p:nvPr/>
        </p:nvSpPr>
        <p:spPr>
          <a:xfrm>
            <a:off x="661319" y="3477506"/>
            <a:ext cx="165255" cy="206619"/>
          </a:xfrm>
          <a:prstGeom prst="rect">
            <a:avLst/>
          </a:prstGeom>
          <a:noFill/>
          <a:ln/>
        </p:spPr>
        <p:txBody>
          <a:bodyPr wrap="none" lIns="0" tIns="0" rIns="0" bIns="0" rtlCol="0" anchor="t"/>
          <a:lstStyle/>
          <a:p>
            <a:pPr>
              <a:lnSpc>
                <a:spcPts val="2083"/>
              </a:lnSpc>
            </a:pPr>
            <a:r>
              <a:rPr lang="en-US" sz="1800" dirty="0">
                <a:highlight>
                  <a:srgbClr val="111820"/>
                </a:highlight>
                <a:latin typeface="Libre Baskerville Light" pitchFamily="34" charset="0"/>
                <a:ea typeface="Libre Baskerville Light" pitchFamily="34" charset="-122"/>
                <a:cs typeface="Libre Baskerville Light" pitchFamily="34" charset="-120"/>
              </a:rPr>
              <a:t>01</a:t>
            </a:r>
            <a:endParaRPr lang="en-US" sz="1800" dirty="0">
              <a:highlight>
                <a:srgbClr val="111820"/>
              </a:highlight>
            </a:endParaRPr>
          </a:p>
        </p:txBody>
      </p:sp>
      <p:pic>
        <p:nvPicPr>
          <p:cNvPr id="5" name="Image 1" descr="preencoded.png">
            <a:extLst>
              <a:ext uri="{FF2B5EF4-FFF2-40B4-BE49-F238E27FC236}">
                <a16:creationId xmlns:a16="http://schemas.microsoft.com/office/drawing/2014/main" id="{449EE882-3DC2-24FA-4261-2C63C3D8E700}"/>
              </a:ext>
            </a:extLst>
          </p:cNvPr>
          <p:cNvPicPr>
            <a:picLocks noChangeAspect="1"/>
          </p:cNvPicPr>
          <p:nvPr/>
        </p:nvPicPr>
        <p:blipFill>
          <a:blip r:embed="rId4"/>
          <a:stretch>
            <a:fillRect/>
          </a:stretch>
        </p:blipFill>
        <p:spPr>
          <a:xfrm>
            <a:off x="661319" y="3739375"/>
            <a:ext cx="3511826" cy="19045"/>
          </a:xfrm>
          <a:prstGeom prst="rect">
            <a:avLst/>
          </a:prstGeom>
        </p:spPr>
      </p:pic>
      <p:sp>
        <p:nvSpPr>
          <p:cNvPr id="6" name="Text 2">
            <a:extLst>
              <a:ext uri="{FF2B5EF4-FFF2-40B4-BE49-F238E27FC236}">
                <a16:creationId xmlns:a16="http://schemas.microsoft.com/office/drawing/2014/main" id="{C149AF42-734C-CE4B-BCFB-0F45539CD1EE}"/>
              </a:ext>
            </a:extLst>
          </p:cNvPr>
          <p:cNvSpPr/>
          <p:nvPr/>
        </p:nvSpPr>
        <p:spPr>
          <a:xfrm>
            <a:off x="661319" y="3860093"/>
            <a:ext cx="3511826" cy="619956"/>
          </a:xfrm>
          <a:prstGeom prst="rect">
            <a:avLst/>
          </a:prstGeom>
          <a:noFill/>
          <a:ln/>
        </p:spPr>
        <p:txBody>
          <a:bodyPr wrap="square" lIns="0" tIns="0" rIns="0" bIns="0" rtlCol="0" anchor="t"/>
          <a:lstStyle/>
          <a:p>
            <a:pPr>
              <a:lnSpc>
                <a:spcPts val="2416"/>
              </a:lnSpc>
            </a:pPr>
            <a:r>
              <a:rPr lang="en-US" sz="1916" dirty="0">
                <a:highlight>
                  <a:srgbClr val="111820"/>
                </a:highlight>
                <a:latin typeface="Libre Baskerville" pitchFamily="34" charset="0"/>
                <a:ea typeface="Libre Baskerville" pitchFamily="34" charset="-122"/>
                <a:cs typeface="Libre Baskerville" pitchFamily="34" charset="-120"/>
              </a:rPr>
              <a:t>Dynamic DDoS Trends from Latest TR13</a:t>
            </a:r>
            <a:endParaRPr lang="en-US" sz="1916" dirty="0">
              <a:highlight>
                <a:srgbClr val="111820"/>
              </a:highlight>
            </a:endParaRPr>
          </a:p>
        </p:txBody>
      </p:sp>
      <p:sp>
        <p:nvSpPr>
          <p:cNvPr id="7" name="Text 3">
            <a:extLst>
              <a:ext uri="{FF2B5EF4-FFF2-40B4-BE49-F238E27FC236}">
                <a16:creationId xmlns:a16="http://schemas.microsoft.com/office/drawing/2014/main" id="{616D37AA-25CE-8451-B6AC-EB88E8E75B9D}"/>
              </a:ext>
            </a:extLst>
          </p:cNvPr>
          <p:cNvSpPr/>
          <p:nvPr/>
        </p:nvSpPr>
        <p:spPr>
          <a:xfrm>
            <a:off x="661319" y="4579242"/>
            <a:ext cx="3511826" cy="1058190"/>
          </a:xfrm>
          <a:prstGeom prst="rect">
            <a:avLst/>
          </a:prstGeom>
          <a:noFill/>
          <a:ln/>
        </p:spPr>
        <p:txBody>
          <a:bodyPr wrap="square" lIns="0" tIns="0" rIns="0" bIns="0" rtlCol="0" anchor="t"/>
          <a:lstStyle/>
          <a:p>
            <a:pPr>
              <a:lnSpc>
                <a:spcPts val="2083"/>
              </a:lnSpc>
            </a:pPr>
            <a:r>
              <a:rPr lang="en-US" sz="1291" dirty="0">
                <a:highlight>
                  <a:srgbClr val="111820"/>
                </a:highlight>
                <a:latin typeface="Open Sans" pitchFamily="34" charset="0"/>
                <a:ea typeface="Open Sans" pitchFamily="34" charset="-122"/>
                <a:cs typeface="Open Sans" pitchFamily="34" charset="-120"/>
              </a:rPr>
              <a:t>Analysis of emerging attack vectors and threat landscape evolution based on NETSCOUT's comprehensive threat intelligence reporting.</a:t>
            </a:r>
            <a:endParaRPr lang="en-US" sz="1291" dirty="0">
              <a:highlight>
                <a:srgbClr val="111820"/>
              </a:highlight>
            </a:endParaRPr>
          </a:p>
        </p:txBody>
      </p:sp>
      <p:sp>
        <p:nvSpPr>
          <p:cNvPr id="8" name="Text 4">
            <a:extLst>
              <a:ext uri="{FF2B5EF4-FFF2-40B4-BE49-F238E27FC236}">
                <a16:creationId xmlns:a16="http://schemas.microsoft.com/office/drawing/2014/main" id="{A967A691-D4F8-CCD6-6A03-DB125461F19B}"/>
              </a:ext>
            </a:extLst>
          </p:cNvPr>
          <p:cNvSpPr/>
          <p:nvPr/>
        </p:nvSpPr>
        <p:spPr>
          <a:xfrm>
            <a:off x="4338400" y="3477506"/>
            <a:ext cx="165255" cy="206619"/>
          </a:xfrm>
          <a:prstGeom prst="rect">
            <a:avLst/>
          </a:prstGeom>
          <a:noFill/>
          <a:ln/>
        </p:spPr>
        <p:txBody>
          <a:bodyPr wrap="none" lIns="0" tIns="0" rIns="0" bIns="0" rtlCol="0" anchor="t"/>
          <a:lstStyle/>
          <a:p>
            <a:pPr>
              <a:lnSpc>
                <a:spcPts val="2083"/>
              </a:lnSpc>
            </a:pPr>
            <a:r>
              <a:rPr lang="en-US" sz="1800" dirty="0">
                <a:solidFill>
                  <a:schemeClr val="bg1"/>
                </a:solidFill>
                <a:latin typeface="Libre Baskerville Light" pitchFamily="34" charset="0"/>
                <a:ea typeface="Libre Baskerville Light" pitchFamily="34" charset="-122"/>
                <a:cs typeface="Libre Baskerville Light" pitchFamily="34" charset="-120"/>
              </a:rPr>
              <a:t>02</a:t>
            </a:r>
            <a:endParaRPr lang="en-US" sz="1800" dirty="0">
              <a:solidFill>
                <a:schemeClr val="bg1"/>
              </a:solidFill>
            </a:endParaRPr>
          </a:p>
        </p:txBody>
      </p:sp>
      <p:pic>
        <p:nvPicPr>
          <p:cNvPr id="9" name="Image 2" descr="preencoded.png">
            <a:extLst>
              <a:ext uri="{FF2B5EF4-FFF2-40B4-BE49-F238E27FC236}">
                <a16:creationId xmlns:a16="http://schemas.microsoft.com/office/drawing/2014/main" id="{DAF0EF38-0E28-C29E-55BD-D09A4AE1008A}"/>
              </a:ext>
            </a:extLst>
          </p:cNvPr>
          <p:cNvPicPr>
            <a:picLocks noChangeAspect="1"/>
          </p:cNvPicPr>
          <p:nvPr/>
        </p:nvPicPr>
        <p:blipFill>
          <a:blip r:embed="rId4"/>
          <a:stretch>
            <a:fillRect/>
          </a:stretch>
        </p:blipFill>
        <p:spPr>
          <a:xfrm>
            <a:off x="4338400" y="3739375"/>
            <a:ext cx="3511925" cy="19045"/>
          </a:xfrm>
          <a:prstGeom prst="rect">
            <a:avLst/>
          </a:prstGeom>
        </p:spPr>
      </p:pic>
      <p:sp>
        <p:nvSpPr>
          <p:cNvPr id="10" name="Text 5">
            <a:extLst>
              <a:ext uri="{FF2B5EF4-FFF2-40B4-BE49-F238E27FC236}">
                <a16:creationId xmlns:a16="http://schemas.microsoft.com/office/drawing/2014/main" id="{BFBC3F4A-449F-B92A-FEFA-F8696332FD55}"/>
              </a:ext>
            </a:extLst>
          </p:cNvPr>
          <p:cNvSpPr/>
          <p:nvPr/>
        </p:nvSpPr>
        <p:spPr>
          <a:xfrm>
            <a:off x="4338400" y="3860093"/>
            <a:ext cx="3511925" cy="619956"/>
          </a:xfrm>
          <a:prstGeom prst="rect">
            <a:avLst/>
          </a:prstGeom>
          <a:noFill/>
          <a:ln/>
        </p:spPr>
        <p:txBody>
          <a:bodyPr wrap="square" lIns="0" tIns="0" rIns="0" bIns="0" rtlCol="0" anchor="t"/>
          <a:lstStyle/>
          <a:p>
            <a:pPr>
              <a:lnSpc>
                <a:spcPts val="2416"/>
              </a:lnSpc>
            </a:pPr>
            <a:r>
              <a:rPr lang="en-US" sz="1916" dirty="0">
                <a:solidFill>
                  <a:schemeClr val="accent1"/>
                </a:solidFill>
                <a:latin typeface="Libre Baskerville" pitchFamily="34" charset="0"/>
                <a:ea typeface="Libre Baskerville" pitchFamily="34" charset="-122"/>
                <a:cs typeface="Libre Baskerville" pitchFamily="34" charset="-120"/>
              </a:rPr>
              <a:t>Middle East Adaptive DDoS Case Study</a:t>
            </a:r>
            <a:endParaRPr lang="en-US" sz="1916" dirty="0">
              <a:solidFill>
                <a:schemeClr val="accent1"/>
              </a:solidFill>
            </a:endParaRPr>
          </a:p>
        </p:txBody>
      </p:sp>
      <p:sp>
        <p:nvSpPr>
          <p:cNvPr id="11" name="Text 6">
            <a:extLst>
              <a:ext uri="{FF2B5EF4-FFF2-40B4-BE49-F238E27FC236}">
                <a16:creationId xmlns:a16="http://schemas.microsoft.com/office/drawing/2014/main" id="{39CD7410-C27F-8203-AC21-1FDD47603460}"/>
              </a:ext>
            </a:extLst>
          </p:cNvPr>
          <p:cNvSpPr/>
          <p:nvPr/>
        </p:nvSpPr>
        <p:spPr>
          <a:xfrm>
            <a:off x="4338400" y="4579242"/>
            <a:ext cx="3511925" cy="1058190"/>
          </a:xfrm>
          <a:prstGeom prst="rect">
            <a:avLst/>
          </a:prstGeom>
          <a:noFill/>
          <a:ln/>
        </p:spPr>
        <p:txBody>
          <a:bodyPr wrap="square" lIns="0" tIns="0" rIns="0" bIns="0" rtlCol="0" anchor="t"/>
          <a:lstStyle/>
          <a:p>
            <a:pPr>
              <a:lnSpc>
                <a:spcPts val="2083"/>
              </a:lnSpc>
            </a:pPr>
            <a:r>
              <a:rPr lang="en-US" sz="1291" dirty="0">
                <a:solidFill>
                  <a:schemeClr val="bg1"/>
                </a:solidFill>
                <a:latin typeface="Open Sans" pitchFamily="34" charset="0"/>
                <a:ea typeface="Open Sans" pitchFamily="34" charset="-122"/>
                <a:cs typeface="Open Sans" pitchFamily="34" charset="-120"/>
              </a:rPr>
              <a:t>Real-world examination of a sophisticated multi-vector attack campaign targeting critical infrastructure across Egypt, UAE, and Saudi Arabia.</a:t>
            </a:r>
            <a:endParaRPr lang="en-US" sz="1291" dirty="0">
              <a:solidFill>
                <a:schemeClr val="bg1"/>
              </a:solidFill>
            </a:endParaRPr>
          </a:p>
        </p:txBody>
      </p:sp>
      <p:sp>
        <p:nvSpPr>
          <p:cNvPr id="12" name="Text 7">
            <a:extLst>
              <a:ext uri="{FF2B5EF4-FFF2-40B4-BE49-F238E27FC236}">
                <a16:creationId xmlns:a16="http://schemas.microsoft.com/office/drawing/2014/main" id="{6D0A46BF-9406-68B8-6B84-CD2729E3F970}"/>
              </a:ext>
            </a:extLst>
          </p:cNvPr>
          <p:cNvSpPr/>
          <p:nvPr/>
        </p:nvSpPr>
        <p:spPr>
          <a:xfrm>
            <a:off x="8015581" y="3477506"/>
            <a:ext cx="165255" cy="206619"/>
          </a:xfrm>
          <a:prstGeom prst="rect">
            <a:avLst/>
          </a:prstGeom>
          <a:noFill/>
          <a:ln/>
        </p:spPr>
        <p:txBody>
          <a:bodyPr wrap="none" lIns="0" tIns="0" rIns="0" bIns="0" rtlCol="0" anchor="t"/>
          <a:lstStyle/>
          <a:p>
            <a:pPr>
              <a:lnSpc>
                <a:spcPts val="2083"/>
              </a:lnSpc>
            </a:pPr>
            <a:r>
              <a:rPr lang="en-US" sz="1800" dirty="0">
                <a:highlight>
                  <a:srgbClr val="111820"/>
                </a:highlight>
                <a:latin typeface="Libre Baskerville Light" pitchFamily="34" charset="0"/>
                <a:ea typeface="Libre Baskerville Light" pitchFamily="34" charset="-122"/>
                <a:cs typeface="Libre Baskerville Light" pitchFamily="34" charset="-120"/>
              </a:rPr>
              <a:t>03</a:t>
            </a:r>
            <a:endParaRPr lang="en-US" sz="1800" dirty="0">
              <a:highlight>
                <a:srgbClr val="111820"/>
              </a:highlight>
            </a:endParaRPr>
          </a:p>
        </p:txBody>
      </p:sp>
      <p:pic>
        <p:nvPicPr>
          <p:cNvPr id="13" name="Image 3" descr="preencoded.png">
            <a:extLst>
              <a:ext uri="{FF2B5EF4-FFF2-40B4-BE49-F238E27FC236}">
                <a16:creationId xmlns:a16="http://schemas.microsoft.com/office/drawing/2014/main" id="{FE37ABF4-1947-18CB-D953-2080DE11BC0A}"/>
              </a:ext>
            </a:extLst>
          </p:cNvPr>
          <p:cNvPicPr>
            <a:picLocks noChangeAspect="1"/>
          </p:cNvPicPr>
          <p:nvPr/>
        </p:nvPicPr>
        <p:blipFill>
          <a:blip r:embed="rId4"/>
          <a:stretch>
            <a:fillRect/>
          </a:stretch>
        </p:blipFill>
        <p:spPr>
          <a:xfrm>
            <a:off x="8015581" y="3739375"/>
            <a:ext cx="3511826" cy="19045"/>
          </a:xfrm>
          <a:prstGeom prst="rect">
            <a:avLst/>
          </a:prstGeom>
        </p:spPr>
      </p:pic>
      <p:sp>
        <p:nvSpPr>
          <p:cNvPr id="14" name="Text 8">
            <a:extLst>
              <a:ext uri="{FF2B5EF4-FFF2-40B4-BE49-F238E27FC236}">
                <a16:creationId xmlns:a16="http://schemas.microsoft.com/office/drawing/2014/main" id="{C34C3ABF-D99C-996B-39C5-6D03D357C7EC}"/>
              </a:ext>
            </a:extLst>
          </p:cNvPr>
          <p:cNvSpPr/>
          <p:nvPr/>
        </p:nvSpPr>
        <p:spPr>
          <a:xfrm>
            <a:off x="8015581" y="3860093"/>
            <a:ext cx="3511826" cy="619956"/>
          </a:xfrm>
          <a:prstGeom prst="rect">
            <a:avLst/>
          </a:prstGeom>
          <a:noFill/>
          <a:ln/>
        </p:spPr>
        <p:txBody>
          <a:bodyPr wrap="square" lIns="0" tIns="0" rIns="0" bIns="0" rtlCol="0" anchor="t"/>
          <a:lstStyle/>
          <a:p>
            <a:pPr>
              <a:lnSpc>
                <a:spcPts val="2416"/>
              </a:lnSpc>
            </a:pPr>
            <a:r>
              <a:rPr lang="en-US" sz="1916" dirty="0">
                <a:highlight>
                  <a:srgbClr val="111820"/>
                </a:highlight>
                <a:latin typeface="Libre Baskerville" pitchFamily="34" charset="0"/>
                <a:ea typeface="Libre Baskerville" pitchFamily="34" charset="-122"/>
                <a:cs typeface="Libre Baskerville" pitchFamily="34" charset="-120"/>
              </a:rPr>
              <a:t>Lessons Learned and Future Preparedness</a:t>
            </a:r>
            <a:endParaRPr lang="en-US" sz="1916" dirty="0">
              <a:highlight>
                <a:srgbClr val="111820"/>
              </a:highlight>
            </a:endParaRPr>
          </a:p>
        </p:txBody>
      </p:sp>
      <p:sp>
        <p:nvSpPr>
          <p:cNvPr id="15" name="Text 9">
            <a:extLst>
              <a:ext uri="{FF2B5EF4-FFF2-40B4-BE49-F238E27FC236}">
                <a16:creationId xmlns:a16="http://schemas.microsoft.com/office/drawing/2014/main" id="{D600ADD7-42B5-81C6-1BC8-A0101F000C24}"/>
              </a:ext>
            </a:extLst>
          </p:cNvPr>
          <p:cNvSpPr/>
          <p:nvPr/>
        </p:nvSpPr>
        <p:spPr>
          <a:xfrm>
            <a:off x="8015581" y="4579242"/>
            <a:ext cx="3511826" cy="1058190"/>
          </a:xfrm>
          <a:prstGeom prst="rect">
            <a:avLst/>
          </a:prstGeom>
          <a:noFill/>
          <a:ln/>
        </p:spPr>
        <p:txBody>
          <a:bodyPr wrap="square" lIns="0" tIns="0" rIns="0" bIns="0" rtlCol="0" anchor="t"/>
          <a:lstStyle/>
          <a:p>
            <a:pPr>
              <a:lnSpc>
                <a:spcPts val="2083"/>
              </a:lnSpc>
            </a:pPr>
            <a:r>
              <a:rPr lang="en-US" sz="1291" dirty="0">
                <a:highlight>
                  <a:srgbClr val="111820"/>
                </a:highlight>
                <a:latin typeface="Open Sans" pitchFamily="34" charset="0"/>
                <a:ea typeface="Open Sans" pitchFamily="34" charset="-122"/>
                <a:cs typeface="Open Sans" pitchFamily="34" charset="-120"/>
              </a:rPr>
              <a:t>Strategic insights for building resilient defense architectures and implementing adaptive mitigation strategies against evolving threats.</a:t>
            </a:r>
            <a:endParaRPr lang="en-US" sz="1291" dirty="0">
              <a:highlight>
                <a:srgbClr val="111820"/>
              </a:highlight>
            </a:endParaRPr>
          </a:p>
        </p:txBody>
      </p:sp>
    </p:spTree>
    <p:extLst>
      <p:ext uri="{BB962C8B-B14F-4D97-AF65-F5344CB8AC3E}">
        <p14:creationId xmlns:p14="http://schemas.microsoft.com/office/powerpoint/2010/main" val="14608823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4658E-ED3A-CA6B-7BC5-FD56CCC5D3BA}"/>
              </a:ext>
            </a:extLst>
          </p:cNvPr>
          <p:cNvSpPr>
            <a:spLocks noGrp="1"/>
          </p:cNvSpPr>
          <p:nvPr>
            <p:ph type="title" idx="4294967295"/>
          </p:nvPr>
        </p:nvSpPr>
        <p:spPr>
          <a:xfrm>
            <a:off x="0" y="228600"/>
            <a:ext cx="11582400" cy="609600"/>
          </a:xfrm>
          <a:prstGeom prst="rect">
            <a:avLst/>
          </a:prstGeom>
        </p:spPr>
        <p:txBody>
          <a:bodyPr/>
          <a:lstStyle/>
          <a:p>
            <a:pPr marL="0" indent="0">
              <a:buFont typeface="Arial" panose="020B0604020202020204" pitchFamily="34" charset="0"/>
              <a:buNone/>
            </a:pPr>
            <a:r>
              <a:rPr lang="en-US" sz="3200" dirty="0">
                <a:solidFill>
                  <a:schemeClr val="accent1"/>
                </a:solidFill>
              </a:rPr>
              <a:t>Cyber Attacks on ME in 2024/2025 </a:t>
            </a:r>
          </a:p>
        </p:txBody>
      </p:sp>
      <p:sp>
        <p:nvSpPr>
          <p:cNvPr id="9" name="Isosceles Triangle 8">
            <a:extLst>
              <a:ext uri="{FF2B5EF4-FFF2-40B4-BE49-F238E27FC236}">
                <a16:creationId xmlns:a16="http://schemas.microsoft.com/office/drawing/2014/main" id="{5316EA34-1BB8-B895-8664-632DF575EBCF}"/>
              </a:ext>
            </a:extLst>
          </p:cNvPr>
          <p:cNvSpPr/>
          <p:nvPr/>
        </p:nvSpPr>
        <p:spPr>
          <a:xfrm rot="5400000">
            <a:off x="5005587" y="4030159"/>
            <a:ext cx="353568" cy="304800"/>
          </a:xfrm>
          <a:prstGeom prst="triangle">
            <a:avLst/>
          </a:prstGeom>
          <a:solidFill>
            <a:schemeClr val="tx1"/>
          </a:solidFill>
          <a:ln w="12700" cmpd="sng">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dirty="0">
              <a:solidFill>
                <a:schemeClr val="tx1"/>
              </a:solidFill>
            </a:endParaRPr>
          </a:p>
        </p:txBody>
      </p:sp>
      <p:sp>
        <p:nvSpPr>
          <p:cNvPr id="10" name="Isosceles Triangle 9">
            <a:extLst>
              <a:ext uri="{FF2B5EF4-FFF2-40B4-BE49-F238E27FC236}">
                <a16:creationId xmlns:a16="http://schemas.microsoft.com/office/drawing/2014/main" id="{26A73668-C4C6-FF84-03C6-C6A9B3AA9819}"/>
              </a:ext>
            </a:extLst>
          </p:cNvPr>
          <p:cNvSpPr/>
          <p:nvPr/>
        </p:nvSpPr>
        <p:spPr>
          <a:xfrm rot="5400000">
            <a:off x="8356263" y="4030159"/>
            <a:ext cx="353568" cy="304800"/>
          </a:xfrm>
          <a:prstGeom prst="triangle">
            <a:avLst/>
          </a:prstGeom>
          <a:solidFill>
            <a:schemeClr val="tx1"/>
          </a:solidFill>
          <a:ln w="12700" cmpd="sng">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dirty="0">
              <a:solidFill>
                <a:schemeClr val="tx1"/>
              </a:solidFill>
            </a:endParaRPr>
          </a:p>
        </p:txBody>
      </p:sp>
      <p:pic>
        <p:nvPicPr>
          <p:cNvPr id="16" name="Picture 15">
            <a:extLst>
              <a:ext uri="{FF2B5EF4-FFF2-40B4-BE49-F238E27FC236}">
                <a16:creationId xmlns:a16="http://schemas.microsoft.com/office/drawing/2014/main" id="{590F65CA-7D70-15A4-F330-0FC758DB1E16}"/>
              </a:ext>
            </a:extLst>
          </p:cNvPr>
          <p:cNvPicPr>
            <a:picLocks noChangeAspect="1"/>
          </p:cNvPicPr>
          <p:nvPr/>
        </p:nvPicPr>
        <p:blipFill>
          <a:blip r:embed="rId2"/>
          <a:stretch>
            <a:fillRect/>
          </a:stretch>
        </p:blipFill>
        <p:spPr>
          <a:xfrm>
            <a:off x="8674999" y="2908188"/>
            <a:ext cx="2682071" cy="3597762"/>
          </a:xfrm>
          <a:prstGeom prst="rect">
            <a:avLst/>
          </a:prstGeom>
        </p:spPr>
      </p:pic>
      <p:pic>
        <p:nvPicPr>
          <p:cNvPr id="8" name="Picture 7">
            <a:extLst>
              <a:ext uri="{FF2B5EF4-FFF2-40B4-BE49-F238E27FC236}">
                <a16:creationId xmlns:a16="http://schemas.microsoft.com/office/drawing/2014/main" id="{6357C545-656B-EBE1-94EF-9AA9F0AB1FBE}"/>
              </a:ext>
            </a:extLst>
          </p:cNvPr>
          <p:cNvPicPr>
            <a:picLocks noChangeAspect="1"/>
          </p:cNvPicPr>
          <p:nvPr/>
        </p:nvPicPr>
        <p:blipFill>
          <a:blip r:embed="rId3"/>
          <a:stretch>
            <a:fillRect/>
          </a:stretch>
        </p:blipFill>
        <p:spPr>
          <a:xfrm>
            <a:off x="4510205" y="4440916"/>
            <a:ext cx="3856356" cy="1972701"/>
          </a:xfrm>
          <a:prstGeom prst="rect">
            <a:avLst/>
          </a:prstGeom>
        </p:spPr>
      </p:pic>
      <p:pic>
        <p:nvPicPr>
          <p:cNvPr id="12" name="Picture 11">
            <a:extLst>
              <a:ext uri="{FF2B5EF4-FFF2-40B4-BE49-F238E27FC236}">
                <a16:creationId xmlns:a16="http://schemas.microsoft.com/office/drawing/2014/main" id="{146D7BC7-B06C-6D54-5D52-483B69A4886D}"/>
              </a:ext>
            </a:extLst>
          </p:cNvPr>
          <p:cNvPicPr>
            <a:picLocks noChangeAspect="1"/>
          </p:cNvPicPr>
          <p:nvPr/>
        </p:nvPicPr>
        <p:blipFill>
          <a:blip r:embed="rId4"/>
          <a:stretch>
            <a:fillRect/>
          </a:stretch>
        </p:blipFill>
        <p:spPr>
          <a:xfrm>
            <a:off x="4673104" y="1166667"/>
            <a:ext cx="3304299" cy="3048895"/>
          </a:xfrm>
          <a:prstGeom prst="rect">
            <a:avLst/>
          </a:prstGeom>
        </p:spPr>
      </p:pic>
      <p:pic>
        <p:nvPicPr>
          <p:cNvPr id="20" name="Picture 19">
            <a:extLst>
              <a:ext uri="{FF2B5EF4-FFF2-40B4-BE49-F238E27FC236}">
                <a16:creationId xmlns:a16="http://schemas.microsoft.com/office/drawing/2014/main" id="{F2123069-26E7-73E1-E3E3-18F995414820}"/>
              </a:ext>
            </a:extLst>
          </p:cNvPr>
          <p:cNvPicPr>
            <a:picLocks noChangeAspect="1"/>
          </p:cNvPicPr>
          <p:nvPr/>
        </p:nvPicPr>
        <p:blipFill>
          <a:blip r:embed="rId5"/>
          <a:stretch>
            <a:fillRect/>
          </a:stretch>
        </p:blipFill>
        <p:spPr>
          <a:xfrm>
            <a:off x="173266" y="3046925"/>
            <a:ext cx="3962400" cy="1917700"/>
          </a:xfrm>
          <a:prstGeom prst="rect">
            <a:avLst/>
          </a:prstGeom>
        </p:spPr>
      </p:pic>
      <p:pic>
        <p:nvPicPr>
          <p:cNvPr id="21" name="Picture 20">
            <a:extLst>
              <a:ext uri="{FF2B5EF4-FFF2-40B4-BE49-F238E27FC236}">
                <a16:creationId xmlns:a16="http://schemas.microsoft.com/office/drawing/2014/main" id="{CDB0C397-74AD-B4A0-3B49-0A859205FB6F}"/>
              </a:ext>
            </a:extLst>
          </p:cNvPr>
          <p:cNvPicPr>
            <a:picLocks noChangeAspect="1"/>
          </p:cNvPicPr>
          <p:nvPr/>
        </p:nvPicPr>
        <p:blipFill>
          <a:blip r:embed="rId6"/>
          <a:stretch>
            <a:fillRect/>
          </a:stretch>
        </p:blipFill>
        <p:spPr>
          <a:xfrm>
            <a:off x="298656" y="5275490"/>
            <a:ext cx="3962400" cy="972910"/>
          </a:xfrm>
          <a:prstGeom prst="rect">
            <a:avLst/>
          </a:prstGeom>
        </p:spPr>
      </p:pic>
      <p:sp>
        <p:nvSpPr>
          <p:cNvPr id="4" name="Text 1">
            <a:extLst>
              <a:ext uri="{FF2B5EF4-FFF2-40B4-BE49-F238E27FC236}">
                <a16:creationId xmlns:a16="http://schemas.microsoft.com/office/drawing/2014/main" id="{E741971F-D66D-5217-B26A-4965E33D0AE4}"/>
              </a:ext>
            </a:extLst>
          </p:cNvPr>
          <p:cNvSpPr/>
          <p:nvPr/>
        </p:nvSpPr>
        <p:spPr>
          <a:xfrm>
            <a:off x="234952" y="1633378"/>
            <a:ext cx="4089807" cy="854101"/>
          </a:xfrm>
          <a:prstGeom prst="rect">
            <a:avLst/>
          </a:prstGeom>
          <a:noFill/>
          <a:ln/>
        </p:spPr>
        <p:txBody>
          <a:bodyPr wrap="square" lIns="0" tIns="0" rIns="0" bIns="0" rtlCol="0" anchor="t"/>
          <a:lstStyle/>
          <a:p>
            <a:pPr marL="0" indent="0" algn="l">
              <a:lnSpc>
                <a:spcPts val="1900"/>
              </a:lnSpc>
              <a:buNone/>
            </a:pPr>
            <a:r>
              <a:rPr lang="en-US" sz="1400" dirty="0">
                <a:solidFill>
                  <a:schemeClr val="bg1"/>
                </a:solidFill>
                <a:latin typeface="Open Sans" pitchFamily="34" charset="0"/>
                <a:ea typeface="Open Sans" pitchFamily="34" charset="-122"/>
                <a:cs typeface="Open Sans" pitchFamily="34" charset="-120"/>
              </a:rPr>
              <a:t>A sophisticated multi-vector attack campaign targeted critical infrastructure across three major Middle Eastern nations, demonstrating the evolution of state-sponsored and hacktivist DDoS capabilities.</a:t>
            </a:r>
            <a:endParaRPr lang="en-US" sz="1400" dirty="0">
              <a:solidFill>
                <a:schemeClr val="bg1"/>
              </a:solidFill>
            </a:endParaRPr>
          </a:p>
        </p:txBody>
      </p:sp>
      <p:sp>
        <p:nvSpPr>
          <p:cNvPr id="5" name="Text 2">
            <a:extLst>
              <a:ext uri="{FF2B5EF4-FFF2-40B4-BE49-F238E27FC236}">
                <a16:creationId xmlns:a16="http://schemas.microsoft.com/office/drawing/2014/main" id="{8DF3515D-A1B1-C3FE-C004-3BE4878ABDBA}"/>
              </a:ext>
            </a:extLst>
          </p:cNvPr>
          <p:cNvSpPr/>
          <p:nvPr/>
        </p:nvSpPr>
        <p:spPr>
          <a:xfrm>
            <a:off x="8276407" y="1184388"/>
            <a:ext cx="3912418" cy="1406411"/>
          </a:xfrm>
          <a:prstGeom prst="rect">
            <a:avLst/>
          </a:prstGeom>
          <a:noFill/>
          <a:ln/>
        </p:spPr>
        <p:txBody>
          <a:bodyPr wrap="none" lIns="0" tIns="0" rIns="0" bIns="0" rtlCol="0" anchor="t"/>
          <a:lstStyle/>
          <a:p>
            <a:pPr marL="0" indent="0" algn="l">
              <a:lnSpc>
                <a:spcPts val="1900"/>
              </a:lnSpc>
              <a:buNone/>
            </a:pPr>
            <a:r>
              <a:rPr lang="en-US" sz="1400" dirty="0">
                <a:solidFill>
                  <a:schemeClr val="bg1"/>
                </a:solidFill>
                <a:latin typeface="Open Sans" pitchFamily="34" charset="0"/>
                <a:ea typeface="Open Sans" pitchFamily="34" charset="-122"/>
                <a:cs typeface="Open Sans" pitchFamily="34" charset="-120"/>
              </a:rPr>
              <a:t>The coordinated nature of these attacks across </a:t>
            </a:r>
          </a:p>
          <a:p>
            <a:pPr marL="0" indent="0" algn="l">
              <a:lnSpc>
                <a:spcPts val="1900"/>
              </a:lnSpc>
              <a:buNone/>
            </a:pPr>
            <a:r>
              <a:rPr lang="en-US" sz="1400" dirty="0">
                <a:solidFill>
                  <a:schemeClr val="bg1"/>
                </a:solidFill>
                <a:latin typeface="Open Sans" pitchFamily="34" charset="0"/>
                <a:ea typeface="Open Sans" pitchFamily="34" charset="-122"/>
                <a:cs typeface="Open Sans" pitchFamily="34" charset="-120"/>
              </a:rPr>
              <a:t>multiple countries and sectors suggests </a:t>
            </a:r>
          </a:p>
          <a:p>
            <a:pPr marL="0" indent="0">
              <a:lnSpc>
                <a:spcPts val="1900"/>
              </a:lnSpc>
              <a:buNone/>
            </a:pPr>
            <a:r>
              <a:rPr lang="en-US" sz="1400" dirty="0">
                <a:solidFill>
                  <a:schemeClr val="bg1"/>
                </a:solidFill>
                <a:latin typeface="Open Sans" pitchFamily="34" charset="0"/>
                <a:ea typeface="Open Sans" pitchFamily="34" charset="-122"/>
                <a:cs typeface="Open Sans" pitchFamily="34" charset="-120"/>
              </a:rPr>
              <a:t>advanced threat actor capabilities </a:t>
            </a:r>
          </a:p>
          <a:p>
            <a:pPr marL="0" indent="0" algn="l">
              <a:lnSpc>
                <a:spcPts val="1900"/>
              </a:lnSpc>
              <a:buNone/>
            </a:pPr>
            <a:r>
              <a:rPr lang="en-US" sz="1400" dirty="0">
                <a:solidFill>
                  <a:schemeClr val="bg1"/>
                </a:solidFill>
                <a:latin typeface="Open Sans" pitchFamily="34" charset="0"/>
                <a:ea typeface="Open Sans" pitchFamily="34" charset="-122"/>
                <a:cs typeface="Open Sans" pitchFamily="34" charset="-120"/>
              </a:rPr>
              <a:t>and strategic targeting of regional digital</a:t>
            </a:r>
          </a:p>
          <a:p>
            <a:pPr marL="0" indent="0" algn="l">
              <a:lnSpc>
                <a:spcPts val="1900"/>
              </a:lnSpc>
              <a:buNone/>
            </a:pPr>
            <a:r>
              <a:rPr lang="en-US" sz="1400" dirty="0">
                <a:solidFill>
                  <a:schemeClr val="bg1"/>
                </a:solidFill>
                <a:latin typeface="Open Sans" pitchFamily="34" charset="0"/>
                <a:ea typeface="Open Sans" pitchFamily="34" charset="-122"/>
                <a:cs typeface="Open Sans" pitchFamily="34" charset="-120"/>
              </a:rPr>
              <a:t> infrastructure.</a:t>
            </a:r>
            <a:endParaRPr lang="en-US" sz="1400" dirty="0">
              <a:solidFill>
                <a:schemeClr val="bg1"/>
              </a:solidFill>
            </a:endParaRPr>
          </a:p>
        </p:txBody>
      </p:sp>
    </p:spTree>
    <p:extLst>
      <p:ext uri="{BB962C8B-B14F-4D97-AF65-F5344CB8AC3E}">
        <p14:creationId xmlns:p14="http://schemas.microsoft.com/office/powerpoint/2010/main" val="21599924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EF68E-3706-BCA0-234E-3695DAF9E1B2}"/>
              </a:ext>
            </a:extLst>
          </p:cNvPr>
          <p:cNvSpPr>
            <a:spLocks noGrp="1"/>
          </p:cNvSpPr>
          <p:nvPr>
            <p:ph type="title" idx="4294967295"/>
          </p:nvPr>
        </p:nvSpPr>
        <p:spPr>
          <a:xfrm>
            <a:off x="0" y="228600"/>
            <a:ext cx="11582400" cy="609600"/>
          </a:xfrm>
          <a:prstGeom prst="rect">
            <a:avLst/>
          </a:prstGeom>
        </p:spPr>
        <p:txBody>
          <a:bodyPr/>
          <a:lstStyle/>
          <a:p>
            <a:r>
              <a:rPr lang="en-US" dirty="0">
                <a:solidFill>
                  <a:schemeClr val="accent1"/>
                </a:solidFill>
              </a:rPr>
              <a:t>Targets and Impact of Attack Campaign</a:t>
            </a:r>
          </a:p>
        </p:txBody>
      </p:sp>
      <p:sp>
        <p:nvSpPr>
          <p:cNvPr id="6" name="Text Placeholder 2">
            <a:extLst>
              <a:ext uri="{FF2B5EF4-FFF2-40B4-BE49-F238E27FC236}">
                <a16:creationId xmlns:a16="http://schemas.microsoft.com/office/drawing/2014/main" id="{B78FE663-C241-47C2-10C2-AB8BFD29B945}"/>
              </a:ext>
            </a:extLst>
          </p:cNvPr>
          <p:cNvSpPr txBox="1">
            <a:spLocks/>
          </p:cNvSpPr>
          <p:nvPr/>
        </p:nvSpPr>
        <p:spPr bwMode="auto">
          <a:xfrm>
            <a:off x="2284412" y="1376148"/>
            <a:ext cx="8840786" cy="740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99" tIns="60949" rIns="121899" bIns="60949" numCol="1" anchor="t" anchorCtr="0" compatLnSpc="1">
            <a:prstTxWarp prst="textNoShape">
              <a:avLst/>
            </a:prstTxWarp>
          </a:bodyPr>
          <a:lstStyle>
            <a:lvl1pPr marL="301625" indent="-301625" algn="l" defTabSz="608013" rtl="0" eaLnBrk="0" fontAlgn="base" hangingPunct="0">
              <a:lnSpc>
                <a:spcPct val="110000"/>
              </a:lnSpc>
              <a:spcBef>
                <a:spcPts val="1000"/>
              </a:spcBef>
              <a:spcAft>
                <a:spcPct val="0"/>
              </a:spcAft>
              <a:buFont typeface="Arial" panose="020B0604020202020204" pitchFamily="34" charset="0"/>
              <a:buChar char="•"/>
              <a:defRPr sz="2400" kern="1200">
                <a:solidFill>
                  <a:schemeClr val="bg1"/>
                </a:solidFill>
                <a:latin typeface="Arial"/>
                <a:ea typeface="+mn-ea"/>
                <a:cs typeface="Arial"/>
              </a:defRPr>
            </a:lvl1pPr>
            <a:lvl2pPr marL="620713" indent="-301625" algn="l" defTabSz="608013" rtl="0" eaLnBrk="0" fontAlgn="base" hangingPunct="0">
              <a:lnSpc>
                <a:spcPct val="110000"/>
              </a:lnSpc>
              <a:spcBef>
                <a:spcPts val="1000"/>
              </a:spcBef>
              <a:spcAft>
                <a:spcPct val="0"/>
              </a:spcAft>
              <a:buFont typeface="Arial" panose="020B0604020202020204" pitchFamily="34" charset="0"/>
              <a:buChar char="–"/>
              <a:defRPr sz="2100" kern="1200">
                <a:solidFill>
                  <a:schemeClr val="bg1"/>
                </a:solidFill>
                <a:latin typeface="Arial"/>
                <a:ea typeface="+mn-ea"/>
                <a:cs typeface="Arial"/>
              </a:defRPr>
            </a:lvl2pPr>
            <a:lvl3pPr marL="941388" indent="-303213" algn="l" defTabSz="608013" rtl="0" eaLnBrk="0" fontAlgn="base" hangingPunct="0">
              <a:lnSpc>
                <a:spcPct val="110000"/>
              </a:lnSpc>
              <a:spcBef>
                <a:spcPts val="1000"/>
              </a:spcBef>
              <a:spcAft>
                <a:spcPct val="0"/>
              </a:spcAft>
              <a:buFont typeface="Arial" panose="020B0604020202020204" pitchFamily="34" charset="0"/>
              <a:buChar char="•"/>
              <a:defRPr sz="1900" kern="1200">
                <a:solidFill>
                  <a:schemeClr val="bg1"/>
                </a:solidFill>
                <a:latin typeface="Arial"/>
                <a:ea typeface="+mn-ea"/>
                <a:cs typeface="Arial"/>
              </a:defRPr>
            </a:lvl3pPr>
            <a:lvl4pPr marL="1143000" indent="-303213" algn="l" defTabSz="608013" rtl="0" eaLnBrk="0" fontAlgn="base" hangingPunct="0">
              <a:lnSpc>
                <a:spcPct val="110000"/>
              </a:lnSpc>
              <a:spcBef>
                <a:spcPts val="1000"/>
              </a:spcBef>
              <a:spcAft>
                <a:spcPct val="0"/>
              </a:spcAft>
              <a:buFont typeface="Arial" panose="020B0604020202020204" pitchFamily="34" charset="0"/>
              <a:buChar char="–"/>
              <a:defRPr sz="1600" kern="1200">
                <a:solidFill>
                  <a:schemeClr val="bg1"/>
                </a:solidFill>
                <a:latin typeface="Arial"/>
                <a:ea typeface="+mn-ea"/>
                <a:cs typeface="Arial"/>
              </a:defRPr>
            </a:lvl4pPr>
            <a:lvl5pPr marL="1462088" indent="-303213" algn="l" defTabSz="608013" rtl="0" eaLnBrk="0" fontAlgn="base" hangingPunct="0">
              <a:lnSpc>
                <a:spcPct val="110000"/>
              </a:lnSpc>
              <a:spcBef>
                <a:spcPts val="1000"/>
              </a:spcBef>
              <a:spcAft>
                <a:spcPct val="0"/>
              </a:spcAft>
              <a:buFont typeface="Arial" panose="020B0604020202020204" pitchFamily="34" charset="0"/>
              <a:buChar char="•"/>
              <a:defRPr sz="1400" kern="1200">
                <a:solidFill>
                  <a:schemeClr val="bg1"/>
                </a:solidFill>
                <a:latin typeface="Arial"/>
                <a:ea typeface="+mn-ea"/>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0" indent="0">
              <a:buFont typeface="Arial" panose="020B0604020202020204" pitchFamily="34" charset="0"/>
              <a:buNone/>
            </a:pPr>
            <a:r>
              <a:rPr lang="en-US" b="1" dirty="0"/>
              <a:t>Cyber Attacks Victims and Impact</a:t>
            </a:r>
          </a:p>
          <a:p>
            <a:pPr marL="0" indent="0">
              <a:spcBef>
                <a:spcPts val="0"/>
              </a:spcBef>
              <a:buFont typeface="Arial" panose="020B0604020202020204" pitchFamily="34" charset="0"/>
              <a:buNone/>
            </a:pPr>
            <a:endParaRPr lang="en-US" sz="1800" dirty="0"/>
          </a:p>
        </p:txBody>
      </p:sp>
      <p:sp>
        <p:nvSpPr>
          <p:cNvPr id="9" name="Text Placeholder 2">
            <a:extLst>
              <a:ext uri="{FF2B5EF4-FFF2-40B4-BE49-F238E27FC236}">
                <a16:creationId xmlns:a16="http://schemas.microsoft.com/office/drawing/2014/main" id="{6D559F8C-A085-A235-428F-E033A6EF5A5F}"/>
              </a:ext>
            </a:extLst>
          </p:cNvPr>
          <p:cNvSpPr txBox="1">
            <a:spLocks/>
          </p:cNvSpPr>
          <p:nvPr/>
        </p:nvSpPr>
        <p:spPr bwMode="auto">
          <a:xfrm>
            <a:off x="6015306" y="3044231"/>
            <a:ext cx="4068136" cy="1452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99" tIns="60949" rIns="121899" bIns="60949" numCol="1" anchor="t" anchorCtr="0" compatLnSpc="1">
            <a:prstTxWarp prst="textNoShape">
              <a:avLst/>
            </a:prstTxWarp>
          </a:bodyPr>
          <a:lstStyle>
            <a:lvl1pPr marL="301625" indent="-301625" algn="l" defTabSz="608013" rtl="0" eaLnBrk="0" fontAlgn="base" hangingPunct="0">
              <a:lnSpc>
                <a:spcPct val="110000"/>
              </a:lnSpc>
              <a:spcBef>
                <a:spcPts val="1000"/>
              </a:spcBef>
              <a:spcAft>
                <a:spcPct val="0"/>
              </a:spcAft>
              <a:buFont typeface="Arial" panose="020B0604020202020204" pitchFamily="34" charset="0"/>
              <a:buChar char="•"/>
              <a:defRPr sz="2400" kern="1200">
                <a:solidFill>
                  <a:schemeClr val="bg1"/>
                </a:solidFill>
                <a:latin typeface="Arial"/>
                <a:ea typeface="+mn-ea"/>
                <a:cs typeface="Arial"/>
              </a:defRPr>
            </a:lvl1pPr>
            <a:lvl2pPr marL="620713" indent="-301625" algn="l" defTabSz="608013" rtl="0" eaLnBrk="0" fontAlgn="base" hangingPunct="0">
              <a:lnSpc>
                <a:spcPct val="110000"/>
              </a:lnSpc>
              <a:spcBef>
                <a:spcPts val="1000"/>
              </a:spcBef>
              <a:spcAft>
                <a:spcPct val="0"/>
              </a:spcAft>
              <a:buFont typeface="Arial" panose="020B0604020202020204" pitchFamily="34" charset="0"/>
              <a:buChar char="–"/>
              <a:defRPr sz="2100" kern="1200">
                <a:solidFill>
                  <a:schemeClr val="bg1"/>
                </a:solidFill>
                <a:latin typeface="Arial"/>
                <a:ea typeface="+mn-ea"/>
                <a:cs typeface="Arial"/>
              </a:defRPr>
            </a:lvl2pPr>
            <a:lvl3pPr marL="941388" indent="-303213" algn="l" defTabSz="608013" rtl="0" eaLnBrk="0" fontAlgn="base" hangingPunct="0">
              <a:lnSpc>
                <a:spcPct val="110000"/>
              </a:lnSpc>
              <a:spcBef>
                <a:spcPts val="1000"/>
              </a:spcBef>
              <a:spcAft>
                <a:spcPct val="0"/>
              </a:spcAft>
              <a:buFont typeface="Arial" panose="020B0604020202020204" pitchFamily="34" charset="0"/>
              <a:buChar char="•"/>
              <a:defRPr sz="1900" kern="1200">
                <a:solidFill>
                  <a:schemeClr val="bg1"/>
                </a:solidFill>
                <a:latin typeface="Arial"/>
                <a:ea typeface="+mn-ea"/>
                <a:cs typeface="Arial"/>
              </a:defRPr>
            </a:lvl3pPr>
            <a:lvl4pPr marL="1143000" indent="-303213" algn="l" defTabSz="608013" rtl="0" eaLnBrk="0" fontAlgn="base" hangingPunct="0">
              <a:lnSpc>
                <a:spcPct val="110000"/>
              </a:lnSpc>
              <a:spcBef>
                <a:spcPts val="1000"/>
              </a:spcBef>
              <a:spcAft>
                <a:spcPct val="0"/>
              </a:spcAft>
              <a:buFont typeface="Arial" panose="020B0604020202020204" pitchFamily="34" charset="0"/>
              <a:buChar char="–"/>
              <a:defRPr sz="1600" kern="1200">
                <a:solidFill>
                  <a:schemeClr val="bg1"/>
                </a:solidFill>
                <a:latin typeface="Arial"/>
                <a:ea typeface="+mn-ea"/>
                <a:cs typeface="Arial"/>
              </a:defRPr>
            </a:lvl4pPr>
            <a:lvl5pPr marL="1462088" indent="-303213" algn="l" defTabSz="608013" rtl="0" eaLnBrk="0" fontAlgn="base" hangingPunct="0">
              <a:lnSpc>
                <a:spcPct val="110000"/>
              </a:lnSpc>
              <a:spcBef>
                <a:spcPts val="1000"/>
              </a:spcBef>
              <a:spcAft>
                <a:spcPct val="0"/>
              </a:spcAft>
              <a:buFont typeface="Arial" panose="020B0604020202020204" pitchFamily="34" charset="0"/>
              <a:buChar char="•"/>
              <a:defRPr sz="1400" kern="1200">
                <a:solidFill>
                  <a:schemeClr val="bg1"/>
                </a:solidFill>
                <a:latin typeface="Arial"/>
                <a:ea typeface="+mn-ea"/>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0" indent="0">
              <a:spcBef>
                <a:spcPts val="300"/>
              </a:spcBef>
              <a:buNone/>
            </a:pPr>
            <a:r>
              <a:rPr lang="en-GB" sz="2000" b="0" i="0" dirty="0">
                <a:solidFill>
                  <a:schemeClr val="bg2"/>
                </a:solidFill>
                <a:effectLst/>
                <a:latin typeface="Roboto" panose="02000000000000000000" pitchFamily="2" charset="0"/>
              </a:rPr>
              <a:t>DNS Services </a:t>
            </a:r>
          </a:p>
          <a:p>
            <a:pPr marL="0" indent="0">
              <a:spcBef>
                <a:spcPts val="300"/>
              </a:spcBef>
              <a:buNone/>
            </a:pPr>
            <a:r>
              <a:rPr lang="en-GB" sz="2000" dirty="0">
                <a:solidFill>
                  <a:schemeClr val="bg2"/>
                </a:solidFill>
                <a:latin typeface="Roboto" panose="02000000000000000000" pitchFamily="2" charset="0"/>
              </a:rPr>
              <a:t>Caching and Media Streaming Services</a:t>
            </a:r>
            <a:endParaRPr lang="en-GB" sz="2000" b="0" i="0" dirty="0">
              <a:solidFill>
                <a:schemeClr val="bg2"/>
              </a:solidFill>
              <a:effectLst/>
              <a:latin typeface="Roboto" panose="02000000000000000000" pitchFamily="2" charset="0"/>
            </a:endParaRPr>
          </a:p>
          <a:p>
            <a:pPr marL="0" indent="0">
              <a:spcBef>
                <a:spcPts val="300"/>
              </a:spcBef>
              <a:buNone/>
            </a:pPr>
            <a:r>
              <a:rPr lang="en-GB" sz="2000" dirty="0">
                <a:solidFill>
                  <a:schemeClr val="bg2"/>
                </a:solidFill>
                <a:latin typeface="Roboto" panose="02000000000000000000" pitchFamily="2" charset="0"/>
              </a:rPr>
              <a:t>Government Services  (Gov SSO)</a:t>
            </a:r>
            <a:endParaRPr lang="en-GB" sz="2000" b="0" i="0" dirty="0">
              <a:solidFill>
                <a:schemeClr val="bg2"/>
              </a:solidFill>
              <a:effectLst/>
              <a:latin typeface="Roboto" panose="02000000000000000000" pitchFamily="2" charset="0"/>
            </a:endParaRPr>
          </a:p>
          <a:p>
            <a:pPr marL="0" indent="0">
              <a:spcBef>
                <a:spcPts val="300"/>
              </a:spcBef>
              <a:buNone/>
            </a:pPr>
            <a:r>
              <a:rPr lang="en-GB" sz="2000" dirty="0">
                <a:solidFill>
                  <a:schemeClr val="bg2"/>
                </a:solidFill>
                <a:latin typeface="Roboto" panose="02000000000000000000" pitchFamily="2" charset="0"/>
              </a:rPr>
              <a:t>E-banking and Payment Services </a:t>
            </a:r>
            <a:endParaRPr lang="en-US" sz="2000" dirty="0">
              <a:solidFill>
                <a:schemeClr val="bg2"/>
              </a:solidFill>
            </a:endParaRPr>
          </a:p>
        </p:txBody>
      </p:sp>
      <p:cxnSp>
        <p:nvCxnSpPr>
          <p:cNvPr id="11" name="Straight Connector 10">
            <a:extLst>
              <a:ext uri="{FF2B5EF4-FFF2-40B4-BE49-F238E27FC236}">
                <a16:creationId xmlns:a16="http://schemas.microsoft.com/office/drawing/2014/main" id="{AC82980B-E800-AFBD-A8E5-95F3AFC6669C}"/>
              </a:ext>
            </a:extLst>
          </p:cNvPr>
          <p:cNvCxnSpPr>
            <a:cxnSpLocks/>
          </p:cNvCxnSpPr>
          <p:nvPr/>
        </p:nvCxnSpPr>
        <p:spPr>
          <a:xfrm>
            <a:off x="371231" y="5181600"/>
            <a:ext cx="9712211" cy="0"/>
          </a:xfrm>
          <a:prstGeom prst="line">
            <a:avLst/>
          </a:prstGeom>
          <a:ln w="12700" cmpd="sng">
            <a:solidFill>
              <a:schemeClr val="accent1"/>
            </a:solidFill>
            <a:prstDash val="sysDash"/>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8" name="Text Placeholder 2">
            <a:extLst>
              <a:ext uri="{FF2B5EF4-FFF2-40B4-BE49-F238E27FC236}">
                <a16:creationId xmlns:a16="http://schemas.microsoft.com/office/drawing/2014/main" id="{17A4A13A-3458-94FA-618E-3F7F33B7EDD9}"/>
              </a:ext>
            </a:extLst>
          </p:cNvPr>
          <p:cNvSpPr txBox="1">
            <a:spLocks/>
          </p:cNvSpPr>
          <p:nvPr/>
        </p:nvSpPr>
        <p:spPr bwMode="auto">
          <a:xfrm>
            <a:off x="1370012" y="3226133"/>
            <a:ext cx="4436191" cy="1452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99" tIns="60949" rIns="121899" bIns="60949" numCol="1" anchor="t" anchorCtr="0" compatLnSpc="1">
            <a:prstTxWarp prst="textNoShape">
              <a:avLst/>
            </a:prstTxWarp>
          </a:bodyPr>
          <a:lstStyle>
            <a:lvl1pPr marL="301625" indent="-301625" algn="l" defTabSz="608013" rtl="0" eaLnBrk="0" fontAlgn="base" hangingPunct="0">
              <a:lnSpc>
                <a:spcPct val="110000"/>
              </a:lnSpc>
              <a:spcBef>
                <a:spcPts val="1000"/>
              </a:spcBef>
              <a:spcAft>
                <a:spcPct val="0"/>
              </a:spcAft>
              <a:buFont typeface="Arial" panose="020B0604020202020204" pitchFamily="34" charset="0"/>
              <a:buChar char="•"/>
              <a:defRPr sz="2400" kern="1200">
                <a:solidFill>
                  <a:schemeClr val="bg1"/>
                </a:solidFill>
                <a:latin typeface="Arial"/>
                <a:ea typeface="+mn-ea"/>
                <a:cs typeface="Arial"/>
              </a:defRPr>
            </a:lvl1pPr>
            <a:lvl2pPr marL="620713" indent="-301625" algn="l" defTabSz="608013" rtl="0" eaLnBrk="0" fontAlgn="base" hangingPunct="0">
              <a:lnSpc>
                <a:spcPct val="110000"/>
              </a:lnSpc>
              <a:spcBef>
                <a:spcPts val="1000"/>
              </a:spcBef>
              <a:spcAft>
                <a:spcPct val="0"/>
              </a:spcAft>
              <a:buFont typeface="Arial" panose="020B0604020202020204" pitchFamily="34" charset="0"/>
              <a:buChar char="–"/>
              <a:defRPr sz="2100" kern="1200">
                <a:solidFill>
                  <a:schemeClr val="bg1"/>
                </a:solidFill>
                <a:latin typeface="Arial"/>
                <a:ea typeface="+mn-ea"/>
                <a:cs typeface="Arial"/>
              </a:defRPr>
            </a:lvl2pPr>
            <a:lvl3pPr marL="941388" indent="-303213" algn="l" defTabSz="608013" rtl="0" eaLnBrk="0" fontAlgn="base" hangingPunct="0">
              <a:lnSpc>
                <a:spcPct val="110000"/>
              </a:lnSpc>
              <a:spcBef>
                <a:spcPts val="1000"/>
              </a:spcBef>
              <a:spcAft>
                <a:spcPct val="0"/>
              </a:spcAft>
              <a:buFont typeface="Arial" panose="020B0604020202020204" pitchFamily="34" charset="0"/>
              <a:buChar char="•"/>
              <a:defRPr sz="1900" kern="1200">
                <a:solidFill>
                  <a:schemeClr val="bg1"/>
                </a:solidFill>
                <a:latin typeface="Arial"/>
                <a:ea typeface="+mn-ea"/>
                <a:cs typeface="Arial"/>
              </a:defRPr>
            </a:lvl3pPr>
            <a:lvl4pPr marL="1143000" indent="-303213" algn="l" defTabSz="608013" rtl="0" eaLnBrk="0" fontAlgn="base" hangingPunct="0">
              <a:lnSpc>
                <a:spcPct val="110000"/>
              </a:lnSpc>
              <a:spcBef>
                <a:spcPts val="1000"/>
              </a:spcBef>
              <a:spcAft>
                <a:spcPct val="0"/>
              </a:spcAft>
              <a:buFont typeface="Arial" panose="020B0604020202020204" pitchFamily="34" charset="0"/>
              <a:buChar char="–"/>
              <a:defRPr sz="1600" kern="1200">
                <a:solidFill>
                  <a:schemeClr val="bg1"/>
                </a:solidFill>
                <a:latin typeface="Arial"/>
                <a:ea typeface="+mn-ea"/>
                <a:cs typeface="Arial"/>
              </a:defRPr>
            </a:lvl4pPr>
            <a:lvl5pPr marL="1462088" indent="-303213" algn="l" defTabSz="608013" rtl="0" eaLnBrk="0" fontAlgn="base" hangingPunct="0">
              <a:lnSpc>
                <a:spcPct val="110000"/>
              </a:lnSpc>
              <a:spcBef>
                <a:spcPts val="1000"/>
              </a:spcBef>
              <a:spcAft>
                <a:spcPct val="0"/>
              </a:spcAft>
              <a:buFont typeface="Arial" panose="020B0604020202020204" pitchFamily="34" charset="0"/>
              <a:buChar char="•"/>
              <a:defRPr sz="1400" kern="1200">
                <a:solidFill>
                  <a:schemeClr val="bg1"/>
                </a:solidFill>
                <a:latin typeface="Arial"/>
                <a:ea typeface="+mn-ea"/>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a:lnSpc>
                <a:spcPct val="90000"/>
              </a:lnSpc>
              <a:spcBef>
                <a:spcPts val="300"/>
              </a:spcBef>
            </a:pPr>
            <a:r>
              <a:rPr lang="en-US" sz="2000" dirty="0"/>
              <a:t>Main Service Providers</a:t>
            </a:r>
          </a:p>
          <a:p>
            <a:pPr>
              <a:lnSpc>
                <a:spcPct val="90000"/>
              </a:lnSpc>
              <a:spcBef>
                <a:spcPts val="300"/>
              </a:spcBef>
            </a:pPr>
            <a:r>
              <a:rPr lang="en-US" sz="2000" dirty="0"/>
              <a:t>Public Post</a:t>
            </a:r>
          </a:p>
          <a:p>
            <a:pPr>
              <a:lnSpc>
                <a:spcPct val="90000"/>
              </a:lnSpc>
              <a:spcBef>
                <a:spcPts val="300"/>
              </a:spcBef>
            </a:pPr>
            <a:r>
              <a:rPr lang="en-US" sz="2000" dirty="0"/>
              <a:t>Electricity Company</a:t>
            </a:r>
          </a:p>
          <a:p>
            <a:pPr>
              <a:lnSpc>
                <a:spcPct val="90000"/>
              </a:lnSpc>
              <a:spcBef>
                <a:spcPts val="300"/>
              </a:spcBef>
            </a:pPr>
            <a:r>
              <a:rPr lang="en-US" sz="2000" dirty="0"/>
              <a:t>Airport</a:t>
            </a:r>
            <a:endParaRPr lang="en-US" sz="2000" dirty="0">
              <a:solidFill>
                <a:schemeClr val="accent1"/>
              </a:solidFill>
            </a:endParaRPr>
          </a:p>
          <a:p>
            <a:pPr>
              <a:lnSpc>
                <a:spcPct val="90000"/>
              </a:lnSpc>
              <a:spcBef>
                <a:spcPts val="300"/>
              </a:spcBef>
            </a:pPr>
            <a:r>
              <a:rPr lang="en-US" sz="2000" dirty="0">
                <a:solidFill>
                  <a:schemeClr val="bg2"/>
                </a:solidFill>
              </a:rPr>
              <a:t>Banks</a:t>
            </a:r>
          </a:p>
        </p:txBody>
      </p:sp>
      <p:sp>
        <p:nvSpPr>
          <p:cNvPr id="13" name="Text Placeholder 2">
            <a:extLst>
              <a:ext uri="{FF2B5EF4-FFF2-40B4-BE49-F238E27FC236}">
                <a16:creationId xmlns:a16="http://schemas.microsoft.com/office/drawing/2014/main" id="{80C03A9D-A846-A95B-6A9E-8128CB971037}"/>
              </a:ext>
            </a:extLst>
          </p:cNvPr>
          <p:cNvSpPr txBox="1">
            <a:spLocks/>
          </p:cNvSpPr>
          <p:nvPr/>
        </p:nvSpPr>
        <p:spPr bwMode="auto">
          <a:xfrm>
            <a:off x="1894089" y="2367965"/>
            <a:ext cx="1566371" cy="305352"/>
          </a:xfrm>
          <a:prstGeom prst="rect">
            <a:avLst/>
          </a:prstGeom>
          <a:solidFill>
            <a:schemeClr val="bg1">
              <a:lumMod val="75000"/>
            </a:schemeClr>
          </a:solidFill>
          <a:ln>
            <a:noFill/>
          </a:ln>
        </p:spPr>
        <p:txBody>
          <a:bodyPr vert="horz" wrap="square" lIns="36000" tIns="0" rIns="0" bIns="0" numCol="1" anchor="ctr" anchorCtr="0" compatLnSpc="1">
            <a:prstTxWarp prst="textNoShape">
              <a:avLst/>
            </a:prstTxWarp>
          </a:bodyPr>
          <a:lstStyle>
            <a:lvl1pPr marL="301625" indent="-301625" algn="l" defTabSz="608013" rtl="0" eaLnBrk="0" fontAlgn="base" hangingPunct="0">
              <a:lnSpc>
                <a:spcPct val="110000"/>
              </a:lnSpc>
              <a:spcBef>
                <a:spcPts val="1000"/>
              </a:spcBef>
              <a:spcAft>
                <a:spcPct val="0"/>
              </a:spcAft>
              <a:buFont typeface="Arial" panose="020B0604020202020204" pitchFamily="34" charset="0"/>
              <a:buChar char="•"/>
              <a:defRPr sz="2400" kern="1200">
                <a:solidFill>
                  <a:schemeClr val="bg1"/>
                </a:solidFill>
                <a:latin typeface="Arial"/>
                <a:ea typeface="+mn-ea"/>
                <a:cs typeface="Arial"/>
              </a:defRPr>
            </a:lvl1pPr>
            <a:lvl2pPr marL="620713" indent="-301625" algn="l" defTabSz="608013" rtl="0" eaLnBrk="0" fontAlgn="base" hangingPunct="0">
              <a:lnSpc>
                <a:spcPct val="110000"/>
              </a:lnSpc>
              <a:spcBef>
                <a:spcPts val="1000"/>
              </a:spcBef>
              <a:spcAft>
                <a:spcPct val="0"/>
              </a:spcAft>
              <a:buFont typeface="Arial" panose="020B0604020202020204" pitchFamily="34" charset="0"/>
              <a:buChar char="–"/>
              <a:defRPr sz="2100" kern="1200">
                <a:solidFill>
                  <a:schemeClr val="bg1"/>
                </a:solidFill>
                <a:latin typeface="Arial"/>
                <a:ea typeface="+mn-ea"/>
                <a:cs typeface="Arial"/>
              </a:defRPr>
            </a:lvl2pPr>
            <a:lvl3pPr marL="941388" indent="-303213" algn="l" defTabSz="608013" rtl="0" eaLnBrk="0" fontAlgn="base" hangingPunct="0">
              <a:lnSpc>
                <a:spcPct val="110000"/>
              </a:lnSpc>
              <a:spcBef>
                <a:spcPts val="1000"/>
              </a:spcBef>
              <a:spcAft>
                <a:spcPct val="0"/>
              </a:spcAft>
              <a:buFont typeface="Arial" panose="020B0604020202020204" pitchFamily="34" charset="0"/>
              <a:buChar char="•"/>
              <a:defRPr sz="1900" kern="1200">
                <a:solidFill>
                  <a:schemeClr val="bg1"/>
                </a:solidFill>
                <a:latin typeface="Arial"/>
                <a:ea typeface="+mn-ea"/>
                <a:cs typeface="Arial"/>
              </a:defRPr>
            </a:lvl3pPr>
            <a:lvl4pPr marL="1143000" indent="-303213" algn="l" defTabSz="608013" rtl="0" eaLnBrk="0" fontAlgn="base" hangingPunct="0">
              <a:lnSpc>
                <a:spcPct val="110000"/>
              </a:lnSpc>
              <a:spcBef>
                <a:spcPts val="1000"/>
              </a:spcBef>
              <a:spcAft>
                <a:spcPct val="0"/>
              </a:spcAft>
              <a:buFont typeface="Arial" panose="020B0604020202020204" pitchFamily="34" charset="0"/>
              <a:buChar char="–"/>
              <a:defRPr sz="1600" kern="1200">
                <a:solidFill>
                  <a:schemeClr val="bg1"/>
                </a:solidFill>
                <a:latin typeface="Arial"/>
                <a:ea typeface="+mn-ea"/>
                <a:cs typeface="Arial"/>
              </a:defRPr>
            </a:lvl4pPr>
            <a:lvl5pPr marL="1462088" indent="-303213" algn="l" defTabSz="608013" rtl="0" eaLnBrk="0" fontAlgn="base" hangingPunct="0">
              <a:lnSpc>
                <a:spcPct val="110000"/>
              </a:lnSpc>
              <a:spcBef>
                <a:spcPts val="1000"/>
              </a:spcBef>
              <a:spcAft>
                <a:spcPct val="0"/>
              </a:spcAft>
              <a:buFont typeface="Arial" panose="020B0604020202020204" pitchFamily="34" charset="0"/>
              <a:buChar char="•"/>
              <a:defRPr sz="1400" kern="1200">
                <a:solidFill>
                  <a:schemeClr val="bg1"/>
                </a:solidFill>
                <a:latin typeface="Arial"/>
                <a:ea typeface="+mn-ea"/>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0" indent="0">
              <a:buFont typeface="Arial" panose="020B0604020202020204" pitchFamily="34" charset="0"/>
              <a:buNone/>
            </a:pPr>
            <a:r>
              <a:rPr lang="en-US" dirty="0">
                <a:solidFill>
                  <a:schemeClr val="tx2"/>
                </a:solidFill>
              </a:rPr>
              <a:t>VICTIMS</a:t>
            </a:r>
          </a:p>
        </p:txBody>
      </p:sp>
      <p:cxnSp>
        <p:nvCxnSpPr>
          <p:cNvPr id="14" name="Straight Connector 13">
            <a:extLst>
              <a:ext uri="{FF2B5EF4-FFF2-40B4-BE49-F238E27FC236}">
                <a16:creationId xmlns:a16="http://schemas.microsoft.com/office/drawing/2014/main" id="{3E922180-1082-AF1C-C660-58F28CE78CA3}"/>
              </a:ext>
            </a:extLst>
          </p:cNvPr>
          <p:cNvCxnSpPr>
            <a:cxnSpLocks/>
          </p:cNvCxnSpPr>
          <p:nvPr/>
        </p:nvCxnSpPr>
        <p:spPr>
          <a:xfrm>
            <a:off x="1797127" y="3039298"/>
            <a:ext cx="8183485" cy="4933"/>
          </a:xfrm>
          <a:prstGeom prst="line">
            <a:avLst/>
          </a:prstGeom>
          <a:ln w="12700" cmpd="sng">
            <a:solidFill>
              <a:schemeClr val="bg1">
                <a:lumMod val="75000"/>
              </a:schemeClr>
            </a:solidFill>
            <a:prstDash val="sysDash"/>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5" name="Content Placeholder 5">
            <a:extLst>
              <a:ext uri="{FF2B5EF4-FFF2-40B4-BE49-F238E27FC236}">
                <a16:creationId xmlns:a16="http://schemas.microsoft.com/office/drawing/2014/main" id="{E0D1D207-0945-013B-B046-5306767541F2}"/>
              </a:ext>
            </a:extLst>
          </p:cNvPr>
          <p:cNvSpPr txBox="1">
            <a:spLocks/>
          </p:cNvSpPr>
          <p:nvPr/>
        </p:nvSpPr>
        <p:spPr>
          <a:xfrm>
            <a:off x="1494538" y="5475346"/>
            <a:ext cx="9400474" cy="644525"/>
          </a:xfrm>
          <a:prstGeom prst="roundRect">
            <a:avLst/>
          </a:prstGeom>
          <a:solidFill>
            <a:schemeClr val="tx1"/>
          </a:solidFill>
          <a:ln w="1905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Autofit/>
          </a:bodyPr>
          <a:lstStyle>
            <a:lvl1pPr marL="230188" indent="-230188" algn="l" defTabSz="609493" rtl="0" eaLnBrk="1" latinLnBrk="0" hangingPunct="1">
              <a:spcBef>
                <a:spcPct val="20000"/>
              </a:spcBef>
              <a:buClr>
                <a:schemeClr val="tx2"/>
              </a:buClr>
              <a:buFont typeface="Arial"/>
              <a:buChar char="•"/>
              <a:defRPr sz="2700" b="1" i="0" kern="1200" baseline="0">
                <a:solidFill>
                  <a:schemeClr val="tx2"/>
                </a:solidFill>
                <a:latin typeface="Arial"/>
                <a:ea typeface="+mn-ea"/>
                <a:cs typeface="Arial"/>
              </a:defRPr>
            </a:lvl1pPr>
            <a:lvl2pPr marL="911225" indent="-301625" algn="l" defTabSz="609493" rtl="0" eaLnBrk="1" latinLnBrk="0" hangingPunct="1">
              <a:spcBef>
                <a:spcPct val="20000"/>
              </a:spcBef>
              <a:buClr>
                <a:schemeClr val="tx2"/>
              </a:buClr>
              <a:buFont typeface="Arial"/>
              <a:buChar char="–"/>
              <a:defRPr sz="2400" b="0" i="0" kern="1200" baseline="0">
                <a:solidFill>
                  <a:schemeClr val="tx2"/>
                </a:solidFill>
                <a:latin typeface="+mn-lt"/>
                <a:ea typeface="+mn-ea"/>
                <a:cs typeface="+mn-cs"/>
              </a:defRPr>
            </a:lvl2pPr>
            <a:lvl3pPr marL="1523733" indent="-304747" algn="l" defTabSz="609493" rtl="0" eaLnBrk="1" latinLnBrk="0" hangingPunct="1">
              <a:spcBef>
                <a:spcPct val="20000"/>
              </a:spcBef>
              <a:buClr>
                <a:schemeClr val="tx2"/>
              </a:buClr>
              <a:buFont typeface="Arial"/>
              <a:buChar char="•"/>
              <a:defRPr sz="2100" b="0" i="0" kern="1200" baseline="0">
                <a:solidFill>
                  <a:schemeClr val="tx2"/>
                </a:solidFill>
                <a:latin typeface="+mn-lt"/>
                <a:ea typeface="+mn-ea"/>
                <a:cs typeface="+mn-cs"/>
              </a:defRPr>
            </a:lvl3pPr>
            <a:lvl4pPr marL="2133227" indent="-304747" algn="l" defTabSz="609493" rtl="0" eaLnBrk="1" latinLnBrk="0" hangingPunct="1">
              <a:spcBef>
                <a:spcPct val="20000"/>
              </a:spcBef>
              <a:buClr>
                <a:schemeClr val="accent6">
                  <a:lumMod val="50000"/>
                  <a:lumOff val="50000"/>
                </a:schemeClr>
              </a:buClr>
              <a:buFont typeface="Arial"/>
              <a:buChar char="–"/>
              <a:defRPr sz="1900" b="0" i="0" kern="1200">
                <a:solidFill>
                  <a:schemeClr val="lt1"/>
                </a:solidFill>
                <a:latin typeface="+mn-lt"/>
                <a:ea typeface="+mn-ea"/>
                <a:cs typeface="+mn-cs"/>
              </a:defRPr>
            </a:lvl4pPr>
            <a:lvl5pPr marL="2742720" indent="-304747" algn="l" defTabSz="609493" rtl="0" eaLnBrk="1" latinLnBrk="0" hangingPunct="1">
              <a:spcBef>
                <a:spcPct val="20000"/>
              </a:spcBef>
              <a:buClr>
                <a:schemeClr val="accent6">
                  <a:lumMod val="50000"/>
                  <a:lumOff val="50000"/>
                </a:schemeClr>
              </a:buClr>
              <a:buFont typeface="Arial"/>
              <a:buChar char="»"/>
              <a:defRPr sz="1600" b="0" i="0" kern="1200">
                <a:solidFill>
                  <a:schemeClr val="lt1"/>
                </a:solidFill>
                <a:latin typeface="+mn-lt"/>
                <a:ea typeface="+mn-ea"/>
                <a:cs typeface="+mn-cs"/>
              </a:defRPr>
            </a:lvl5pPr>
            <a:lvl6pPr marL="3352213" indent="-304747" algn="l" defTabSz="609493" rtl="0" eaLnBrk="1" latinLnBrk="0" hangingPunct="1">
              <a:spcBef>
                <a:spcPct val="20000"/>
              </a:spcBef>
              <a:buFont typeface="Arial"/>
              <a:buChar char="•"/>
              <a:defRPr sz="2700" kern="1200">
                <a:solidFill>
                  <a:schemeClr val="lt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lt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lt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lt1"/>
                </a:solidFill>
                <a:latin typeface="+mn-lt"/>
                <a:ea typeface="+mn-ea"/>
                <a:cs typeface="+mn-cs"/>
              </a:defRPr>
            </a:lvl9pPr>
          </a:lstStyle>
          <a:p>
            <a:pPr marL="0" indent="0">
              <a:spcBef>
                <a:spcPts val="0"/>
              </a:spcBef>
              <a:buFont typeface="Arial" panose="020B0604020202020204" pitchFamily="34" charset="0"/>
              <a:buNone/>
            </a:pPr>
            <a:r>
              <a:rPr lang="en-US" sz="2400" dirty="0">
                <a:solidFill>
                  <a:schemeClr val="bg1"/>
                </a:solidFill>
              </a:rPr>
              <a:t>Complaints for several days over difficulties accessing services</a:t>
            </a:r>
          </a:p>
        </p:txBody>
      </p:sp>
      <p:sp>
        <p:nvSpPr>
          <p:cNvPr id="3" name="Text Placeholder 2">
            <a:extLst>
              <a:ext uri="{FF2B5EF4-FFF2-40B4-BE49-F238E27FC236}">
                <a16:creationId xmlns:a16="http://schemas.microsoft.com/office/drawing/2014/main" id="{2B8968BC-7FE2-6EBA-682B-49F9CC9A76BE}"/>
              </a:ext>
            </a:extLst>
          </p:cNvPr>
          <p:cNvSpPr txBox="1">
            <a:spLocks/>
          </p:cNvSpPr>
          <p:nvPr/>
        </p:nvSpPr>
        <p:spPr bwMode="auto">
          <a:xfrm>
            <a:off x="6094412" y="2379635"/>
            <a:ext cx="1566371" cy="305352"/>
          </a:xfrm>
          <a:prstGeom prst="rect">
            <a:avLst/>
          </a:prstGeom>
          <a:solidFill>
            <a:schemeClr val="bg1">
              <a:lumMod val="75000"/>
            </a:schemeClr>
          </a:solidFill>
          <a:ln>
            <a:noFill/>
          </a:ln>
        </p:spPr>
        <p:txBody>
          <a:bodyPr vert="horz" wrap="square" lIns="36000" tIns="0" rIns="0" bIns="0" numCol="1" anchor="ctr" anchorCtr="0" compatLnSpc="1">
            <a:prstTxWarp prst="textNoShape">
              <a:avLst/>
            </a:prstTxWarp>
          </a:bodyPr>
          <a:lstStyle>
            <a:lvl1pPr marL="301625" indent="-301625" algn="l" defTabSz="608013" rtl="0" eaLnBrk="0" fontAlgn="base" hangingPunct="0">
              <a:lnSpc>
                <a:spcPct val="110000"/>
              </a:lnSpc>
              <a:spcBef>
                <a:spcPts val="1000"/>
              </a:spcBef>
              <a:spcAft>
                <a:spcPct val="0"/>
              </a:spcAft>
              <a:buFont typeface="Arial" panose="020B0604020202020204" pitchFamily="34" charset="0"/>
              <a:buChar char="•"/>
              <a:defRPr sz="2400" kern="1200">
                <a:solidFill>
                  <a:schemeClr val="bg1"/>
                </a:solidFill>
                <a:latin typeface="Arial"/>
                <a:ea typeface="+mn-ea"/>
                <a:cs typeface="Arial"/>
              </a:defRPr>
            </a:lvl1pPr>
            <a:lvl2pPr marL="620713" indent="-301625" algn="l" defTabSz="608013" rtl="0" eaLnBrk="0" fontAlgn="base" hangingPunct="0">
              <a:lnSpc>
                <a:spcPct val="110000"/>
              </a:lnSpc>
              <a:spcBef>
                <a:spcPts val="1000"/>
              </a:spcBef>
              <a:spcAft>
                <a:spcPct val="0"/>
              </a:spcAft>
              <a:buFont typeface="Arial" panose="020B0604020202020204" pitchFamily="34" charset="0"/>
              <a:buChar char="–"/>
              <a:defRPr sz="2100" kern="1200">
                <a:solidFill>
                  <a:schemeClr val="bg1"/>
                </a:solidFill>
                <a:latin typeface="Arial"/>
                <a:ea typeface="+mn-ea"/>
                <a:cs typeface="Arial"/>
              </a:defRPr>
            </a:lvl2pPr>
            <a:lvl3pPr marL="941388" indent="-303213" algn="l" defTabSz="608013" rtl="0" eaLnBrk="0" fontAlgn="base" hangingPunct="0">
              <a:lnSpc>
                <a:spcPct val="110000"/>
              </a:lnSpc>
              <a:spcBef>
                <a:spcPts val="1000"/>
              </a:spcBef>
              <a:spcAft>
                <a:spcPct val="0"/>
              </a:spcAft>
              <a:buFont typeface="Arial" panose="020B0604020202020204" pitchFamily="34" charset="0"/>
              <a:buChar char="•"/>
              <a:defRPr sz="1900" kern="1200">
                <a:solidFill>
                  <a:schemeClr val="bg1"/>
                </a:solidFill>
                <a:latin typeface="Arial"/>
                <a:ea typeface="+mn-ea"/>
                <a:cs typeface="Arial"/>
              </a:defRPr>
            </a:lvl3pPr>
            <a:lvl4pPr marL="1143000" indent="-303213" algn="l" defTabSz="608013" rtl="0" eaLnBrk="0" fontAlgn="base" hangingPunct="0">
              <a:lnSpc>
                <a:spcPct val="110000"/>
              </a:lnSpc>
              <a:spcBef>
                <a:spcPts val="1000"/>
              </a:spcBef>
              <a:spcAft>
                <a:spcPct val="0"/>
              </a:spcAft>
              <a:buFont typeface="Arial" panose="020B0604020202020204" pitchFamily="34" charset="0"/>
              <a:buChar char="–"/>
              <a:defRPr sz="1600" kern="1200">
                <a:solidFill>
                  <a:schemeClr val="bg1"/>
                </a:solidFill>
                <a:latin typeface="Arial"/>
                <a:ea typeface="+mn-ea"/>
                <a:cs typeface="Arial"/>
              </a:defRPr>
            </a:lvl4pPr>
            <a:lvl5pPr marL="1462088" indent="-303213" algn="l" defTabSz="608013" rtl="0" eaLnBrk="0" fontAlgn="base" hangingPunct="0">
              <a:lnSpc>
                <a:spcPct val="110000"/>
              </a:lnSpc>
              <a:spcBef>
                <a:spcPts val="1000"/>
              </a:spcBef>
              <a:spcAft>
                <a:spcPct val="0"/>
              </a:spcAft>
              <a:buFont typeface="Arial" panose="020B0604020202020204" pitchFamily="34" charset="0"/>
              <a:buChar char="•"/>
              <a:defRPr sz="1400" kern="1200">
                <a:solidFill>
                  <a:schemeClr val="bg1"/>
                </a:solidFill>
                <a:latin typeface="Arial"/>
                <a:ea typeface="+mn-ea"/>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0" indent="0">
              <a:buFont typeface="Arial" panose="020B0604020202020204" pitchFamily="34" charset="0"/>
              <a:buNone/>
            </a:pPr>
            <a:r>
              <a:rPr lang="en-US" dirty="0">
                <a:solidFill>
                  <a:schemeClr val="tx2"/>
                </a:solidFill>
              </a:rPr>
              <a:t>IMPACT</a:t>
            </a:r>
          </a:p>
        </p:txBody>
      </p:sp>
    </p:spTree>
    <p:extLst>
      <p:ext uri="{BB962C8B-B14F-4D97-AF65-F5344CB8AC3E}">
        <p14:creationId xmlns:p14="http://schemas.microsoft.com/office/powerpoint/2010/main" val="39337468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E7496-2374-B05E-BDC8-6CB7F19AD2AB}"/>
              </a:ext>
            </a:extLst>
          </p:cNvPr>
          <p:cNvSpPr>
            <a:spLocks noGrp="1"/>
          </p:cNvSpPr>
          <p:nvPr>
            <p:ph type="title" idx="4294967295"/>
          </p:nvPr>
        </p:nvSpPr>
        <p:spPr>
          <a:xfrm>
            <a:off x="0" y="228600"/>
            <a:ext cx="12571413" cy="609600"/>
          </a:xfrm>
          <a:prstGeom prst="rect">
            <a:avLst/>
          </a:prstGeom>
        </p:spPr>
        <p:txBody>
          <a:bodyPr/>
          <a:lstStyle/>
          <a:p>
            <a:r>
              <a:rPr lang="en-US" sz="3200" dirty="0"/>
              <a:t>   </a:t>
            </a:r>
            <a:r>
              <a:rPr lang="en-US" sz="3200" dirty="0">
                <a:solidFill>
                  <a:schemeClr val="accent1"/>
                </a:solidFill>
              </a:rPr>
              <a:t>Multi-Vector &amp; Multi-Services Attack Campaign</a:t>
            </a:r>
          </a:p>
        </p:txBody>
      </p:sp>
      <p:pic>
        <p:nvPicPr>
          <p:cNvPr id="10" name="Picture 9">
            <a:extLst>
              <a:ext uri="{FF2B5EF4-FFF2-40B4-BE49-F238E27FC236}">
                <a16:creationId xmlns:a16="http://schemas.microsoft.com/office/drawing/2014/main" id="{780742E6-F282-699C-D72D-807C2502222C}"/>
              </a:ext>
            </a:extLst>
          </p:cNvPr>
          <p:cNvPicPr>
            <a:picLocks noChangeAspect="1"/>
          </p:cNvPicPr>
          <p:nvPr/>
        </p:nvPicPr>
        <p:blipFill>
          <a:blip r:embed="rId2"/>
          <a:stretch>
            <a:fillRect/>
          </a:stretch>
        </p:blipFill>
        <p:spPr>
          <a:xfrm>
            <a:off x="6932612" y="2855169"/>
            <a:ext cx="4343400" cy="3539049"/>
          </a:xfrm>
          <a:prstGeom prst="rect">
            <a:avLst/>
          </a:prstGeom>
        </p:spPr>
      </p:pic>
      <p:pic>
        <p:nvPicPr>
          <p:cNvPr id="12" name="Picture 11">
            <a:extLst>
              <a:ext uri="{FF2B5EF4-FFF2-40B4-BE49-F238E27FC236}">
                <a16:creationId xmlns:a16="http://schemas.microsoft.com/office/drawing/2014/main" id="{56C5E37F-48CD-DCFA-BDDE-4A0A0C18B59F}"/>
              </a:ext>
            </a:extLst>
          </p:cNvPr>
          <p:cNvPicPr>
            <a:picLocks noChangeAspect="1"/>
          </p:cNvPicPr>
          <p:nvPr/>
        </p:nvPicPr>
        <p:blipFill>
          <a:blip r:embed="rId3"/>
          <a:stretch>
            <a:fillRect/>
          </a:stretch>
        </p:blipFill>
        <p:spPr>
          <a:xfrm>
            <a:off x="534222" y="2873996"/>
            <a:ext cx="4569589" cy="3403135"/>
          </a:xfrm>
          <a:prstGeom prst="rect">
            <a:avLst/>
          </a:prstGeom>
        </p:spPr>
      </p:pic>
      <p:sp>
        <p:nvSpPr>
          <p:cNvPr id="3" name="Text 2">
            <a:extLst>
              <a:ext uri="{FF2B5EF4-FFF2-40B4-BE49-F238E27FC236}">
                <a16:creationId xmlns:a16="http://schemas.microsoft.com/office/drawing/2014/main" id="{08AC10BD-906E-D746-4D27-784A169E73F0}"/>
              </a:ext>
            </a:extLst>
          </p:cNvPr>
          <p:cNvSpPr/>
          <p:nvPr/>
        </p:nvSpPr>
        <p:spPr>
          <a:xfrm>
            <a:off x="512503" y="1730958"/>
            <a:ext cx="4819910" cy="1086269"/>
          </a:xfrm>
          <a:prstGeom prst="rect">
            <a:avLst/>
          </a:prstGeom>
          <a:noFill/>
          <a:ln/>
        </p:spPr>
        <p:txBody>
          <a:bodyPr wrap="square" lIns="0" tIns="0" rIns="0" bIns="0" rtlCol="0" anchor="t"/>
          <a:lstStyle/>
          <a:p>
            <a:pPr marL="0" indent="0" algn="l">
              <a:lnSpc>
                <a:spcPts val="1750"/>
              </a:lnSpc>
              <a:buNone/>
            </a:pPr>
            <a:r>
              <a:rPr lang="en-US" sz="1400" dirty="0">
                <a:solidFill>
                  <a:schemeClr val="bg1"/>
                </a:solidFill>
                <a:latin typeface="Open Sans" pitchFamily="34" charset="0"/>
                <a:ea typeface="Open Sans" pitchFamily="34" charset="-122"/>
                <a:cs typeface="Open Sans" pitchFamily="34" charset="-120"/>
              </a:rPr>
              <a:t>Concentrated attacks targeting financial sector infrastructure and government digital services, with particular focus on payment processing systems serving the Kingdom's digital economy transformation initiatives.</a:t>
            </a:r>
            <a:endParaRPr lang="en-US" sz="1400" dirty="0">
              <a:solidFill>
                <a:schemeClr val="bg1"/>
              </a:solidFill>
            </a:endParaRPr>
          </a:p>
        </p:txBody>
      </p:sp>
      <p:sp>
        <p:nvSpPr>
          <p:cNvPr id="4" name="Text 4">
            <a:extLst>
              <a:ext uri="{FF2B5EF4-FFF2-40B4-BE49-F238E27FC236}">
                <a16:creationId xmlns:a16="http://schemas.microsoft.com/office/drawing/2014/main" id="{63B40ACB-EAF9-5795-57A3-9065B460881F}"/>
              </a:ext>
            </a:extLst>
          </p:cNvPr>
          <p:cNvSpPr/>
          <p:nvPr/>
        </p:nvSpPr>
        <p:spPr>
          <a:xfrm>
            <a:off x="6932612" y="1712915"/>
            <a:ext cx="4591311" cy="1086269"/>
          </a:xfrm>
          <a:prstGeom prst="rect">
            <a:avLst/>
          </a:prstGeom>
          <a:noFill/>
          <a:ln/>
        </p:spPr>
        <p:txBody>
          <a:bodyPr wrap="square" lIns="0" tIns="0" rIns="0" bIns="0" rtlCol="0" anchor="t"/>
          <a:lstStyle/>
          <a:p>
            <a:pPr marL="0" indent="0" algn="l">
              <a:lnSpc>
                <a:spcPts val="1750"/>
              </a:lnSpc>
              <a:buNone/>
            </a:pPr>
            <a:r>
              <a:rPr lang="en-US" sz="1400" dirty="0">
                <a:solidFill>
                  <a:schemeClr val="bg1"/>
                </a:solidFill>
                <a:latin typeface="Open Sans" pitchFamily="34" charset="0"/>
                <a:ea typeface="Open Sans" pitchFamily="34" charset="-122"/>
                <a:cs typeface="Open Sans" pitchFamily="34" charset="-120"/>
              </a:rPr>
              <a:t>Telecommunications infrastructure bore the brunt of sustained multi-vector attacks, affecting service providers, government SSO systems, and critical utility services across the nation's digital backbone.</a:t>
            </a:r>
            <a:endParaRPr lang="en-US" sz="1400" dirty="0">
              <a:solidFill>
                <a:schemeClr val="bg1"/>
              </a:solidFill>
            </a:endParaRPr>
          </a:p>
        </p:txBody>
      </p:sp>
      <p:sp>
        <p:nvSpPr>
          <p:cNvPr id="5" name="Title 1">
            <a:extLst>
              <a:ext uri="{FF2B5EF4-FFF2-40B4-BE49-F238E27FC236}">
                <a16:creationId xmlns:a16="http://schemas.microsoft.com/office/drawing/2014/main" id="{C7C12791-7C29-CA45-5149-0DD6AABC9B20}"/>
              </a:ext>
            </a:extLst>
          </p:cNvPr>
          <p:cNvSpPr txBox="1">
            <a:spLocks/>
          </p:cNvSpPr>
          <p:nvPr/>
        </p:nvSpPr>
        <p:spPr bwMode="auto">
          <a:xfrm>
            <a:off x="379412" y="1078707"/>
            <a:ext cx="5410201"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99" tIns="60949" rIns="121899" bIns="60949" numCol="1" anchor="t" anchorCtr="0" compatLnSpc="1">
            <a:prstTxWarp prst="textNoShape">
              <a:avLst/>
            </a:prstTxWarp>
          </a:bodyPr>
          <a:lstStyle>
            <a:lvl1pPr algn="l" defTabSz="608013" rtl="0" eaLnBrk="0" fontAlgn="base" hangingPunct="0">
              <a:lnSpc>
                <a:spcPct val="100000"/>
              </a:lnSpc>
              <a:spcBef>
                <a:spcPct val="0"/>
              </a:spcBef>
              <a:spcAft>
                <a:spcPct val="0"/>
              </a:spcAft>
              <a:defRPr sz="3800" b="1" kern="1200">
                <a:solidFill>
                  <a:schemeClr val="bg1"/>
                </a:solidFill>
                <a:latin typeface="Arial"/>
                <a:ea typeface="+mj-ea"/>
                <a:cs typeface="Arial"/>
              </a:defRPr>
            </a:lvl1pPr>
            <a:lvl2pPr algn="l" defTabSz="608013" rtl="0" eaLnBrk="0" fontAlgn="base" hangingPunct="0">
              <a:lnSpc>
                <a:spcPct val="110000"/>
              </a:lnSpc>
              <a:spcBef>
                <a:spcPct val="0"/>
              </a:spcBef>
              <a:spcAft>
                <a:spcPct val="0"/>
              </a:spcAft>
              <a:defRPr sz="3800" b="1">
                <a:solidFill>
                  <a:schemeClr val="bg1"/>
                </a:solidFill>
                <a:latin typeface="Arial" panose="020B0604020202020204" pitchFamily="34" charset="0"/>
                <a:cs typeface="Arial" panose="020B0604020202020204" pitchFamily="34" charset="0"/>
              </a:defRPr>
            </a:lvl2pPr>
            <a:lvl3pPr algn="l" defTabSz="608013" rtl="0" eaLnBrk="0" fontAlgn="base" hangingPunct="0">
              <a:lnSpc>
                <a:spcPct val="110000"/>
              </a:lnSpc>
              <a:spcBef>
                <a:spcPct val="0"/>
              </a:spcBef>
              <a:spcAft>
                <a:spcPct val="0"/>
              </a:spcAft>
              <a:defRPr sz="3800" b="1">
                <a:solidFill>
                  <a:schemeClr val="bg1"/>
                </a:solidFill>
                <a:latin typeface="Arial" panose="020B0604020202020204" pitchFamily="34" charset="0"/>
                <a:cs typeface="Arial" panose="020B0604020202020204" pitchFamily="34" charset="0"/>
              </a:defRPr>
            </a:lvl3pPr>
            <a:lvl4pPr algn="l" defTabSz="608013" rtl="0" eaLnBrk="0" fontAlgn="base" hangingPunct="0">
              <a:lnSpc>
                <a:spcPct val="110000"/>
              </a:lnSpc>
              <a:spcBef>
                <a:spcPct val="0"/>
              </a:spcBef>
              <a:spcAft>
                <a:spcPct val="0"/>
              </a:spcAft>
              <a:defRPr sz="3800" b="1">
                <a:solidFill>
                  <a:schemeClr val="bg1"/>
                </a:solidFill>
                <a:latin typeface="Arial" panose="020B0604020202020204" pitchFamily="34" charset="0"/>
                <a:cs typeface="Arial" panose="020B0604020202020204" pitchFamily="34" charset="0"/>
              </a:defRPr>
            </a:lvl4pPr>
            <a:lvl5pPr algn="l" defTabSz="608013" rtl="0" eaLnBrk="0" fontAlgn="base" hangingPunct="0">
              <a:lnSpc>
                <a:spcPct val="110000"/>
              </a:lnSpc>
              <a:spcBef>
                <a:spcPct val="0"/>
              </a:spcBef>
              <a:spcAft>
                <a:spcPct val="0"/>
              </a:spcAft>
              <a:defRPr sz="3800" b="1">
                <a:solidFill>
                  <a:schemeClr val="bg1"/>
                </a:solidFill>
                <a:latin typeface="Arial" panose="020B0604020202020204" pitchFamily="34" charset="0"/>
                <a:cs typeface="Arial" panose="020B0604020202020204" pitchFamily="34" charset="0"/>
              </a:defRPr>
            </a:lvl5pPr>
            <a:lvl6pPr marL="457200" algn="l" defTabSz="608013" rtl="0" fontAlgn="base">
              <a:spcBef>
                <a:spcPct val="0"/>
              </a:spcBef>
              <a:spcAft>
                <a:spcPct val="0"/>
              </a:spcAft>
              <a:defRPr sz="3800" b="1">
                <a:solidFill>
                  <a:schemeClr val="bg1"/>
                </a:solidFill>
                <a:latin typeface="Arial" panose="020B0604020202020204" pitchFamily="34" charset="0"/>
                <a:cs typeface="Arial" panose="020B0604020202020204" pitchFamily="34" charset="0"/>
              </a:defRPr>
            </a:lvl6pPr>
            <a:lvl7pPr marL="914400" algn="l" defTabSz="608013" rtl="0" fontAlgn="base">
              <a:spcBef>
                <a:spcPct val="0"/>
              </a:spcBef>
              <a:spcAft>
                <a:spcPct val="0"/>
              </a:spcAft>
              <a:defRPr sz="3800" b="1">
                <a:solidFill>
                  <a:schemeClr val="bg1"/>
                </a:solidFill>
                <a:latin typeface="Arial" panose="020B0604020202020204" pitchFamily="34" charset="0"/>
                <a:cs typeface="Arial" panose="020B0604020202020204" pitchFamily="34" charset="0"/>
              </a:defRPr>
            </a:lvl7pPr>
            <a:lvl8pPr marL="1371600" algn="l" defTabSz="608013" rtl="0" fontAlgn="base">
              <a:spcBef>
                <a:spcPct val="0"/>
              </a:spcBef>
              <a:spcAft>
                <a:spcPct val="0"/>
              </a:spcAft>
              <a:defRPr sz="3800" b="1">
                <a:solidFill>
                  <a:schemeClr val="bg1"/>
                </a:solidFill>
                <a:latin typeface="Arial" panose="020B0604020202020204" pitchFamily="34" charset="0"/>
                <a:cs typeface="Arial" panose="020B0604020202020204" pitchFamily="34" charset="0"/>
              </a:defRPr>
            </a:lvl8pPr>
            <a:lvl9pPr marL="1828800" algn="l" defTabSz="608013" rtl="0" fontAlgn="base">
              <a:spcBef>
                <a:spcPct val="0"/>
              </a:spcBef>
              <a:spcAft>
                <a:spcPct val="0"/>
              </a:spcAft>
              <a:defRPr sz="3800" b="1">
                <a:solidFill>
                  <a:schemeClr val="bg1"/>
                </a:solidFill>
                <a:latin typeface="Arial" panose="020B0604020202020204" pitchFamily="34" charset="0"/>
                <a:cs typeface="Arial" panose="020B0604020202020204" pitchFamily="34" charset="0"/>
              </a:defRPr>
            </a:lvl9pPr>
          </a:lstStyle>
          <a:p>
            <a:r>
              <a:rPr lang="en-US" sz="2400" dirty="0"/>
              <a:t>Multi-Services</a:t>
            </a:r>
          </a:p>
        </p:txBody>
      </p:sp>
      <p:sp>
        <p:nvSpPr>
          <p:cNvPr id="6" name="Title 1">
            <a:extLst>
              <a:ext uri="{FF2B5EF4-FFF2-40B4-BE49-F238E27FC236}">
                <a16:creationId xmlns:a16="http://schemas.microsoft.com/office/drawing/2014/main" id="{268FA84A-5057-7CBB-C7F4-82E4EB792199}"/>
              </a:ext>
            </a:extLst>
          </p:cNvPr>
          <p:cNvSpPr txBox="1">
            <a:spLocks/>
          </p:cNvSpPr>
          <p:nvPr/>
        </p:nvSpPr>
        <p:spPr bwMode="auto">
          <a:xfrm>
            <a:off x="6932612" y="1047331"/>
            <a:ext cx="5410201"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99" tIns="60949" rIns="121899" bIns="60949" numCol="1" anchor="t" anchorCtr="0" compatLnSpc="1">
            <a:prstTxWarp prst="textNoShape">
              <a:avLst/>
            </a:prstTxWarp>
          </a:bodyPr>
          <a:lstStyle>
            <a:lvl1pPr algn="l" defTabSz="608013" rtl="0" eaLnBrk="0" fontAlgn="base" hangingPunct="0">
              <a:lnSpc>
                <a:spcPct val="100000"/>
              </a:lnSpc>
              <a:spcBef>
                <a:spcPct val="0"/>
              </a:spcBef>
              <a:spcAft>
                <a:spcPct val="0"/>
              </a:spcAft>
              <a:defRPr sz="3800" b="1" kern="1200">
                <a:solidFill>
                  <a:schemeClr val="bg1"/>
                </a:solidFill>
                <a:latin typeface="Arial"/>
                <a:ea typeface="+mj-ea"/>
                <a:cs typeface="Arial"/>
              </a:defRPr>
            </a:lvl1pPr>
            <a:lvl2pPr algn="l" defTabSz="608013" rtl="0" eaLnBrk="0" fontAlgn="base" hangingPunct="0">
              <a:lnSpc>
                <a:spcPct val="110000"/>
              </a:lnSpc>
              <a:spcBef>
                <a:spcPct val="0"/>
              </a:spcBef>
              <a:spcAft>
                <a:spcPct val="0"/>
              </a:spcAft>
              <a:defRPr sz="3800" b="1">
                <a:solidFill>
                  <a:schemeClr val="bg1"/>
                </a:solidFill>
                <a:latin typeface="Arial" panose="020B0604020202020204" pitchFamily="34" charset="0"/>
                <a:cs typeface="Arial" panose="020B0604020202020204" pitchFamily="34" charset="0"/>
              </a:defRPr>
            </a:lvl2pPr>
            <a:lvl3pPr algn="l" defTabSz="608013" rtl="0" eaLnBrk="0" fontAlgn="base" hangingPunct="0">
              <a:lnSpc>
                <a:spcPct val="110000"/>
              </a:lnSpc>
              <a:spcBef>
                <a:spcPct val="0"/>
              </a:spcBef>
              <a:spcAft>
                <a:spcPct val="0"/>
              </a:spcAft>
              <a:defRPr sz="3800" b="1">
                <a:solidFill>
                  <a:schemeClr val="bg1"/>
                </a:solidFill>
                <a:latin typeface="Arial" panose="020B0604020202020204" pitchFamily="34" charset="0"/>
                <a:cs typeface="Arial" panose="020B0604020202020204" pitchFamily="34" charset="0"/>
              </a:defRPr>
            </a:lvl3pPr>
            <a:lvl4pPr algn="l" defTabSz="608013" rtl="0" eaLnBrk="0" fontAlgn="base" hangingPunct="0">
              <a:lnSpc>
                <a:spcPct val="110000"/>
              </a:lnSpc>
              <a:spcBef>
                <a:spcPct val="0"/>
              </a:spcBef>
              <a:spcAft>
                <a:spcPct val="0"/>
              </a:spcAft>
              <a:defRPr sz="3800" b="1">
                <a:solidFill>
                  <a:schemeClr val="bg1"/>
                </a:solidFill>
                <a:latin typeface="Arial" panose="020B0604020202020204" pitchFamily="34" charset="0"/>
                <a:cs typeface="Arial" panose="020B0604020202020204" pitchFamily="34" charset="0"/>
              </a:defRPr>
            </a:lvl4pPr>
            <a:lvl5pPr algn="l" defTabSz="608013" rtl="0" eaLnBrk="0" fontAlgn="base" hangingPunct="0">
              <a:lnSpc>
                <a:spcPct val="110000"/>
              </a:lnSpc>
              <a:spcBef>
                <a:spcPct val="0"/>
              </a:spcBef>
              <a:spcAft>
                <a:spcPct val="0"/>
              </a:spcAft>
              <a:defRPr sz="3800" b="1">
                <a:solidFill>
                  <a:schemeClr val="bg1"/>
                </a:solidFill>
                <a:latin typeface="Arial" panose="020B0604020202020204" pitchFamily="34" charset="0"/>
                <a:cs typeface="Arial" panose="020B0604020202020204" pitchFamily="34" charset="0"/>
              </a:defRPr>
            </a:lvl5pPr>
            <a:lvl6pPr marL="457200" algn="l" defTabSz="608013" rtl="0" fontAlgn="base">
              <a:spcBef>
                <a:spcPct val="0"/>
              </a:spcBef>
              <a:spcAft>
                <a:spcPct val="0"/>
              </a:spcAft>
              <a:defRPr sz="3800" b="1">
                <a:solidFill>
                  <a:schemeClr val="bg1"/>
                </a:solidFill>
                <a:latin typeface="Arial" panose="020B0604020202020204" pitchFamily="34" charset="0"/>
                <a:cs typeface="Arial" panose="020B0604020202020204" pitchFamily="34" charset="0"/>
              </a:defRPr>
            </a:lvl6pPr>
            <a:lvl7pPr marL="914400" algn="l" defTabSz="608013" rtl="0" fontAlgn="base">
              <a:spcBef>
                <a:spcPct val="0"/>
              </a:spcBef>
              <a:spcAft>
                <a:spcPct val="0"/>
              </a:spcAft>
              <a:defRPr sz="3800" b="1">
                <a:solidFill>
                  <a:schemeClr val="bg1"/>
                </a:solidFill>
                <a:latin typeface="Arial" panose="020B0604020202020204" pitchFamily="34" charset="0"/>
                <a:cs typeface="Arial" panose="020B0604020202020204" pitchFamily="34" charset="0"/>
              </a:defRPr>
            </a:lvl7pPr>
            <a:lvl8pPr marL="1371600" algn="l" defTabSz="608013" rtl="0" fontAlgn="base">
              <a:spcBef>
                <a:spcPct val="0"/>
              </a:spcBef>
              <a:spcAft>
                <a:spcPct val="0"/>
              </a:spcAft>
              <a:defRPr sz="3800" b="1">
                <a:solidFill>
                  <a:schemeClr val="bg1"/>
                </a:solidFill>
                <a:latin typeface="Arial" panose="020B0604020202020204" pitchFamily="34" charset="0"/>
                <a:cs typeface="Arial" panose="020B0604020202020204" pitchFamily="34" charset="0"/>
              </a:defRPr>
            </a:lvl8pPr>
            <a:lvl9pPr marL="1828800" algn="l" defTabSz="608013" rtl="0" fontAlgn="base">
              <a:spcBef>
                <a:spcPct val="0"/>
              </a:spcBef>
              <a:spcAft>
                <a:spcPct val="0"/>
              </a:spcAft>
              <a:defRPr sz="3800" b="1">
                <a:solidFill>
                  <a:schemeClr val="bg1"/>
                </a:solidFill>
                <a:latin typeface="Arial" panose="020B0604020202020204" pitchFamily="34" charset="0"/>
                <a:cs typeface="Arial" panose="020B0604020202020204" pitchFamily="34" charset="0"/>
              </a:defRPr>
            </a:lvl9pPr>
          </a:lstStyle>
          <a:p>
            <a:r>
              <a:rPr lang="en-US" sz="2400" dirty="0"/>
              <a:t>Multi-Vector</a:t>
            </a:r>
          </a:p>
        </p:txBody>
      </p:sp>
    </p:spTree>
    <p:extLst>
      <p:ext uri="{BB962C8B-B14F-4D97-AF65-F5344CB8AC3E}">
        <p14:creationId xmlns:p14="http://schemas.microsoft.com/office/powerpoint/2010/main" val="22667433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ADD49-ECF6-7627-D1F4-17643004D1B2}"/>
              </a:ext>
            </a:extLst>
          </p:cNvPr>
          <p:cNvSpPr>
            <a:spLocks noGrp="1"/>
          </p:cNvSpPr>
          <p:nvPr>
            <p:ph type="title" idx="4294967295"/>
          </p:nvPr>
        </p:nvSpPr>
        <p:spPr>
          <a:xfrm>
            <a:off x="0" y="228600"/>
            <a:ext cx="11582400" cy="609600"/>
          </a:xfrm>
          <a:prstGeom prst="rect">
            <a:avLst/>
          </a:prstGeom>
        </p:spPr>
        <p:txBody>
          <a:bodyPr/>
          <a:lstStyle/>
          <a:p>
            <a:r>
              <a:rPr lang="en-US" sz="3200" dirty="0">
                <a:solidFill>
                  <a:schemeClr val="accent1"/>
                </a:solidFill>
              </a:rPr>
              <a:t>Anatomy of DDoS Attacks</a:t>
            </a:r>
          </a:p>
        </p:txBody>
      </p:sp>
      <p:sp>
        <p:nvSpPr>
          <p:cNvPr id="3" name="Text Placeholder 2">
            <a:extLst>
              <a:ext uri="{FF2B5EF4-FFF2-40B4-BE49-F238E27FC236}">
                <a16:creationId xmlns:a16="http://schemas.microsoft.com/office/drawing/2014/main" id="{20C7997D-D410-5298-7DD7-362B94A2ACC5}"/>
              </a:ext>
            </a:extLst>
          </p:cNvPr>
          <p:cNvSpPr>
            <a:spLocks noGrp="1"/>
          </p:cNvSpPr>
          <p:nvPr>
            <p:ph type="body" sz="quarter" idx="4294967295"/>
          </p:nvPr>
        </p:nvSpPr>
        <p:spPr>
          <a:xfrm>
            <a:off x="0" y="914400"/>
            <a:ext cx="11582400" cy="495300"/>
          </a:xfrm>
          <a:prstGeom prst="rect">
            <a:avLst/>
          </a:prstGeom>
        </p:spPr>
        <p:txBody>
          <a:bodyPr/>
          <a:lstStyle/>
          <a:p>
            <a:r>
              <a:rPr lang="en-US" b="0" dirty="0"/>
              <a:t>Attack Highlights</a:t>
            </a:r>
          </a:p>
        </p:txBody>
      </p:sp>
      <p:sp>
        <p:nvSpPr>
          <p:cNvPr id="4" name="Text">
            <a:extLst>
              <a:ext uri="{FF2B5EF4-FFF2-40B4-BE49-F238E27FC236}">
                <a16:creationId xmlns:a16="http://schemas.microsoft.com/office/drawing/2014/main" id="{18D0C9BF-55BD-8048-66F2-77C118CBB8B0}"/>
              </a:ext>
            </a:extLst>
          </p:cNvPr>
          <p:cNvSpPr txBox="1">
            <a:spLocks/>
          </p:cNvSpPr>
          <p:nvPr/>
        </p:nvSpPr>
        <p:spPr>
          <a:xfrm>
            <a:off x="1449996" y="4550360"/>
            <a:ext cx="10203741" cy="828260"/>
          </a:xfrm>
          <a:prstGeom prst="rect">
            <a:avLst/>
          </a:prstGeom>
        </p:spPr>
        <p:txBody>
          <a:bodyPr/>
          <a:lstStyle>
            <a:lvl1pPr marL="301625" indent="-301625" algn="l" defTabSz="608013" rtl="0" eaLnBrk="0" fontAlgn="base" hangingPunct="0">
              <a:lnSpc>
                <a:spcPct val="110000"/>
              </a:lnSpc>
              <a:spcBef>
                <a:spcPts val="1000"/>
              </a:spcBef>
              <a:spcAft>
                <a:spcPct val="0"/>
              </a:spcAft>
              <a:buFont typeface="Arial" panose="020B0604020202020204" pitchFamily="34" charset="0"/>
              <a:buChar char="•"/>
              <a:defRPr sz="2000" kern="1200">
                <a:solidFill>
                  <a:schemeClr val="bg1"/>
                </a:solidFill>
                <a:latin typeface="Arial"/>
                <a:ea typeface="+mn-ea"/>
                <a:cs typeface="Arial"/>
              </a:defRPr>
            </a:lvl1pPr>
            <a:lvl2pPr marL="620713" indent="-301625" algn="l" defTabSz="608013" rtl="0" eaLnBrk="0" fontAlgn="base" hangingPunct="0">
              <a:lnSpc>
                <a:spcPct val="110000"/>
              </a:lnSpc>
              <a:spcBef>
                <a:spcPts val="1000"/>
              </a:spcBef>
              <a:spcAft>
                <a:spcPct val="0"/>
              </a:spcAft>
              <a:buFont typeface="Arial" panose="020B0604020202020204" pitchFamily="34" charset="0"/>
              <a:buChar char="–"/>
              <a:defRPr sz="2000" kern="1200">
                <a:solidFill>
                  <a:schemeClr val="bg1"/>
                </a:solidFill>
                <a:latin typeface="Arial"/>
                <a:ea typeface="+mn-ea"/>
                <a:cs typeface="Arial"/>
              </a:defRPr>
            </a:lvl2pPr>
            <a:lvl3pPr marL="941388" indent="-303213" algn="l" defTabSz="608013" rtl="0" eaLnBrk="0" fontAlgn="base" hangingPunct="0">
              <a:lnSpc>
                <a:spcPct val="110000"/>
              </a:lnSpc>
              <a:spcBef>
                <a:spcPts val="1000"/>
              </a:spcBef>
              <a:spcAft>
                <a:spcPct val="0"/>
              </a:spcAft>
              <a:buFont typeface="Arial" panose="020B0604020202020204" pitchFamily="34" charset="0"/>
              <a:buChar char="•"/>
              <a:defRPr sz="1800" kern="1200">
                <a:solidFill>
                  <a:schemeClr val="bg1"/>
                </a:solidFill>
                <a:latin typeface="Arial"/>
                <a:ea typeface="+mn-ea"/>
                <a:cs typeface="Arial"/>
              </a:defRPr>
            </a:lvl3pPr>
            <a:lvl4pPr marL="1143000" indent="-303213" algn="l" defTabSz="608013" rtl="0" eaLnBrk="0" fontAlgn="base" hangingPunct="0">
              <a:lnSpc>
                <a:spcPct val="110000"/>
              </a:lnSpc>
              <a:spcBef>
                <a:spcPts val="1000"/>
              </a:spcBef>
              <a:spcAft>
                <a:spcPct val="0"/>
              </a:spcAft>
              <a:buFont typeface="Arial" panose="020B0604020202020204" pitchFamily="34" charset="0"/>
              <a:buChar char="–"/>
              <a:defRPr sz="1400" kern="1200">
                <a:solidFill>
                  <a:schemeClr val="bg1"/>
                </a:solidFill>
                <a:latin typeface="Arial"/>
                <a:ea typeface="+mn-ea"/>
                <a:cs typeface="Arial"/>
              </a:defRPr>
            </a:lvl4pPr>
            <a:lvl5pPr marL="1462088" indent="-303213" algn="l" defTabSz="608013" rtl="0" eaLnBrk="0" fontAlgn="base" hangingPunct="0">
              <a:lnSpc>
                <a:spcPct val="110000"/>
              </a:lnSpc>
              <a:spcBef>
                <a:spcPts val="1000"/>
              </a:spcBef>
              <a:spcAft>
                <a:spcPct val="0"/>
              </a:spcAft>
              <a:buFont typeface="Arial" panose="020B0604020202020204" pitchFamily="34" charset="0"/>
              <a:buChar char="•"/>
              <a:defRPr sz="1200" kern="1200">
                <a:solidFill>
                  <a:schemeClr val="bg1"/>
                </a:solidFill>
                <a:latin typeface="Arial"/>
                <a:ea typeface="+mn-ea"/>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0" indent="0">
              <a:buFont typeface="Arial" panose="020B0604020202020204" pitchFamily="34" charset="0"/>
              <a:buNone/>
            </a:pPr>
            <a:endParaRPr lang="en-US" sz="1900" dirty="0"/>
          </a:p>
        </p:txBody>
      </p:sp>
      <p:grpSp>
        <p:nvGrpSpPr>
          <p:cNvPr id="5" name="Application Layer">
            <a:extLst>
              <a:ext uri="{FF2B5EF4-FFF2-40B4-BE49-F238E27FC236}">
                <a16:creationId xmlns:a16="http://schemas.microsoft.com/office/drawing/2014/main" id="{443C015F-DAD7-80A1-BE77-7DA618FF5AAB}"/>
              </a:ext>
            </a:extLst>
          </p:cNvPr>
          <p:cNvGrpSpPr>
            <a:grpSpLocks noChangeAspect="1"/>
          </p:cNvGrpSpPr>
          <p:nvPr/>
        </p:nvGrpSpPr>
        <p:grpSpPr>
          <a:xfrm>
            <a:off x="451314" y="5577108"/>
            <a:ext cx="621910" cy="621976"/>
            <a:chOff x="17060863" y="18794413"/>
            <a:chExt cx="3875087" cy="3876675"/>
          </a:xfrm>
          <a:solidFill>
            <a:schemeClr val="accent1"/>
          </a:solidFill>
        </p:grpSpPr>
        <p:sp>
          <p:nvSpPr>
            <p:cNvPr id="6" name="Freeform 1892">
              <a:extLst>
                <a:ext uri="{FF2B5EF4-FFF2-40B4-BE49-F238E27FC236}">
                  <a16:creationId xmlns:a16="http://schemas.microsoft.com/office/drawing/2014/main" id="{8D9F7090-320D-69AE-70C0-0006CA587E73}"/>
                </a:ext>
              </a:extLst>
            </p:cNvPr>
            <p:cNvSpPr>
              <a:spLocks noEditPoints="1"/>
            </p:cNvSpPr>
            <p:nvPr/>
          </p:nvSpPr>
          <p:spPr bwMode="auto">
            <a:xfrm>
              <a:off x="17364075" y="19089688"/>
              <a:ext cx="3270250" cy="3286125"/>
            </a:xfrm>
            <a:custGeom>
              <a:avLst/>
              <a:gdLst>
                <a:gd name="T0" fmla="*/ 249 w 498"/>
                <a:gd name="T1" fmla="*/ 16 h 500"/>
                <a:gd name="T2" fmla="*/ 481 w 498"/>
                <a:gd name="T3" fmla="*/ 250 h 500"/>
                <a:gd name="T4" fmla="*/ 249 w 498"/>
                <a:gd name="T5" fmla="*/ 483 h 500"/>
                <a:gd name="T6" fmla="*/ 17 w 498"/>
                <a:gd name="T7" fmla="*/ 250 h 500"/>
                <a:gd name="T8" fmla="*/ 249 w 498"/>
                <a:gd name="T9" fmla="*/ 16 h 500"/>
                <a:gd name="T10" fmla="*/ 249 w 498"/>
                <a:gd name="T11" fmla="*/ 0 h 500"/>
                <a:gd name="T12" fmla="*/ 0 w 498"/>
                <a:gd name="T13" fmla="*/ 250 h 500"/>
                <a:gd name="T14" fmla="*/ 249 w 498"/>
                <a:gd name="T15" fmla="*/ 500 h 500"/>
                <a:gd name="T16" fmla="*/ 498 w 498"/>
                <a:gd name="T17" fmla="*/ 250 h 500"/>
                <a:gd name="T18" fmla="*/ 249 w 498"/>
                <a:gd name="T19" fmla="*/ 0 h 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8" h="500">
                  <a:moveTo>
                    <a:pt x="249" y="16"/>
                  </a:moveTo>
                  <a:cubicBezTo>
                    <a:pt x="377" y="16"/>
                    <a:pt x="481" y="121"/>
                    <a:pt x="481" y="250"/>
                  </a:cubicBezTo>
                  <a:cubicBezTo>
                    <a:pt x="481" y="379"/>
                    <a:pt x="377" y="483"/>
                    <a:pt x="249" y="483"/>
                  </a:cubicBezTo>
                  <a:cubicBezTo>
                    <a:pt x="121" y="483"/>
                    <a:pt x="17" y="379"/>
                    <a:pt x="17" y="250"/>
                  </a:cubicBezTo>
                  <a:cubicBezTo>
                    <a:pt x="17" y="121"/>
                    <a:pt x="121" y="16"/>
                    <a:pt x="249" y="16"/>
                  </a:cubicBezTo>
                  <a:moveTo>
                    <a:pt x="249" y="0"/>
                  </a:moveTo>
                  <a:cubicBezTo>
                    <a:pt x="112" y="0"/>
                    <a:pt x="0" y="112"/>
                    <a:pt x="0" y="250"/>
                  </a:cubicBezTo>
                  <a:cubicBezTo>
                    <a:pt x="0" y="388"/>
                    <a:pt x="112" y="500"/>
                    <a:pt x="249" y="500"/>
                  </a:cubicBezTo>
                  <a:cubicBezTo>
                    <a:pt x="386" y="500"/>
                    <a:pt x="498" y="388"/>
                    <a:pt x="498" y="250"/>
                  </a:cubicBezTo>
                  <a:cubicBezTo>
                    <a:pt x="498" y="112"/>
                    <a:pt x="386" y="0"/>
                    <a:pt x="249" y="0"/>
                  </a:cubicBezTo>
                  <a:close/>
                </a:path>
              </a:pathLst>
            </a:cu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 name="Freeform 1893">
              <a:extLst>
                <a:ext uri="{FF2B5EF4-FFF2-40B4-BE49-F238E27FC236}">
                  <a16:creationId xmlns:a16="http://schemas.microsoft.com/office/drawing/2014/main" id="{528A4E12-3AF1-58DB-8DD1-A2FC6E9420C8}"/>
                </a:ext>
              </a:extLst>
            </p:cNvPr>
            <p:cNvSpPr>
              <a:spLocks noEditPoints="1"/>
            </p:cNvSpPr>
            <p:nvPr/>
          </p:nvSpPr>
          <p:spPr bwMode="auto">
            <a:xfrm>
              <a:off x="17987963" y="19715163"/>
              <a:ext cx="2022475" cy="2028825"/>
            </a:xfrm>
            <a:custGeom>
              <a:avLst/>
              <a:gdLst>
                <a:gd name="T0" fmla="*/ 154 w 308"/>
                <a:gd name="T1" fmla="*/ 9 h 309"/>
                <a:gd name="T2" fmla="*/ 299 w 308"/>
                <a:gd name="T3" fmla="*/ 155 h 309"/>
                <a:gd name="T4" fmla="*/ 154 w 308"/>
                <a:gd name="T5" fmla="*/ 301 h 309"/>
                <a:gd name="T6" fmla="*/ 9 w 308"/>
                <a:gd name="T7" fmla="*/ 155 h 309"/>
                <a:gd name="T8" fmla="*/ 154 w 308"/>
                <a:gd name="T9" fmla="*/ 9 h 309"/>
                <a:gd name="T10" fmla="*/ 154 w 308"/>
                <a:gd name="T11" fmla="*/ 0 h 309"/>
                <a:gd name="T12" fmla="*/ 0 w 308"/>
                <a:gd name="T13" fmla="*/ 155 h 309"/>
                <a:gd name="T14" fmla="*/ 154 w 308"/>
                <a:gd name="T15" fmla="*/ 309 h 309"/>
                <a:gd name="T16" fmla="*/ 308 w 308"/>
                <a:gd name="T17" fmla="*/ 155 h 309"/>
                <a:gd name="T18" fmla="*/ 154 w 308"/>
                <a:gd name="T19" fmla="*/ 0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8" h="309">
                  <a:moveTo>
                    <a:pt x="154" y="9"/>
                  </a:moveTo>
                  <a:cubicBezTo>
                    <a:pt x="234" y="9"/>
                    <a:pt x="299" y="74"/>
                    <a:pt x="299" y="155"/>
                  </a:cubicBezTo>
                  <a:cubicBezTo>
                    <a:pt x="299" y="236"/>
                    <a:pt x="234" y="301"/>
                    <a:pt x="154" y="301"/>
                  </a:cubicBezTo>
                  <a:cubicBezTo>
                    <a:pt x="74" y="301"/>
                    <a:pt x="9" y="236"/>
                    <a:pt x="9" y="155"/>
                  </a:cubicBezTo>
                  <a:cubicBezTo>
                    <a:pt x="9" y="74"/>
                    <a:pt x="74" y="9"/>
                    <a:pt x="154" y="9"/>
                  </a:cubicBezTo>
                  <a:moveTo>
                    <a:pt x="154" y="0"/>
                  </a:moveTo>
                  <a:cubicBezTo>
                    <a:pt x="69" y="0"/>
                    <a:pt x="0" y="70"/>
                    <a:pt x="0" y="155"/>
                  </a:cubicBezTo>
                  <a:cubicBezTo>
                    <a:pt x="0" y="240"/>
                    <a:pt x="69" y="309"/>
                    <a:pt x="154" y="309"/>
                  </a:cubicBezTo>
                  <a:cubicBezTo>
                    <a:pt x="239" y="309"/>
                    <a:pt x="308" y="240"/>
                    <a:pt x="308" y="155"/>
                  </a:cubicBezTo>
                  <a:cubicBezTo>
                    <a:pt x="308" y="70"/>
                    <a:pt x="239" y="0"/>
                    <a:pt x="154" y="0"/>
                  </a:cubicBezTo>
                  <a:close/>
                </a:path>
              </a:pathLst>
            </a:cu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 name="Oval 1894">
              <a:extLst>
                <a:ext uri="{FF2B5EF4-FFF2-40B4-BE49-F238E27FC236}">
                  <a16:creationId xmlns:a16="http://schemas.microsoft.com/office/drawing/2014/main" id="{0418A961-6A75-1918-8E6F-A2ED12094A07}"/>
                </a:ext>
              </a:extLst>
            </p:cNvPr>
            <p:cNvSpPr>
              <a:spLocks noChangeArrowheads="1"/>
            </p:cNvSpPr>
            <p:nvPr/>
          </p:nvSpPr>
          <p:spPr bwMode="auto">
            <a:xfrm>
              <a:off x="18611850" y="20339050"/>
              <a:ext cx="774700" cy="781050"/>
            </a:xfrm>
            <a:prstGeom prst="ellipse">
              <a:avLst/>
            </a:pr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1895">
              <a:extLst>
                <a:ext uri="{FF2B5EF4-FFF2-40B4-BE49-F238E27FC236}">
                  <a16:creationId xmlns:a16="http://schemas.microsoft.com/office/drawing/2014/main" id="{1C456B51-03AE-42CB-6FCC-F4F302784EAF}"/>
                </a:ext>
              </a:extLst>
            </p:cNvPr>
            <p:cNvSpPr>
              <a:spLocks/>
            </p:cNvSpPr>
            <p:nvPr/>
          </p:nvSpPr>
          <p:spPr bwMode="auto">
            <a:xfrm>
              <a:off x="18946813" y="18794413"/>
              <a:ext cx="104775" cy="696913"/>
            </a:xfrm>
            <a:custGeom>
              <a:avLst/>
              <a:gdLst>
                <a:gd name="T0" fmla="*/ 8 w 16"/>
                <a:gd name="T1" fmla="*/ 106 h 106"/>
                <a:gd name="T2" fmla="*/ 0 w 16"/>
                <a:gd name="T3" fmla="*/ 98 h 106"/>
                <a:gd name="T4" fmla="*/ 0 w 16"/>
                <a:gd name="T5" fmla="*/ 8 h 106"/>
                <a:gd name="T6" fmla="*/ 8 w 16"/>
                <a:gd name="T7" fmla="*/ 0 h 106"/>
                <a:gd name="T8" fmla="*/ 16 w 16"/>
                <a:gd name="T9" fmla="*/ 8 h 106"/>
                <a:gd name="T10" fmla="*/ 16 w 16"/>
                <a:gd name="T11" fmla="*/ 98 h 106"/>
                <a:gd name="T12" fmla="*/ 8 w 16"/>
                <a:gd name="T13" fmla="*/ 106 h 106"/>
              </a:gdLst>
              <a:ahLst/>
              <a:cxnLst>
                <a:cxn ang="0">
                  <a:pos x="T0" y="T1"/>
                </a:cxn>
                <a:cxn ang="0">
                  <a:pos x="T2" y="T3"/>
                </a:cxn>
                <a:cxn ang="0">
                  <a:pos x="T4" y="T5"/>
                </a:cxn>
                <a:cxn ang="0">
                  <a:pos x="T6" y="T7"/>
                </a:cxn>
                <a:cxn ang="0">
                  <a:pos x="T8" y="T9"/>
                </a:cxn>
                <a:cxn ang="0">
                  <a:pos x="T10" y="T11"/>
                </a:cxn>
                <a:cxn ang="0">
                  <a:pos x="T12" y="T13"/>
                </a:cxn>
              </a:cxnLst>
              <a:rect l="0" t="0" r="r" b="b"/>
              <a:pathLst>
                <a:path w="16" h="106">
                  <a:moveTo>
                    <a:pt x="8" y="106"/>
                  </a:moveTo>
                  <a:cubicBezTo>
                    <a:pt x="3" y="106"/>
                    <a:pt x="0" y="103"/>
                    <a:pt x="0" y="98"/>
                  </a:cubicBezTo>
                  <a:cubicBezTo>
                    <a:pt x="0" y="8"/>
                    <a:pt x="0" y="8"/>
                    <a:pt x="0" y="8"/>
                  </a:cubicBezTo>
                  <a:cubicBezTo>
                    <a:pt x="0" y="4"/>
                    <a:pt x="3" y="0"/>
                    <a:pt x="8" y="0"/>
                  </a:cubicBezTo>
                  <a:cubicBezTo>
                    <a:pt x="13" y="0"/>
                    <a:pt x="16" y="4"/>
                    <a:pt x="16" y="8"/>
                  </a:cubicBezTo>
                  <a:cubicBezTo>
                    <a:pt x="16" y="98"/>
                    <a:pt x="16" y="98"/>
                    <a:pt x="16" y="98"/>
                  </a:cubicBezTo>
                  <a:cubicBezTo>
                    <a:pt x="16" y="103"/>
                    <a:pt x="13" y="106"/>
                    <a:pt x="8" y="106"/>
                  </a:cubicBezTo>
                  <a:close/>
                </a:path>
              </a:pathLst>
            </a:cu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1896">
              <a:extLst>
                <a:ext uri="{FF2B5EF4-FFF2-40B4-BE49-F238E27FC236}">
                  <a16:creationId xmlns:a16="http://schemas.microsoft.com/office/drawing/2014/main" id="{251D2DFF-1854-2DEF-4881-1A0BED548C91}"/>
                </a:ext>
              </a:extLst>
            </p:cNvPr>
            <p:cNvSpPr>
              <a:spLocks/>
            </p:cNvSpPr>
            <p:nvPr/>
          </p:nvSpPr>
          <p:spPr bwMode="auto">
            <a:xfrm>
              <a:off x="18946813" y="21967825"/>
              <a:ext cx="104775" cy="703263"/>
            </a:xfrm>
            <a:custGeom>
              <a:avLst/>
              <a:gdLst>
                <a:gd name="T0" fmla="*/ 8 w 16"/>
                <a:gd name="T1" fmla="*/ 107 h 107"/>
                <a:gd name="T2" fmla="*/ 0 w 16"/>
                <a:gd name="T3" fmla="*/ 98 h 107"/>
                <a:gd name="T4" fmla="*/ 0 w 16"/>
                <a:gd name="T5" fmla="*/ 9 h 107"/>
                <a:gd name="T6" fmla="*/ 8 w 16"/>
                <a:gd name="T7" fmla="*/ 0 h 107"/>
                <a:gd name="T8" fmla="*/ 16 w 16"/>
                <a:gd name="T9" fmla="*/ 9 h 107"/>
                <a:gd name="T10" fmla="*/ 16 w 16"/>
                <a:gd name="T11" fmla="*/ 98 h 107"/>
                <a:gd name="T12" fmla="*/ 8 w 16"/>
                <a:gd name="T13" fmla="*/ 107 h 107"/>
              </a:gdLst>
              <a:ahLst/>
              <a:cxnLst>
                <a:cxn ang="0">
                  <a:pos x="T0" y="T1"/>
                </a:cxn>
                <a:cxn ang="0">
                  <a:pos x="T2" y="T3"/>
                </a:cxn>
                <a:cxn ang="0">
                  <a:pos x="T4" y="T5"/>
                </a:cxn>
                <a:cxn ang="0">
                  <a:pos x="T6" y="T7"/>
                </a:cxn>
                <a:cxn ang="0">
                  <a:pos x="T8" y="T9"/>
                </a:cxn>
                <a:cxn ang="0">
                  <a:pos x="T10" y="T11"/>
                </a:cxn>
                <a:cxn ang="0">
                  <a:pos x="T12" y="T13"/>
                </a:cxn>
              </a:cxnLst>
              <a:rect l="0" t="0" r="r" b="b"/>
              <a:pathLst>
                <a:path w="16" h="107">
                  <a:moveTo>
                    <a:pt x="8" y="107"/>
                  </a:moveTo>
                  <a:cubicBezTo>
                    <a:pt x="3" y="107"/>
                    <a:pt x="0" y="103"/>
                    <a:pt x="0" y="98"/>
                  </a:cubicBezTo>
                  <a:cubicBezTo>
                    <a:pt x="0" y="9"/>
                    <a:pt x="0" y="9"/>
                    <a:pt x="0" y="9"/>
                  </a:cubicBezTo>
                  <a:cubicBezTo>
                    <a:pt x="0" y="4"/>
                    <a:pt x="3" y="0"/>
                    <a:pt x="8" y="0"/>
                  </a:cubicBezTo>
                  <a:cubicBezTo>
                    <a:pt x="13" y="0"/>
                    <a:pt x="16" y="4"/>
                    <a:pt x="16" y="9"/>
                  </a:cubicBezTo>
                  <a:cubicBezTo>
                    <a:pt x="16" y="98"/>
                    <a:pt x="16" y="98"/>
                    <a:pt x="16" y="98"/>
                  </a:cubicBezTo>
                  <a:cubicBezTo>
                    <a:pt x="16" y="103"/>
                    <a:pt x="13" y="107"/>
                    <a:pt x="8" y="107"/>
                  </a:cubicBezTo>
                  <a:close/>
                </a:path>
              </a:pathLst>
            </a:cu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1897">
              <a:extLst>
                <a:ext uri="{FF2B5EF4-FFF2-40B4-BE49-F238E27FC236}">
                  <a16:creationId xmlns:a16="http://schemas.microsoft.com/office/drawing/2014/main" id="{075FA325-2FA8-2564-3116-EEAE3D178F4B}"/>
                </a:ext>
              </a:extLst>
            </p:cNvPr>
            <p:cNvSpPr>
              <a:spLocks/>
            </p:cNvSpPr>
            <p:nvPr/>
          </p:nvSpPr>
          <p:spPr bwMode="auto">
            <a:xfrm>
              <a:off x="20234275" y="20674013"/>
              <a:ext cx="701675" cy="111125"/>
            </a:xfrm>
            <a:custGeom>
              <a:avLst/>
              <a:gdLst>
                <a:gd name="T0" fmla="*/ 98 w 107"/>
                <a:gd name="T1" fmla="*/ 17 h 17"/>
                <a:gd name="T2" fmla="*/ 9 w 107"/>
                <a:gd name="T3" fmla="*/ 17 h 17"/>
                <a:gd name="T4" fmla="*/ 0 w 107"/>
                <a:gd name="T5" fmla="*/ 9 h 17"/>
                <a:gd name="T6" fmla="*/ 9 w 107"/>
                <a:gd name="T7" fmla="*/ 0 h 17"/>
                <a:gd name="T8" fmla="*/ 98 w 107"/>
                <a:gd name="T9" fmla="*/ 0 h 17"/>
                <a:gd name="T10" fmla="*/ 107 w 107"/>
                <a:gd name="T11" fmla="*/ 9 h 17"/>
                <a:gd name="T12" fmla="*/ 98 w 107"/>
                <a:gd name="T13" fmla="*/ 17 h 17"/>
              </a:gdLst>
              <a:ahLst/>
              <a:cxnLst>
                <a:cxn ang="0">
                  <a:pos x="T0" y="T1"/>
                </a:cxn>
                <a:cxn ang="0">
                  <a:pos x="T2" y="T3"/>
                </a:cxn>
                <a:cxn ang="0">
                  <a:pos x="T4" y="T5"/>
                </a:cxn>
                <a:cxn ang="0">
                  <a:pos x="T6" y="T7"/>
                </a:cxn>
                <a:cxn ang="0">
                  <a:pos x="T8" y="T9"/>
                </a:cxn>
                <a:cxn ang="0">
                  <a:pos x="T10" y="T11"/>
                </a:cxn>
                <a:cxn ang="0">
                  <a:pos x="T12" y="T13"/>
                </a:cxn>
              </a:cxnLst>
              <a:rect l="0" t="0" r="r" b="b"/>
              <a:pathLst>
                <a:path w="107" h="17">
                  <a:moveTo>
                    <a:pt x="98" y="17"/>
                  </a:moveTo>
                  <a:cubicBezTo>
                    <a:pt x="9" y="17"/>
                    <a:pt x="9" y="17"/>
                    <a:pt x="9" y="17"/>
                  </a:cubicBezTo>
                  <a:cubicBezTo>
                    <a:pt x="4" y="17"/>
                    <a:pt x="0" y="13"/>
                    <a:pt x="0" y="9"/>
                  </a:cubicBezTo>
                  <a:cubicBezTo>
                    <a:pt x="0" y="4"/>
                    <a:pt x="4" y="0"/>
                    <a:pt x="9" y="0"/>
                  </a:cubicBezTo>
                  <a:cubicBezTo>
                    <a:pt x="98" y="0"/>
                    <a:pt x="98" y="0"/>
                    <a:pt x="98" y="0"/>
                  </a:cubicBezTo>
                  <a:cubicBezTo>
                    <a:pt x="103" y="0"/>
                    <a:pt x="107" y="4"/>
                    <a:pt x="107" y="9"/>
                  </a:cubicBezTo>
                  <a:cubicBezTo>
                    <a:pt x="107" y="13"/>
                    <a:pt x="103" y="17"/>
                    <a:pt x="98" y="17"/>
                  </a:cubicBezTo>
                  <a:close/>
                </a:path>
              </a:pathLst>
            </a:cu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1898">
              <a:extLst>
                <a:ext uri="{FF2B5EF4-FFF2-40B4-BE49-F238E27FC236}">
                  <a16:creationId xmlns:a16="http://schemas.microsoft.com/office/drawing/2014/main" id="{0BA5C7D9-8037-4E0F-4A9C-F41917CC0E98}"/>
                </a:ext>
              </a:extLst>
            </p:cNvPr>
            <p:cNvSpPr>
              <a:spLocks/>
            </p:cNvSpPr>
            <p:nvPr/>
          </p:nvSpPr>
          <p:spPr bwMode="auto">
            <a:xfrm>
              <a:off x="17060863" y="20680363"/>
              <a:ext cx="696913" cy="104775"/>
            </a:xfrm>
            <a:custGeom>
              <a:avLst/>
              <a:gdLst>
                <a:gd name="T0" fmla="*/ 98 w 106"/>
                <a:gd name="T1" fmla="*/ 16 h 16"/>
                <a:gd name="T2" fmla="*/ 8 w 106"/>
                <a:gd name="T3" fmla="*/ 16 h 16"/>
                <a:gd name="T4" fmla="*/ 0 w 106"/>
                <a:gd name="T5" fmla="*/ 8 h 16"/>
                <a:gd name="T6" fmla="*/ 8 w 106"/>
                <a:gd name="T7" fmla="*/ 0 h 16"/>
                <a:gd name="T8" fmla="*/ 98 w 106"/>
                <a:gd name="T9" fmla="*/ 0 h 16"/>
                <a:gd name="T10" fmla="*/ 106 w 106"/>
                <a:gd name="T11" fmla="*/ 8 h 16"/>
                <a:gd name="T12" fmla="*/ 98 w 106"/>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106" h="16">
                  <a:moveTo>
                    <a:pt x="98" y="16"/>
                  </a:moveTo>
                  <a:cubicBezTo>
                    <a:pt x="8" y="16"/>
                    <a:pt x="8" y="16"/>
                    <a:pt x="8" y="16"/>
                  </a:cubicBezTo>
                  <a:cubicBezTo>
                    <a:pt x="4" y="16"/>
                    <a:pt x="0" y="12"/>
                    <a:pt x="0" y="8"/>
                  </a:cubicBezTo>
                  <a:cubicBezTo>
                    <a:pt x="0" y="3"/>
                    <a:pt x="4" y="0"/>
                    <a:pt x="8" y="0"/>
                  </a:cubicBezTo>
                  <a:cubicBezTo>
                    <a:pt x="98" y="0"/>
                    <a:pt x="98" y="0"/>
                    <a:pt x="98" y="0"/>
                  </a:cubicBezTo>
                  <a:cubicBezTo>
                    <a:pt x="103" y="0"/>
                    <a:pt x="106" y="3"/>
                    <a:pt x="106" y="8"/>
                  </a:cubicBezTo>
                  <a:cubicBezTo>
                    <a:pt x="106" y="12"/>
                    <a:pt x="103" y="16"/>
                    <a:pt x="98" y="16"/>
                  </a:cubicBezTo>
                  <a:close/>
                </a:path>
              </a:pathLst>
            </a:cu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cxnSp>
        <p:nvCxnSpPr>
          <p:cNvPr id="13" name="Horizontal Divider Bottom">
            <a:extLst>
              <a:ext uri="{FF2B5EF4-FFF2-40B4-BE49-F238E27FC236}">
                <a16:creationId xmlns:a16="http://schemas.microsoft.com/office/drawing/2014/main" id="{0A24E654-D2E2-2EA5-DD44-DCCE5263F531}"/>
              </a:ext>
            </a:extLst>
          </p:cNvPr>
          <p:cNvCxnSpPr>
            <a:cxnSpLocks/>
          </p:cNvCxnSpPr>
          <p:nvPr/>
        </p:nvCxnSpPr>
        <p:spPr>
          <a:xfrm>
            <a:off x="303212" y="4038600"/>
            <a:ext cx="11181702" cy="0"/>
          </a:xfrm>
          <a:prstGeom prst="line">
            <a:avLst/>
          </a:prstGeom>
          <a:ln w="12700" cmpd="sng">
            <a:solidFill>
              <a:schemeClr val="bg1"/>
            </a:solidFill>
            <a:prstDash val="sysDash"/>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4" name="Text Placeholder 2">
            <a:extLst>
              <a:ext uri="{FF2B5EF4-FFF2-40B4-BE49-F238E27FC236}">
                <a16:creationId xmlns:a16="http://schemas.microsoft.com/office/drawing/2014/main" id="{59B8A26C-13D9-EA84-8A12-A623F31A89E6}"/>
              </a:ext>
            </a:extLst>
          </p:cNvPr>
          <p:cNvSpPr txBox="1">
            <a:spLocks/>
          </p:cNvSpPr>
          <p:nvPr/>
        </p:nvSpPr>
        <p:spPr bwMode="auto">
          <a:xfrm>
            <a:off x="1433370" y="4249254"/>
            <a:ext cx="10115937" cy="1393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99" tIns="60949" rIns="121899" bIns="60949" numCol="1" anchor="t" anchorCtr="0" compatLnSpc="1">
            <a:prstTxWarp prst="textNoShape">
              <a:avLst/>
            </a:prstTxWarp>
          </a:bodyPr>
          <a:lstStyle>
            <a:lvl1pPr marL="301625" indent="-301625" algn="l" defTabSz="608013" rtl="0" eaLnBrk="0" fontAlgn="base" hangingPunct="0">
              <a:lnSpc>
                <a:spcPct val="110000"/>
              </a:lnSpc>
              <a:spcBef>
                <a:spcPts val="1000"/>
              </a:spcBef>
              <a:spcAft>
                <a:spcPct val="0"/>
              </a:spcAft>
              <a:buFont typeface="Arial" panose="020B0604020202020204" pitchFamily="34" charset="0"/>
              <a:buChar char="•"/>
              <a:defRPr sz="2400" kern="1200">
                <a:solidFill>
                  <a:schemeClr val="bg1"/>
                </a:solidFill>
                <a:latin typeface="Arial"/>
                <a:ea typeface="+mn-ea"/>
                <a:cs typeface="Arial"/>
              </a:defRPr>
            </a:lvl1pPr>
            <a:lvl2pPr marL="620713" indent="-301625" algn="l" defTabSz="608013" rtl="0" eaLnBrk="0" fontAlgn="base" hangingPunct="0">
              <a:lnSpc>
                <a:spcPct val="110000"/>
              </a:lnSpc>
              <a:spcBef>
                <a:spcPts val="1000"/>
              </a:spcBef>
              <a:spcAft>
                <a:spcPct val="0"/>
              </a:spcAft>
              <a:buFont typeface="Arial" panose="020B0604020202020204" pitchFamily="34" charset="0"/>
              <a:buChar char="–"/>
              <a:defRPr sz="2100" kern="1200">
                <a:solidFill>
                  <a:schemeClr val="bg1"/>
                </a:solidFill>
                <a:latin typeface="Arial"/>
                <a:ea typeface="+mn-ea"/>
                <a:cs typeface="Arial"/>
              </a:defRPr>
            </a:lvl2pPr>
            <a:lvl3pPr marL="941388" indent="-303213" algn="l" defTabSz="608013" rtl="0" eaLnBrk="0" fontAlgn="base" hangingPunct="0">
              <a:lnSpc>
                <a:spcPct val="110000"/>
              </a:lnSpc>
              <a:spcBef>
                <a:spcPts val="1000"/>
              </a:spcBef>
              <a:spcAft>
                <a:spcPct val="0"/>
              </a:spcAft>
              <a:buFont typeface="Arial" panose="020B0604020202020204" pitchFamily="34" charset="0"/>
              <a:buChar char="•"/>
              <a:defRPr sz="1900" kern="1200">
                <a:solidFill>
                  <a:schemeClr val="bg1"/>
                </a:solidFill>
                <a:latin typeface="Arial"/>
                <a:ea typeface="+mn-ea"/>
                <a:cs typeface="Arial"/>
              </a:defRPr>
            </a:lvl3pPr>
            <a:lvl4pPr marL="1143000" indent="-303213" algn="l" defTabSz="608013" rtl="0" eaLnBrk="0" fontAlgn="base" hangingPunct="0">
              <a:lnSpc>
                <a:spcPct val="110000"/>
              </a:lnSpc>
              <a:spcBef>
                <a:spcPts val="1000"/>
              </a:spcBef>
              <a:spcAft>
                <a:spcPct val="0"/>
              </a:spcAft>
              <a:buFont typeface="Arial" panose="020B0604020202020204" pitchFamily="34" charset="0"/>
              <a:buChar char="–"/>
              <a:defRPr sz="1600" kern="1200">
                <a:solidFill>
                  <a:schemeClr val="bg1"/>
                </a:solidFill>
                <a:latin typeface="Arial"/>
                <a:ea typeface="+mn-ea"/>
                <a:cs typeface="Arial"/>
              </a:defRPr>
            </a:lvl4pPr>
            <a:lvl5pPr marL="1462088" indent="-303213" algn="l" defTabSz="608013" rtl="0" eaLnBrk="0" fontAlgn="base" hangingPunct="0">
              <a:lnSpc>
                <a:spcPct val="110000"/>
              </a:lnSpc>
              <a:spcBef>
                <a:spcPts val="1000"/>
              </a:spcBef>
              <a:spcAft>
                <a:spcPct val="0"/>
              </a:spcAft>
              <a:buFont typeface="Arial" panose="020B0604020202020204" pitchFamily="34" charset="0"/>
              <a:buChar char="•"/>
              <a:defRPr sz="1400" kern="1200">
                <a:solidFill>
                  <a:schemeClr val="bg1"/>
                </a:solidFill>
                <a:latin typeface="Arial"/>
                <a:ea typeface="+mn-ea"/>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0" indent="0">
              <a:buNone/>
            </a:pPr>
            <a:r>
              <a:rPr lang="en-US" sz="1800" dirty="0">
                <a:latin typeface="Libre Baskerville" pitchFamily="34" charset="0"/>
                <a:ea typeface="Libre Baskerville" pitchFamily="34" charset="-122"/>
                <a:cs typeface="Libre Baskerville" pitchFamily="34" charset="-120"/>
              </a:rPr>
              <a:t>Strategic Target Selection</a:t>
            </a:r>
            <a:r>
              <a:rPr lang="en-US" sz="1900" dirty="0"/>
              <a:t>: </a:t>
            </a:r>
            <a:r>
              <a:rPr lang="en-US" sz="1900" dirty="0">
                <a:solidFill>
                  <a:srgbClr val="92D050"/>
                </a:solidFill>
              </a:rPr>
              <a:t>Critical Services</a:t>
            </a:r>
            <a:r>
              <a:rPr lang="en-US" sz="1900" dirty="0"/>
              <a:t>, DNS ,Web and Caching which affected payment systems for Millions of users. All this attack traffic, mixed in with legitimate traffic, caused their </a:t>
            </a:r>
            <a:r>
              <a:rPr lang="en-US" sz="1900" dirty="0">
                <a:solidFill>
                  <a:schemeClr val="accent1"/>
                </a:solidFill>
              </a:rPr>
              <a:t>BW to saturate</a:t>
            </a:r>
            <a:r>
              <a:rPr lang="en-US" sz="1900" dirty="0"/>
              <a:t> and </a:t>
            </a:r>
            <a:r>
              <a:rPr lang="en-US" sz="1900" dirty="0">
                <a:solidFill>
                  <a:schemeClr val="accent1"/>
                </a:solidFill>
              </a:rPr>
              <a:t>Firewall CPUs to peak</a:t>
            </a:r>
            <a:r>
              <a:rPr lang="en-US" sz="1900" b="1" dirty="0"/>
              <a:t>, </a:t>
            </a:r>
            <a:r>
              <a:rPr lang="en-US" sz="1900" dirty="0"/>
              <a:t>randomly dropping sessions. </a:t>
            </a:r>
          </a:p>
        </p:txBody>
      </p:sp>
      <p:grpSp>
        <p:nvGrpSpPr>
          <p:cNvPr id="15" name="State Exhaustion">
            <a:extLst>
              <a:ext uri="{FF2B5EF4-FFF2-40B4-BE49-F238E27FC236}">
                <a16:creationId xmlns:a16="http://schemas.microsoft.com/office/drawing/2014/main" id="{3CBB6948-B2B6-F3A5-7EB6-377B68B5DB23}"/>
              </a:ext>
            </a:extLst>
          </p:cNvPr>
          <p:cNvGrpSpPr>
            <a:grpSpLocks noChangeAspect="1"/>
          </p:cNvGrpSpPr>
          <p:nvPr/>
        </p:nvGrpSpPr>
        <p:grpSpPr>
          <a:xfrm>
            <a:off x="385849" y="4496132"/>
            <a:ext cx="657760" cy="621976"/>
            <a:chOff x="11722100" y="5240338"/>
            <a:chExt cx="3586163" cy="3397250"/>
          </a:xfrm>
          <a:solidFill>
            <a:schemeClr val="accent1"/>
          </a:solidFill>
        </p:grpSpPr>
        <p:sp>
          <p:nvSpPr>
            <p:cNvPr id="16" name="Freeform 353">
              <a:extLst>
                <a:ext uri="{FF2B5EF4-FFF2-40B4-BE49-F238E27FC236}">
                  <a16:creationId xmlns:a16="http://schemas.microsoft.com/office/drawing/2014/main" id="{17ED08E5-9F93-2D4E-3DBB-435DFA6825B2}"/>
                </a:ext>
              </a:extLst>
            </p:cNvPr>
            <p:cNvSpPr>
              <a:spLocks noEditPoints="1"/>
            </p:cNvSpPr>
            <p:nvPr/>
          </p:nvSpPr>
          <p:spPr bwMode="auto">
            <a:xfrm>
              <a:off x="12785725" y="6318250"/>
              <a:ext cx="1498600" cy="1504950"/>
            </a:xfrm>
            <a:custGeom>
              <a:avLst/>
              <a:gdLst>
                <a:gd name="T0" fmla="*/ 114 w 228"/>
                <a:gd name="T1" fmla="*/ 17 h 229"/>
                <a:gd name="T2" fmla="*/ 212 w 228"/>
                <a:gd name="T3" fmla="*/ 115 h 229"/>
                <a:gd name="T4" fmla="*/ 114 w 228"/>
                <a:gd name="T5" fmla="*/ 213 h 229"/>
                <a:gd name="T6" fmla="*/ 17 w 228"/>
                <a:gd name="T7" fmla="*/ 115 h 229"/>
                <a:gd name="T8" fmla="*/ 114 w 228"/>
                <a:gd name="T9" fmla="*/ 17 h 229"/>
                <a:gd name="T10" fmla="*/ 114 w 228"/>
                <a:gd name="T11" fmla="*/ 0 h 229"/>
                <a:gd name="T12" fmla="*/ 0 w 228"/>
                <a:gd name="T13" fmla="*/ 115 h 229"/>
                <a:gd name="T14" fmla="*/ 114 w 228"/>
                <a:gd name="T15" fmla="*/ 229 h 229"/>
                <a:gd name="T16" fmla="*/ 228 w 228"/>
                <a:gd name="T17" fmla="*/ 115 h 229"/>
                <a:gd name="T18" fmla="*/ 114 w 228"/>
                <a:gd name="T19" fmla="*/ 0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8" h="229">
                  <a:moveTo>
                    <a:pt x="114" y="17"/>
                  </a:moveTo>
                  <a:cubicBezTo>
                    <a:pt x="168" y="17"/>
                    <a:pt x="212" y="61"/>
                    <a:pt x="212" y="115"/>
                  </a:cubicBezTo>
                  <a:cubicBezTo>
                    <a:pt x="212" y="169"/>
                    <a:pt x="168" y="213"/>
                    <a:pt x="114" y="213"/>
                  </a:cubicBezTo>
                  <a:cubicBezTo>
                    <a:pt x="61" y="213"/>
                    <a:pt x="17" y="169"/>
                    <a:pt x="17" y="115"/>
                  </a:cubicBezTo>
                  <a:cubicBezTo>
                    <a:pt x="17" y="61"/>
                    <a:pt x="61" y="17"/>
                    <a:pt x="114" y="17"/>
                  </a:cubicBezTo>
                  <a:moveTo>
                    <a:pt x="114" y="0"/>
                  </a:moveTo>
                  <a:cubicBezTo>
                    <a:pt x="52" y="0"/>
                    <a:pt x="0" y="52"/>
                    <a:pt x="0" y="115"/>
                  </a:cubicBezTo>
                  <a:cubicBezTo>
                    <a:pt x="0" y="178"/>
                    <a:pt x="52" y="229"/>
                    <a:pt x="114" y="229"/>
                  </a:cubicBezTo>
                  <a:cubicBezTo>
                    <a:pt x="177" y="229"/>
                    <a:pt x="228" y="178"/>
                    <a:pt x="228" y="115"/>
                  </a:cubicBezTo>
                  <a:cubicBezTo>
                    <a:pt x="228" y="52"/>
                    <a:pt x="177" y="0"/>
                    <a:pt x="114" y="0"/>
                  </a:cubicBezTo>
                  <a:close/>
                </a:path>
              </a:pathLst>
            </a:cu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354">
              <a:extLst>
                <a:ext uri="{FF2B5EF4-FFF2-40B4-BE49-F238E27FC236}">
                  <a16:creationId xmlns:a16="http://schemas.microsoft.com/office/drawing/2014/main" id="{43F951C9-DEDA-8AEC-D9F8-951C5447FE37}"/>
                </a:ext>
              </a:extLst>
            </p:cNvPr>
            <p:cNvSpPr>
              <a:spLocks noEditPoints="1"/>
            </p:cNvSpPr>
            <p:nvPr/>
          </p:nvSpPr>
          <p:spPr bwMode="auto">
            <a:xfrm>
              <a:off x="13107988" y="5240338"/>
              <a:ext cx="854075" cy="862012"/>
            </a:xfrm>
            <a:custGeom>
              <a:avLst/>
              <a:gdLst>
                <a:gd name="T0" fmla="*/ 65 w 130"/>
                <a:gd name="T1" fmla="*/ 8 h 131"/>
                <a:gd name="T2" fmla="*/ 122 w 130"/>
                <a:gd name="T3" fmla="*/ 65 h 131"/>
                <a:gd name="T4" fmla="*/ 65 w 130"/>
                <a:gd name="T5" fmla="*/ 122 h 131"/>
                <a:gd name="T6" fmla="*/ 9 w 130"/>
                <a:gd name="T7" fmla="*/ 65 h 131"/>
                <a:gd name="T8" fmla="*/ 65 w 130"/>
                <a:gd name="T9" fmla="*/ 8 h 131"/>
                <a:gd name="T10" fmla="*/ 65 w 130"/>
                <a:gd name="T11" fmla="*/ 0 h 131"/>
                <a:gd name="T12" fmla="*/ 0 w 130"/>
                <a:gd name="T13" fmla="*/ 65 h 131"/>
                <a:gd name="T14" fmla="*/ 65 w 130"/>
                <a:gd name="T15" fmla="*/ 131 h 131"/>
                <a:gd name="T16" fmla="*/ 130 w 130"/>
                <a:gd name="T17" fmla="*/ 65 h 131"/>
                <a:gd name="T18" fmla="*/ 65 w 130"/>
                <a:gd name="T19"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0" h="131">
                  <a:moveTo>
                    <a:pt x="65" y="8"/>
                  </a:moveTo>
                  <a:cubicBezTo>
                    <a:pt x="97" y="8"/>
                    <a:pt x="122" y="34"/>
                    <a:pt x="122" y="65"/>
                  </a:cubicBezTo>
                  <a:cubicBezTo>
                    <a:pt x="122" y="97"/>
                    <a:pt x="97" y="122"/>
                    <a:pt x="65" y="122"/>
                  </a:cubicBezTo>
                  <a:cubicBezTo>
                    <a:pt x="34" y="122"/>
                    <a:pt x="9" y="97"/>
                    <a:pt x="9" y="65"/>
                  </a:cubicBezTo>
                  <a:cubicBezTo>
                    <a:pt x="9" y="34"/>
                    <a:pt x="34" y="8"/>
                    <a:pt x="65" y="8"/>
                  </a:cubicBezTo>
                  <a:moveTo>
                    <a:pt x="65" y="0"/>
                  </a:moveTo>
                  <a:cubicBezTo>
                    <a:pt x="30" y="0"/>
                    <a:pt x="0" y="29"/>
                    <a:pt x="0" y="65"/>
                  </a:cubicBezTo>
                  <a:cubicBezTo>
                    <a:pt x="0" y="101"/>
                    <a:pt x="30" y="131"/>
                    <a:pt x="65" y="131"/>
                  </a:cubicBezTo>
                  <a:cubicBezTo>
                    <a:pt x="101" y="131"/>
                    <a:pt x="130" y="101"/>
                    <a:pt x="130" y="65"/>
                  </a:cubicBezTo>
                  <a:cubicBezTo>
                    <a:pt x="130" y="29"/>
                    <a:pt x="101" y="0"/>
                    <a:pt x="65" y="0"/>
                  </a:cubicBezTo>
                  <a:close/>
                </a:path>
              </a:pathLst>
            </a:cu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Rectangle 355">
              <a:extLst>
                <a:ext uri="{FF2B5EF4-FFF2-40B4-BE49-F238E27FC236}">
                  <a16:creationId xmlns:a16="http://schemas.microsoft.com/office/drawing/2014/main" id="{54723DE5-544E-9EC4-5EE6-998F714E84D7}"/>
                </a:ext>
              </a:extLst>
            </p:cNvPr>
            <p:cNvSpPr>
              <a:spLocks noChangeArrowheads="1"/>
            </p:cNvSpPr>
            <p:nvPr/>
          </p:nvSpPr>
          <p:spPr bwMode="auto">
            <a:xfrm>
              <a:off x="13501688" y="6056313"/>
              <a:ext cx="60325" cy="347662"/>
            </a:xfrm>
            <a:prstGeom prst="rect">
              <a:avLst/>
            </a:prstGeom>
            <a:grp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356">
              <a:extLst>
                <a:ext uri="{FF2B5EF4-FFF2-40B4-BE49-F238E27FC236}">
                  <a16:creationId xmlns:a16="http://schemas.microsoft.com/office/drawing/2014/main" id="{35251A5B-5DB2-1BB6-D7EA-4213CB4B9BBE}"/>
                </a:ext>
              </a:extLst>
            </p:cNvPr>
            <p:cNvSpPr>
              <a:spLocks noEditPoints="1"/>
            </p:cNvSpPr>
            <p:nvPr/>
          </p:nvSpPr>
          <p:spPr bwMode="auto">
            <a:xfrm>
              <a:off x="11722100" y="6207125"/>
              <a:ext cx="958850" cy="854075"/>
            </a:xfrm>
            <a:custGeom>
              <a:avLst/>
              <a:gdLst>
                <a:gd name="T0" fmla="*/ 73 w 146"/>
                <a:gd name="T1" fmla="*/ 8 h 130"/>
                <a:gd name="T2" fmla="*/ 90 w 146"/>
                <a:gd name="T3" fmla="*/ 11 h 130"/>
                <a:gd name="T4" fmla="*/ 127 w 146"/>
                <a:gd name="T5" fmla="*/ 83 h 130"/>
                <a:gd name="T6" fmla="*/ 73 w 146"/>
                <a:gd name="T7" fmla="*/ 122 h 130"/>
                <a:gd name="T8" fmla="*/ 55 w 146"/>
                <a:gd name="T9" fmla="*/ 119 h 130"/>
                <a:gd name="T10" fmla="*/ 19 w 146"/>
                <a:gd name="T11" fmla="*/ 47 h 130"/>
                <a:gd name="T12" fmla="*/ 73 w 146"/>
                <a:gd name="T13" fmla="*/ 8 h 130"/>
                <a:gd name="T14" fmla="*/ 73 w 146"/>
                <a:gd name="T15" fmla="*/ 0 h 130"/>
                <a:gd name="T16" fmla="*/ 73 w 146"/>
                <a:gd name="T17" fmla="*/ 0 h 130"/>
                <a:gd name="T18" fmla="*/ 11 w 146"/>
                <a:gd name="T19" fmla="*/ 45 h 130"/>
                <a:gd name="T20" fmla="*/ 53 w 146"/>
                <a:gd name="T21" fmla="*/ 127 h 130"/>
                <a:gd name="T22" fmla="*/ 73 w 146"/>
                <a:gd name="T23" fmla="*/ 130 h 130"/>
                <a:gd name="T24" fmla="*/ 135 w 146"/>
                <a:gd name="T25" fmla="*/ 85 h 130"/>
                <a:gd name="T26" fmla="*/ 93 w 146"/>
                <a:gd name="T27" fmla="*/ 3 h 130"/>
                <a:gd name="T28" fmla="*/ 73 w 146"/>
                <a:gd name="T29"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6" h="130">
                  <a:moveTo>
                    <a:pt x="73" y="8"/>
                  </a:moveTo>
                  <a:cubicBezTo>
                    <a:pt x="78" y="8"/>
                    <a:pt x="84" y="9"/>
                    <a:pt x="90" y="11"/>
                  </a:cubicBezTo>
                  <a:cubicBezTo>
                    <a:pt x="120" y="21"/>
                    <a:pt x="137" y="53"/>
                    <a:pt x="127" y="83"/>
                  </a:cubicBezTo>
                  <a:cubicBezTo>
                    <a:pt x="119" y="106"/>
                    <a:pt x="97" y="122"/>
                    <a:pt x="73" y="122"/>
                  </a:cubicBezTo>
                  <a:cubicBezTo>
                    <a:pt x="67" y="122"/>
                    <a:pt x="61" y="121"/>
                    <a:pt x="55" y="119"/>
                  </a:cubicBezTo>
                  <a:cubicBezTo>
                    <a:pt x="25" y="109"/>
                    <a:pt x="9" y="77"/>
                    <a:pt x="19" y="47"/>
                  </a:cubicBezTo>
                  <a:cubicBezTo>
                    <a:pt x="26" y="23"/>
                    <a:pt x="49" y="8"/>
                    <a:pt x="73" y="8"/>
                  </a:cubicBezTo>
                  <a:moveTo>
                    <a:pt x="73" y="0"/>
                  </a:moveTo>
                  <a:cubicBezTo>
                    <a:pt x="73" y="0"/>
                    <a:pt x="73" y="0"/>
                    <a:pt x="73" y="0"/>
                  </a:cubicBezTo>
                  <a:cubicBezTo>
                    <a:pt x="44" y="0"/>
                    <a:pt x="19" y="18"/>
                    <a:pt x="11" y="45"/>
                  </a:cubicBezTo>
                  <a:cubicBezTo>
                    <a:pt x="0" y="79"/>
                    <a:pt x="18" y="116"/>
                    <a:pt x="53" y="127"/>
                  </a:cubicBezTo>
                  <a:cubicBezTo>
                    <a:pt x="59" y="129"/>
                    <a:pt x="66" y="130"/>
                    <a:pt x="73" y="130"/>
                  </a:cubicBezTo>
                  <a:cubicBezTo>
                    <a:pt x="101" y="130"/>
                    <a:pt x="126" y="112"/>
                    <a:pt x="135" y="85"/>
                  </a:cubicBezTo>
                  <a:cubicBezTo>
                    <a:pt x="146" y="51"/>
                    <a:pt x="127" y="14"/>
                    <a:pt x="93" y="3"/>
                  </a:cubicBezTo>
                  <a:cubicBezTo>
                    <a:pt x="86" y="1"/>
                    <a:pt x="79" y="0"/>
                    <a:pt x="73" y="0"/>
                  </a:cubicBezTo>
                  <a:close/>
                </a:path>
              </a:pathLst>
            </a:cu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357">
              <a:extLst>
                <a:ext uri="{FF2B5EF4-FFF2-40B4-BE49-F238E27FC236}">
                  <a16:creationId xmlns:a16="http://schemas.microsoft.com/office/drawing/2014/main" id="{93F63A06-1A52-0CEA-D738-47E5BF602124}"/>
                </a:ext>
              </a:extLst>
            </p:cNvPr>
            <p:cNvSpPr>
              <a:spLocks/>
            </p:cNvSpPr>
            <p:nvPr/>
          </p:nvSpPr>
          <p:spPr bwMode="auto">
            <a:xfrm>
              <a:off x="12557125" y="6732588"/>
              <a:ext cx="347663" cy="157162"/>
            </a:xfrm>
            <a:custGeom>
              <a:avLst/>
              <a:gdLst>
                <a:gd name="T0" fmla="*/ 206 w 219"/>
                <a:gd name="T1" fmla="*/ 99 h 99"/>
                <a:gd name="T2" fmla="*/ 0 w 219"/>
                <a:gd name="T3" fmla="*/ 33 h 99"/>
                <a:gd name="T4" fmla="*/ 8 w 219"/>
                <a:gd name="T5" fmla="*/ 0 h 99"/>
                <a:gd name="T6" fmla="*/ 219 w 219"/>
                <a:gd name="T7" fmla="*/ 66 h 99"/>
                <a:gd name="T8" fmla="*/ 206 w 219"/>
                <a:gd name="T9" fmla="*/ 99 h 99"/>
              </a:gdLst>
              <a:ahLst/>
              <a:cxnLst>
                <a:cxn ang="0">
                  <a:pos x="T0" y="T1"/>
                </a:cxn>
                <a:cxn ang="0">
                  <a:pos x="T2" y="T3"/>
                </a:cxn>
                <a:cxn ang="0">
                  <a:pos x="T4" y="T5"/>
                </a:cxn>
                <a:cxn ang="0">
                  <a:pos x="T6" y="T7"/>
                </a:cxn>
                <a:cxn ang="0">
                  <a:pos x="T8" y="T9"/>
                </a:cxn>
              </a:cxnLst>
              <a:rect l="0" t="0" r="r" b="b"/>
              <a:pathLst>
                <a:path w="219" h="99">
                  <a:moveTo>
                    <a:pt x="206" y="99"/>
                  </a:moveTo>
                  <a:lnTo>
                    <a:pt x="0" y="33"/>
                  </a:lnTo>
                  <a:lnTo>
                    <a:pt x="8" y="0"/>
                  </a:lnTo>
                  <a:lnTo>
                    <a:pt x="219" y="66"/>
                  </a:lnTo>
                  <a:lnTo>
                    <a:pt x="206" y="99"/>
                  </a:lnTo>
                  <a:close/>
                </a:path>
              </a:pathLst>
            </a:cu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358">
              <a:extLst>
                <a:ext uri="{FF2B5EF4-FFF2-40B4-BE49-F238E27FC236}">
                  <a16:creationId xmlns:a16="http://schemas.microsoft.com/office/drawing/2014/main" id="{DD745C79-451A-A3FD-0895-341D53F46FBC}"/>
                </a:ext>
              </a:extLst>
            </p:cNvPr>
            <p:cNvSpPr>
              <a:spLocks noEditPoints="1"/>
            </p:cNvSpPr>
            <p:nvPr/>
          </p:nvSpPr>
          <p:spPr bwMode="auto">
            <a:xfrm>
              <a:off x="12214225" y="7777163"/>
              <a:ext cx="973138" cy="854075"/>
            </a:xfrm>
            <a:custGeom>
              <a:avLst/>
              <a:gdLst>
                <a:gd name="T0" fmla="*/ 74 w 148"/>
                <a:gd name="T1" fmla="*/ 8 h 130"/>
                <a:gd name="T2" fmla="*/ 108 w 148"/>
                <a:gd name="T3" fmla="*/ 19 h 130"/>
                <a:gd name="T4" fmla="*/ 120 w 148"/>
                <a:gd name="T5" fmla="*/ 98 h 130"/>
                <a:gd name="T6" fmla="*/ 74 w 148"/>
                <a:gd name="T7" fmla="*/ 122 h 130"/>
                <a:gd name="T8" fmla="*/ 41 w 148"/>
                <a:gd name="T9" fmla="*/ 111 h 130"/>
                <a:gd name="T10" fmla="*/ 28 w 148"/>
                <a:gd name="T11" fmla="*/ 32 h 130"/>
                <a:gd name="T12" fmla="*/ 74 w 148"/>
                <a:gd name="T13" fmla="*/ 8 h 130"/>
                <a:gd name="T14" fmla="*/ 74 w 148"/>
                <a:gd name="T15" fmla="*/ 0 h 130"/>
                <a:gd name="T16" fmla="*/ 74 w 148"/>
                <a:gd name="T17" fmla="*/ 0 h 130"/>
                <a:gd name="T18" fmla="*/ 22 w 148"/>
                <a:gd name="T19" fmla="*/ 27 h 130"/>
                <a:gd name="T20" fmla="*/ 36 w 148"/>
                <a:gd name="T21" fmla="*/ 118 h 130"/>
                <a:gd name="T22" fmla="*/ 74 w 148"/>
                <a:gd name="T23" fmla="*/ 130 h 130"/>
                <a:gd name="T24" fmla="*/ 127 w 148"/>
                <a:gd name="T25" fmla="*/ 103 h 130"/>
                <a:gd name="T26" fmla="*/ 112 w 148"/>
                <a:gd name="T27" fmla="*/ 12 h 130"/>
                <a:gd name="T28" fmla="*/ 74 w 148"/>
                <a:gd name="T29"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30">
                  <a:moveTo>
                    <a:pt x="74" y="8"/>
                  </a:moveTo>
                  <a:cubicBezTo>
                    <a:pt x="86" y="8"/>
                    <a:pt x="98" y="11"/>
                    <a:pt x="108" y="19"/>
                  </a:cubicBezTo>
                  <a:cubicBezTo>
                    <a:pt x="133" y="37"/>
                    <a:pt x="138" y="73"/>
                    <a:pt x="120" y="98"/>
                  </a:cubicBezTo>
                  <a:cubicBezTo>
                    <a:pt x="109" y="114"/>
                    <a:pt x="91" y="122"/>
                    <a:pt x="74" y="122"/>
                  </a:cubicBezTo>
                  <a:cubicBezTo>
                    <a:pt x="62" y="122"/>
                    <a:pt x="51" y="118"/>
                    <a:pt x="41" y="111"/>
                  </a:cubicBezTo>
                  <a:cubicBezTo>
                    <a:pt x="15" y="93"/>
                    <a:pt x="10" y="57"/>
                    <a:pt x="28" y="32"/>
                  </a:cubicBezTo>
                  <a:cubicBezTo>
                    <a:pt x="39" y="16"/>
                    <a:pt x="57" y="8"/>
                    <a:pt x="74" y="8"/>
                  </a:cubicBezTo>
                  <a:moveTo>
                    <a:pt x="74" y="0"/>
                  </a:moveTo>
                  <a:cubicBezTo>
                    <a:pt x="74" y="0"/>
                    <a:pt x="74" y="0"/>
                    <a:pt x="74" y="0"/>
                  </a:cubicBezTo>
                  <a:cubicBezTo>
                    <a:pt x="54" y="0"/>
                    <a:pt x="34" y="10"/>
                    <a:pt x="22" y="27"/>
                  </a:cubicBezTo>
                  <a:cubicBezTo>
                    <a:pt x="0" y="56"/>
                    <a:pt x="7" y="97"/>
                    <a:pt x="36" y="118"/>
                  </a:cubicBezTo>
                  <a:cubicBezTo>
                    <a:pt x="47" y="126"/>
                    <a:pt x="60" y="130"/>
                    <a:pt x="74" y="130"/>
                  </a:cubicBezTo>
                  <a:cubicBezTo>
                    <a:pt x="95" y="130"/>
                    <a:pt x="114" y="120"/>
                    <a:pt x="127" y="103"/>
                  </a:cubicBezTo>
                  <a:cubicBezTo>
                    <a:pt x="148" y="74"/>
                    <a:pt x="141" y="33"/>
                    <a:pt x="112" y="12"/>
                  </a:cubicBezTo>
                  <a:cubicBezTo>
                    <a:pt x="101" y="4"/>
                    <a:pt x="88" y="0"/>
                    <a:pt x="74" y="0"/>
                  </a:cubicBezTo>
                  <a:close/>
                </a:path>
              </a:pathLst>
            </a:cu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359">
              <a:extLst>
                <a:ext uri="{FF2B5EF4-FFF2-40B4-BE49-F238E27FC236}">
                  <a16:creationId xmlns:a16="http://schemas.microsoft.com/office/drawing/2014/main" id="{5ADC5A78-82B4-020D-0704-8B4322C05705}"/>
                </a:ext>
              </a:extLst>
            </p:cNvPr>
            <p:cNvSpPr>
              <a:spLocks/>
            </p:cNvSpPr>
            <p:nvPr/>
          </p:nvSpPr>
          <p:spPr bwMode="auto">
            <a:xfrm>
              <a:off x="12911138" y="7599363"/>
              <a:ext cx="249238" cy="315912"/>
            </a:xfrm>
            <a:custGeom>
              <a:avLst/>
              <a:gdLst>
                <a:gd name="T0" fmla="*/ 29 w 157"/>
                <a:gd name="T1" fmla="*/ 199 h 199"/>
                <a:gd name="T2" fmla="*/ 0 w 157"/>
                <a:gd name="T3" fmla="*/ 178 h 199"/>
                <a:gd name="T4" fmla="*/ 128 w 157"/>
                <a:gd name="T5" fmla="*/ 0 h 199"/>
                <a:gd name="T6" fmla="*/ 157 w 157"/>
                <a:gd name="T7" fmla="*/ 21 h 199"/>
                <a:gd name="T8" fmla="*/ 29 w 157"/>
                <a:gd name="T9" fmla="*/ 199 h 199"/>
              </a:gdLst>
              <a:ahLst/>
              <a:cxnLst>
                <a:cxn ang="0">
                  <a:pos x="T0" y="T1"/>
                </a:cxn>
                <a:cxn ang="0">
                  <a:pos x="T2" y="T3"/>
                </a:cxn>
                <a:cxn ang="0">
                  <a:pos x="T4" y="T5"/>
                </a:cxn>
                <a:cxn ang="0">
                  <a:pos x="T6" y="T7"/>
                </a:cxn>
                <a:cxn ang="0">
                  <a:pos x="T8" y="T9"/>
                </a:cxn>
              </a:cxnLst>
              <a:rect l="0" t="0" r="r" b="b"/>
              <a:pathLst>
                <a:path w="157" h="199">
                  <a:moveTo>
                    <a:pt x="29" y="199"/>
                  </a:moveTo>
                  <a:lnTo>
                    <a:pt x="0" y="178"/>
                  </a:lnTo>
                  <a:lnTo>
                    <a:pt x="128" y="0"/>
                  </a:lnTo>
                  <a:lnTo>
                    <a:pt x="157" y="21"/>
                  </a:lnTo>
                  <a:lnTo>
                    <a:pt x="29" y="199"/>
                  </a:lnTo>
                  <a:close/>
                </a:path>
              </a:pathLst>
            </a:cu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360">
              <a:extLst>
                <a:ext uri="{FF2B5EF4-FFF2-40B4-BE49-F238E27FC236}">
                  <a16:creationId xmlns:a16="http://schemas.microsoft.com/office/drawing/2014/main" id="{2C7A236E-8802-E0A2-5F87-E2C7D32729AC}"/>
                </a:ext>
              </a:extLst>
            </p:cNvPr>
            <p:cNvSpPr>
              <a:spLocks noEditPoints="1"/>
            </p:cNvSpPr>
            <p:nvPr/>
          </p:nvSpPr>
          <p:spPr bwMode="auto">
            <a:xfrm>
              <a:off x="13863638" y="7783513"/>
              <a:ext cx="971550" cy="854075"/>
            </a:xfrm>
            <a:custGeom>
              <a:avLst/>
              <a:gdLst>
                <a:gd name="T0" fmla="*/ 74 w 148"/>
                <a:gd name="T1" fmla="*/ 8 h 130"/>
                <a:gd name="T2" fmla="*/ 120 w 148"/>
                <a:gd name="T3" fmla="*/ 32 h 130"/>
                <a:gd name="T4" fmla="*/ 107 w 148"/>
                <a:gd name="T5" fmla="*/ 111 h 130"/>
                <a:gd name="T6" fmla="*/ 74 w 148"/>
                <a:gd name="T7" fmla="*/ 122 h 130"/>
                <a:gd name="T8" fmla="*/ 28 w 148"/>
                <a:gd name="T9" fmla="*/ 98 h 130"/>
                <a:gd name="T10" fmla="*/ 40 w 148"/>
                <a:gd name="T11" fmla="*/ 19 h 130"/>
                <a:gd name="T12" fmla="*/ 74 w 148"/>
                <a:gd name="T13" fmla="*/ 8 h 130"/>
                <a:gd name="T14" fmla="*/ 74 w 148"/>
                <a:gd name="T15" fmla="*/ 0 h 130"/>
                <a:gd name="T16" fmla="*/ 74 w 148"/>
                <a:gd name="T17" fmla="*/ 0 h 130"/>
                <a:gd name="T18" fmla="*/ 36 w 148"/>
                <a:gd name="T19" fmla="*/ 12 h 130"/>
                <a:gd name="T20" fmla="*/ 21 w 148"/>
                <a:gd name="T21" fmla="*/ 103 h 130"/>
                <a:gd name="T22" fmla="*/ 74 w 148"/>
                <a:gd name="T23" fmla="*/ 130 h 130"/>
                <a:gd name="T24" fmla="*/ 112 w 148"/>
                <a:gd name="T25" fmla="*/ 118 h 130"/>
                <a:gd name="T26" fmla="*/ 126 w 148"/>
                <a:gd name="T27" fmla="*/ 27 h 130"/>
                <a:gd name="T28" fmla="*/ 74 w 148"/>
                <a:gd name="T29"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30">
                  <a:moveTo>
                    <a:pt x="74" y="8"/>
                  </a:moveTo>
                  <a:cubicBezTo>
                    <a:pt x="91" y="8"/>
                    <a:pt x="109" y="16"/>
                    <a:pt x="120" y="32"/>
                  </a:cubicBezTo>
                  <a:cubicBezTo>
                    <a:pt x="138" y="57"/>
                    <a:pt x="133" y="93"/>
                    <a:pt x="107" y="111"/>
                  </a:cubicBezTo>
                  <a:cubicBezTo>
                    <a:pt x="97" y="118"/>
                    <a:pt x="86" y="122"/>
                    <a:pt x="74" y="122"/>
                  </a:cubicBezTo>
                  <a:cubicBezTo>
                    <a:pt x="57" y="122"/>
                    <a:pt x="39" y="114"/>
                    <a:pt x="28" y="98"/>
                  </a:cubicBezTo>
                  <a:cubicBezTo>
                    <a:pt x="10" y="73"/>
                    <a:pt x="15" y="37"/>
                    <a:pt x="40" y="19"/>
                  </a:cubicBezTo>
                  <a:cubicBezTo>
                    <a:pt x="50" y="12"/>
                    <a:pt x="62" y="8"/>
                    <a:pt x="74" y="8"/>
                  </a:cubicBezTo>
                  <a:moveTo>
                    <a:pt x="74" y="0"/>
                  </a:moveTo>
                  <a:cubicBezTo>
                    <a:pt x="74" y="0"/>
                    <a:pt x="74" y="0"/>
                    <a:pt x="74" y="0"/>
                  </a:cubicBezTo>
                  <a:cubicBezTo>
                    <a:pt x="60" y="0"/>
                    <a:pt x="47" y="4"/>
                    <a:pt x="36" y="12"/>
                  </a:cubicBezTo>
                  <a:cubicBezTo>
                    <a:pt x="7" y="33"/>
                    <a:pt x="0" y="74"/>
                    <a:pt x="21" y="103"/>
                  </a:cubicBezTo>
                  <a:cubicBezTo>
                    <a:pt x="34" y="120"/>
                    <a:pt x="53" y="130"/>
                    <a:pt x="74" y="130"/>
                  </a:cubicBezTo>
                  <a:cubicBezTo>
                    <a:pt x="88" y="130"/>
                    <a:pt x="101" y="126"/>
                    <a:pt x="112" y="118"/>
                  </a:cubicBezTo>
                  <a:cubicBezTo>
                    <a:pt x="141" y="97"/>
                    <a:pt x="148" y="56"/>
                    <a:pt x="126" y="27"/>
                  </a:cubicBezTo>
                  <a:cubicBezTo>
                    <a:pt x="114" y="10"/>
                    <a:pt x="94" y="0"/>
                    <a:pt x="74" y="0"/>
                  </a:cubicBezTo>
                  <a:close/>
                </a:path>
              </a:pathLst>
            </a:cu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361">
              <a:extLst>
                <a:ext uri="{FF2B5EF4-FFF2-40B4-BE49-F238E27FC236}">
                  <a16:creationId xmlns:a16="http://schemas.microsoft.com/office/drawing/2014/main" id="{3A7F2A7D-CF58-5CF1-E00C-86BB3EAB9E37}"/>
                </a:ext>
              </a:extLst>
            </p:cNvPr>
            <p:cNvSpPr>
              <a:spLocks/>
            </p:cNvSpPr>
            <p:nvPr/>
          </p:nvSpPr>
          <p:spPr bwMode="auto">
            <a:xfrm>
              <a:off x="13903325" y="7599363"/>
              <a:ext cx="249238" cy="309562"/>
            </a:xfrm>
            <a:custGeom>
              <a:avLst/>
              <a:gdLst>
                <a:gd name="T0" fmla="*/ 128 w 157"/>
                <a:gd name="T1" fmla="*/ 195 h 195"/>
                <a:gd name="T2" fmla="*/ 0 w 157"/>
                <a:gd name="T3" fmla="*/ 21 h 195"/>
                <a:gd name="T4" fmla="*/ 29 w 157"/>
                <a:gd name="T5" fmla="*/ 0 h 195"/>
                <a:gd name="T6" fmla="*/ 157 w 157"/>
                <a:gd name="T7" fmla="*/ 178 h 195"/>
                <a:gd name="T8" fmla="*/ 128 w 157"/>
                <a:gd name="T9" fmla="*/ 195 h 195"/>
              </a:gdLst>
              <a:ahLst/>
              <a:cxnLst>
                <a:cxn ang="0">
                  <a:pos x="T0" y="T1"/>
                </a:cxn>
                <a:cxn ang="0">
                  <a:pos x="T2" y="T3"/>
                </a:cxn>
                <a:cxn ang="0">
                  <a:pos x="T4" y="T5"/>
                </a:cxn>
                <a:cxn ang="0">
                  <a:pos x="T6" y="T7"/>
                </a:cxn>
                <a:cxn ang="0">
                  <a:pos x="T8" y="T9"/>
                </a:cxn>
              </a:cxnLst>
              <a:rect l="0" t="0" r="r" b="b"/>
              <a:pathLst>
                <a:path w="157" h="195">
                  <a:moveTo>
                    <a:pt x="128" y="195"/>
                  </a:moveTo>
                  <a:lnTo>
                    <a:pt x="0" y="21"/>
                  </a:lnTo>
                  <a:lnTo>
                    <a:pt x="29" y="0"/>
                  </a:lnTo>
                  <a:lnTo>
                    <a:pt x="157" y="178"/>
                  </a:lnTo>
                  <a:lnTo>
                    <a:pt x="128" y="195"/>
                  </a:lnTo>
                  <a:close/>
                </a:path>
              </a:pathLst>
            </a:cu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362">
              <a:extLst>
                <a:ext uri="{FF2B5EF4-FFF2-40B4-BE49-F238E27FC236}">
                  <a16:creationId xmlns:a16="http://schemas.microsoft.com/office/drawing/2014/main" id="{1AD3D053-3096-F5B0-E4D0-807742CB5E34}"/>
                </a:ext>
              </a:extLst>
            </p:cNvPr>
            <p:cNvSpPr>
              <a:spLocks noEditPoints="1"/>
            </p:cNvSpPr>
            <p:nvPr/>
          </p:nvSpPr>
          <p:spPr bwMode="auto">
            <a:xfrm>
              <a:off x="14420850" y="6219825"/>
              <a:ext cx="887413" cy="854075"/>
            </a:xfrm>
            <a:custGeom>
              <a:avLst/>
              <a:gdLst>
                <a:gd name="T0" fmla="*/ 68 w 135"/>
                <a:gd name="T1" fmla="*/ 8 h 130"/>
                <a:gd name="T2" fmla="*/ 122 w 135"/>
                <a:gd name="T3" fmla="*/ 47 h 130"/>
                <a:gd name="T4" fmla="*/ 85 w 135"/>
                <a:gd name="T5" fmla="*/ 119 h 130"/>
                <a:gd name="T6" fmla="*/ 67 w 135"/>
                <a:gd name="T7" fmla="*/ 122 h 130"/>
                <a:gd name="T8" fmla="*/ 13 w 135"/>
                <a:gd name="T9" fmla="*/ 83 h 130"/>
                <a:gd name="T10" fmla="*/ 50 w 135"/>
                <a:gd name="T11" fmla="*/ 11 h 130"/>
                <a:gd name="T12" fmla="*/ 68 w 135"/>
                <a:gd name="T13" fmla="*/ 8 h 130"/>
                <a:gd name="T14" fmla="*/ 68 w 135"/>
                <a:gd name="T15" fmla="*/ 0 h 130"/>
                <a:gd name="T16" fmla="*/ 68 w 135"/>
                <a:gd name="T17" fmla="*/ 0 h 130"/>
                <a:gd name="T18" fmla="*/ 48 w 135"/>
                <a:gd name="T19" fmla="*/ 3 h 130"/>
                <a:gd name="T20" fmla="*/ 9 w 135"/>
                <a:gd name="T21" fmla="*/ 35 h 130"/>
                <a:gd name="T22" fmla="*/ 5 w 135"/>
                <a:gd name="T23" fmla="*/ 85 h 130"/>
                <a:gd name="T24" fmla="*/ 67 w 135"/>
                <a:gd name="T25" fmla="*/ 130 h 130"/>
                <a:gd name="T26" fmla="*/ 88 w 135"/>
                <a:gd name="T27" fmla="*/ 127 h 130"/>
                <a:gd name="T28" fmla="*/ 126 w 135"/>
                <a:gd name="T29" fmla="*/ 94 h 130"/>
                <a:gd name="T30" fmla="*/ 130 w 135"/>
                <a:gd name="T31" fmla="*/ 45 h 130"/>
                <a:gd name="T32" fmla="*/ 68 w 135"/>
                <a:gd name="T33"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5" h="130">
                  <a:moveTo>
                    <a:pt x="68" y="8"/>
                  </a:moveTo>
                  <a:cubicBezTo>
                    <a:pt x="92" y="8"/>
                    <a:pt x="114" y="23"/>
                    <a:pt x="122" y="47"/>
                  </a:cubicBezTo>
                  <a:cubicBezTo>
                    <a:pt x="131" y="77"/>
                    <a:pt x="115" y="109"/>
                    <a:pt x="85" y="119"/>
                  </a:cubicBezTo>
                  <a:cubicBezTo>
                    <a:pt x="79" y="121"/>
                    <a:pt x="73" y="122"/>
                    <a:pt x="67" y="122"/>
                  </a:cubicBezTo>
                  <a:cubicBezTo>
                    <a:pt x="43" y="122"/>
                    <a:pt x="21" y="106"/>
                    <a:pt x="13" y="83"/>
                  </a:cubicBezTo>
                  <a:cubicBezTo>
                    <a:pt x="4" y="53"/>
                    <a:pt x="20" y="21"/>
                    <a:pt x="50" y="11"/>
                  </a:cubicBezTo>
                  <a:cubicBezTo>
                    <a:pt x="56" y="9"/>
                    <a:pt x="62" y="8"/>
                    <a:pt x="68" y="8"/>
                  </a:cubicBezTo>
                  <a:moveTo>
                    <a:pt x="68" y="0"/>
                  </a:moveTo>
                  <a:cubicBezTo>
                    <a:pt x="68" y="0"/>
                    <a:pt x="68" y="0"/>
                    <a:pt x="68" y="0"/>
                  </a:cubicBezTo>
                  <a:cubicBezTo>
                    <a:pt x="61" y="0"/>
                    <a:pt x="54" y="1"/>
                    <a:pt x="48" y="3"/>
                  </a:cubicBezTo>
                  <a:cubicBezTo>
                    <a:pt x="31" y="8"/>
                    <a:pt x="17" y="20"/>
                    <a:pt x="9" y="35"/>
                  </a:cubicBezTo>
                  <a:cubicBezTo>
                    <a:pt x="2" y="51"/>
                    <a:pt x="0" y="69"/>
                    <a:pt x="5" y="85"/>
                  </a:cubicBezTo>
                  <a:cubicBezTo>
                    <a:pt x="14" y="112"/>
                    <a:pt x="39" y="130"/>
                    <a:pt x="67" y="130"/>
                  </a:cubicBezTo>
                  <a:cubicBezTo>
                    <a:pt x="74" y="130"/>
                    <a:pt x="81" y="129"/>
                    <a:pt x="88" y="127"/>
                  </a:cubicBezTo>
                  <a:cubicBezTo>
                    <a:pt x="104" y="121"/>
                    <a:pt x="118" y="110"/>
                    <a:pt x="126" y="94"/>
                  </a:cubicBezTo>
                  <a:cubicBezTo>
                    <a:pt x="134" y="79"/>
                    <a:pt x="135" y="61"/>
                    <a:pt x="130" y="45"/>
                  </a:cubicBezTo>
                  <a:cubicBezTo>
                    <a:pt x="121" y="18"/>
                    <a:pt x="96" y="0"/>
                    <a:pt x="68" y="0"/>
                  </a:cubicBezTo>
                  <a:close/>
                </a:path>
              </a:pathLst>
            </a:cu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363">
              <a:extLst>
                <a:ext uri="{FF2B5EF4-FFF2-40B4-BE49-F238E27FC236}">
                  <a16:creationId xmlns:a16="http://schemas.microsoft.com/office/drawing/2014/main" id="{243E3719-E2AA-CA93-D8E6-38EF6054FC83}"/>
                </a:ext>
              </a:extLst>
            </p:cNvPr>
            <p:cNvSpPr>
              <a:spLocks/>
            </p:cNvSpPr>
            <p:nvPr/>
          </p:nvSpPr>
          <p:spPr bwMode="auto">
            <a:xfrm>
              <a:off x="14158913" y="6732588"/>
              <a:ext cx="347663" cy="157162"/>
            </a:xfrm>
            <a:custGeom>
              <a:avLst/>
              <a:gdLst>
                <a:gd name="T0" fmla="*/ 8 w 219"/>
                <a:gd name="T1" fmla="*/ 99 h 99"/>
                <a:gd name="T2" fmla="*/ 0 w 219"/>
                <a:gd name="T3" fmla="*/ 66 h 99"/>
                <a:gd name="T4" fmla="*/ 207 w 219"/>
                <a:gd name="T5" fmla="*/ 0 h 99"/>
                <a:gd name="T6" fmla="*/ 219 w 219"/>
                <a:gd name="T7" fmla="*/ 33 h 99"/>
                <a:gd name="T8" fmla="*/ 8 w 219"/>
                <a:gd name="T9" fmla="*/ 99 h 99"/>
              </a:gdLst>
              <a:ahLst/>
              <a:cxnLst>
                <a:cxn ang="0">
                  <a:pos x="T0" y="T1"/>
                </a:cxn>
                <a:cxn ang="0">
                  <a:pos x="T2" y="T3"/>
                </a:cxn>
                <a:cxn ang="0">
                  <a:pos x="T4" y="T5"/>
                </a:cxn>
                <a:cxn ang="0">
                  <a:pos x="T6" y="T7"/>
                </a:cxn>
                <a:cxn ang="0">
                  <a:pos x="T8" y="T9"/>
                </a:cxn>
              </a:cxnLst>
              <a:rect l="0" t="0" r="r" b="b"/>
              <a:pathLst>
                <a:path w="219" h="99">
                  <a:moveTo>
                    <a:pt x="8" y="99"/>
                  </a:moveTo>
                  <a:lnTo>
                    <a:pt x="0" y="66"/>
                  </a:lnTo>
                  <a:lnTo>
                    <a:pt x="207" y="0"/>
                  </a:lnTo>
                  <a:lnTo>
                    <a:pt x="219" y="33"/>
                  </a:lnTo>
                  <a:lnTo>
                    <a:pt x="8" y="99"/>
                  </a:lnTo>
                  <a:close/>
                </a:path>
              </a:pathLst>
            </a:cu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cxnSp>
        <p:nvCxnSpPr>
          <p:cNvPr id="27" name="Horizontal Divider Top">
            <a:extLst>
              <a:ext uri="{FF2B5EF4-FFF2-40B4-BE49-F238E27FC236}">
                <a16:creationId xmlns:a16="http://schemas.microsoft.com/office/drawing/2014/main" id="{6DE2FED3-9AC8-BE38-4514-BDBFA9A73699}"/>
              </a:ext>
            </a:extLst>
          </p:cNvPr>
          <p:cNvCxnSpPr>
            <a:cxnSpLocks/>
          </p:cNvCxnSpPr>
          <p:nvPr/>
        </p:nvCxnSpPr>
        <p:spPr>
          <a:xfrm>
            <a:off x="367605" y="2743200"/>
            <a:ext cx="11181702" cy="0"/>
          </a:xfrm>
          <a:prstGeom prst="line">
            <a:avLst/>
          </a:prstGeom>
          <a:ln w="12700" cmpd="sng">
            <a:solidFill>
              <a:schemeClr val="bg1"/>
            </a:solidFill>
            <a:prstDash val="sysDash"/>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8" name="Text Placeholder 2">
            <a:extLst>
              <a:ext uri="{FF2B5EF4-FFF2-40B4-BE49-F238E27FC236}">
                <a16:creationId xmlns:a16="http://schemas.microsoft.com/office/drawing/2014/main" id="{98BDED65-F799-06E0-EDCC-73345D7D8392}"/>
              </a:ext>
            </a:extLst>
          </p:cNvPr>
          <p:cNvSpPr txBox="1">
            <a:spLocks/>
          </p:cNvSpPr>
          <p:nvPr/>
        </p:nvSpPr>
        <p:spPr bwMode="auto">
          <a:xfrm>
            <a:off x="1493899" y="1457806"/>
            <a:ext cx="10203740" cy="1393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99" tIns="60949" rIns="121899" bIns="60949" numCol="1" anchor="t" anchorCtr="0" compatLnSpc="1">
            <a:prstTxWarp prst="textNoShape">
              <a:avLst/>
            </a:prstTxWarp>
          </a:bodyPr>
          <a:lstStyle>
            <a:lvl1pPr marL="301625" indent="-301625" algn="l" defTabSz="608013" rtl="0" eaLnBrk="0" fontAlgn="base" hangingPunct="0">
              <a:lnSpc>
                <a:spcPct val="110000"/>
              </a:lnSpc>
              <a:spcBef>
                <a:spcPts val="1000"/>
              </a:spcBef>
              <a:spcAft>
                <a:spcPct val="0"/>
              </a:spcAft>
              <a:buFont typeface="Arial" panose="020B0604020202020204" pitchFamily="34" charset="0"/>
              <a:buChar char="•"/>
              <a:defRPr sz="2400" kern="1200">
                <a:solidFill>
                  <a:schemeClr val="bg1"/>
                </a:solidFill>
                <a:latin typeface="Arial"/>
                <a:ea typeface="+mn-ea"/>
                <a:cs typeface="Arial"/>
              </a:defRPr>
            </a:lvl1pPr>
            <a:lvl2pPr marL="620713" indent="-301625" algn="l" defTabSz="608013" rtl="0" eaLnBrk="0" fontAlgn="base" hangingPunct="0">
              <a:lnSpc>
                <a:spcPct val="110000"/>
              </a:lnSpc>
              <a:spcBef>
                <a:spcPts val="1000"/>
              </a:spcBef>
              <a:spcAft>
                <a:spcPct val="0"/>
              </a:spcAft>
              <a:buFont typeface="Arial" panose="020B0604020202020204" pitchFamily="34" charset="0"/>
              <a:buChar char="–"/>
              <a:defRPr sz="2100" kern="1200">
                <a:solidFill>
                  <a:schemeClr val="bg1"/>
                </a:solidFill>
                <a:latin typeface="Arial"/>
                <a:ea typeface="+mn-ea"/>
                <a:cs typeface="Arial"/>
              </a:defRPr>
            </a:lvl2pPr>
            <a:lvl3pPr marL="941388" indent="-303213" algn="l" defTabSz="608013" rtl="0" eaLnBrk="0" fontAlgn="base" hangingPunct="0">
              <a:lnSpc>
                <a:spcPct val="110000"/>
              </a:lnSpc>
              <a:spcBef>
                <a:spcPts val="1000"/>
              </a:spcBef>
              <a:spcAft>
                <a:spcPct val="0"/>
              </a:spcAft>
              <a:buFont typeface="Arial" panose="020B0604020202020204" pitchFamily="34" charset="0"/>
              <a:buChar char="•"/>
              <a:defRPr sz="1900" kern="1200">
                <a:solidFill>
                  <a:schemeClr val="bg1"/>
                </a:solidFill>
                <a:latin typeface="Arial"/>
                <a:ea typeface="+mn-ea"/>
                <a:cs typeface="Arial"/>
              </a:defRPr>
            </a:lvl3pPr>
            <a:lvl4pPr marL="1143000" indent="-303213" algn="l" defTabSz="608013" rtl="0" eaLnBrk="0" fontAlgn="base" hangingPunct="0">
              <a:lnSpc>
                <a:spcPct val="110000"/>
              </a:lnSpc>
              <a:spcBef>
                <a:spcPts val="1000"/>
              </a:spcBef>
              <a:spcAft>
                <a:spcPct val="0"/>
              </a:spcAft>
              <a:buFont typeface="Arial" panose="020B0604020202020204" pitchFamily="34" charset="0"/>
              <a:buChar char="–"/>
              <a:defRPr sz="1600" kern="1200">
                <a:solidFill>
                  <a:schemeClr val="bg1"/>
                </a:solidFill>
                <a:latin typeface="Arial"/>
                <a:ea typeface="+mn-ea"/>
                <a:cs typeface="Arial"/>
              </a:defRPr>
            </a:lvl4pPr>
            <a:lvl5pPr marL="1462088" indent="-303213" algn="l" defTabSz="608013" rtl="0" eaLnBrk="0" fontAlgn="base" hangingPunct="0">
              <a:lnSpc>
                <a:spcPct val="110000"/>
              </a:lnSpc>
              <a:spcBef>
                <a:spcPts val="1000"/>
              </a:spcBef>
              <a:spcAft>
                <a:spcPct val="0"/>
              </a:spcAft>
              <a:buFont typeface="Arial" panose="020B0604020202020204" pitchFamily="34" charset="0"/>
              <a:buChar char="•"/>
              <a:defRPr sz="1400" kern="1200">
                <a:solidFill>
                  <a:schemeClr val="bg1"/>
                </a:solidFill>
                <a:latin typeface="Arial"/>
                <a:ea typeface="+mn-ea"/>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0" indent="0">
              <a:buNone/>
            </a:pPr>
            <a:r>
              <a:rPr lang="en-US" sz="1900" dirty="0"/>
              <a:t>Multi-vector Attack Evolution: started off as </a:t>
            </a:r>
            <a:r>
              <a:rPr lang="en-US" sz="1900" b="1" dirty="0">
                <a:solidFill>
                  <a:srgbClr val="92D050"/>
                </a:solidFill>
              </a:rPr>
              <a:t>TCP State Exhaustion </a:t>
            </a:r>
            <a:r>
              <a:rPr lang="en-US" sz="1900" dirty="0">
                <a:solidFill>
                  <a:srgbClr val="92D050"/>
                </a:solidFill>
              </a:rPr>
              <a:t>attacks</a:t>
            </a:r>
            <a:r>
              <a:rPr lang="en-US" sz="1900" dirty="0"/>
              <a:t>, then followed by </a:t>
            </a:r>
            <a:r>
              <a:rPr lang="en-US" sz="1900" dirty="0">
                <a:solidFill>
                  <a:srgbClr val="92D050"/>
                </a:solidFill>
              </a:rPr>
              <a:t>UDP,DNS and https attacks </a:t>
            </a:r>
            <a:r>
              <a:rPr lang="en-US" sz="1900" dirty="0"/>
              <a:t>with more than </a:t>
            </a:r>
            <a:r>
              <a:rPr lang="en-US" sz="1900" dirty="0">
                <a:solidFill>
                  <a:srgbClr val="92D050"/>
                </a:solidFill>
              </a:rPr>
              <a:t>20 Multi vectors </a:t>
            </a:r>
            <a:r>
              <a:rPr lang="en-US" sz="1900" dirty="0"/>
              <a:t>coming from highly Distributed IP sources, mixed in with legitimate source IPs. The dominant attack vector was </a:t>
            </a:r>
            <a:r>
              <a:rPr lang="en-US" sz="1900" b="1" dirty="0">
                <a:solidFill>
                  <a:srgbClr val="92D050"/>
                </a:solidFill>
              </a:rPr>
              <a:t>TCP ACK</a:t>
            </a:r>
            <a:r>
              <a:rPr lang="en-US" sz="1900" b="1" dirty="0"/>
              <a:t>. </a:t>
            </a:r>
            <a:endParaRPr lang="en-US" sz="1900" dirty="0">
              <a:solidFill>
                <a:srgbClr val="92D050"/>
              </a:solidFill>
            </a:endParaRPr>
          </a:p>
        </p:txBody>
      </p:sp>
      <p:grpSp>
        <p:nvGrpSpPr>
          <p:cNvPr id="29" name="Volumetric">
            <a:extLst>
              <a:ext uri="{FF2B5EF4-FFF2-40B4-BE49-F238E27FC236}">
                <a16:creationId xmlns:a16="http://schemas.microsoft.com/office/drawing/2014/main" id="{0F484DD8-D644-AECC-D9B5-DC9B79CBB4BA}"/>
              </a:ext>
            </a:extLst>
          </p:cNvPr>
          <p:cNvGrpSpPr/>
          <p:nvPr/>
        </p:nvGrpSpPr>
        <p:grpSpPr>
          <a:xfrm>
            <a:off x="603431" y="1622025"/>
            <a:ext cx="614844" cy="596272"/>
            <a:chOff x="1060450" y="16710025"/>
            <a:chExt cx="2525713" cy="2451100"/>
          </a:xfrm>
          <a:solidFill>
            <a:schemeClr val="accent1"/>
          </a:solidFill>
        </p:grpSpPr>
        <p:sp>
          <p:nvSpPr>
            <p:cNvPr id="30" name="Freeform 130">
              <a:extLst>
                <a:ext uri="{FF2B5EF4-FFF2-40B4-BE49-F238E27FC236}">
                  <a16:creationId xmlns:a16="http://schemas.microsoft.com/office/drawing/2014/main" id="{57DA1D6C-7CBB-561B-104F-FECD5DD482AE}"/>
                </a:ext>
              </a:extLst>
            </p:cNvPr>
            <p:cNvSpPr>
              <a:spLocks noEditPoints="1"/>
            </p:cNvSpPr>
            <p:nvPr/>
          </p:nvSpPr>
          <p:spPr bwMode="auto">
            <a:xfrm>
              <a:off x="1758950" y="17929225"/>
              <a:ext cx="450850" cy="1231900"/>
            </a:xfrm>
            <a:custGeom>
              <a:avLst/>
              <a:gdLst>
                <a:gd name="T0" fmla="*/ 284 w 284"/>
                <a:gd name="T1" fmla="*/ 776 h 776"/>
                <a:gd name="T2" fmla="*/ 0 w 284"/>
                <a:gd name="T3" fmla="*/ 776 h 776"/>
                <a:gd name="T4" fmla="*/ 0 w 284"/>
                <a:gd name="T5" fmla="*/ 0 h 776"/>
                <a:gd name="T6" fmla="*/ 284 w 284"/>
                <a:gd name="T7" fmla="*/ 0 h 776"/>
                <a:gd name="T8" fmla="*/ 284 w 284"/>
                <a:gd name="T9" fmla="*/ 776 h 776"/>
                <a:gd name="T10" fmla="*/ 29 w 284"/>
                <a:gd name="T11" fmla="*/ 746 h 776"/>
                <a:gd name="T12" fmla="*/ 254 w 284"/>
                <a:gd name="T13" fmla="*/ 746 h 776"/>
                <a:gd name="T14" fmla="*/ 254 w 284"/>
                <a:gd name="T15" fmla="*/ 30 h 776"/>
                <a:gd name="T16" fmla="*/ 29 w 284"/>
                <a:gd name="T17" fmla="*/ 30 h 776"/>
                <a:gd name="T18" fmla="*/ 29 w 284"/>
                <a:gd name="T19" fmla="*/ 746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4" h="776">
                  <a:moveTo>
                    <a:pt x="284" y="776"/>
                  </a:moveTo>
                  <a:lnTo>
                    <a:pt x="0" y="776"/>
                  </a:lnTo>
                  <a:lnTo>
                    <a:pt x="0" y="0"/>
                  </a:lnTo>
                  <a:lnTo>
                    <a:pt x="284" y="0"/>
                  </a:lnTo>
                  <a:lnTo>
                    <a:pt x="284" y="776"/>
                  </a:lnTo>
                  <a:close/>
                  <a:moveTo>
                    <a:pt x="29" y="746"/>
                  </a:moveTo>
                  <a:lnTo>
                    <a:pt x="254" y="746"/>
                  </a:lnTo>
                  <a:lnTo>
                    <a:pt x="254" y="30"/>
                  </a:lnTo>
                  <a:lnTo>
                    <a:pt x="29" y="30"/>
                  </a:lnTo>
                  <a:lnTo>
                    <a:pt x="29" y="746"/>
                  </a:lnTo>
                  <a:close/>
                </a:path>
              </a:pathLst>
            </a:cu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schemeClr val="accent1"/>
                </a:solidFill>
              </a:endParaRPr>
            </a:p>
          </p:txBody>
        </p:sp>
        <p:sp>
          <p:nvSpPr>
            <p:cNvPr id="31" name="Freeform 131">
              <a:extLst>
                <a:ext uri="{FF2B5EF4-FFF2-40B4-BE49-F238E27FC236}">
                  <a16:creationId xmlns:a16="http://schemas.microsoft.com/office/drawing/2014/main" id="{9C171029-50A2-C4F8-73AC-E3398CBBA643}"/>
                </a:ext>
              </a:extLst>
            </p:cNvPr>
            <p:cNvSpPr>
              <a:spLocks noEditPoints="1"/>
            </p:cNvSpPr>
            <p:nvPr/>
          </p:nvSpPr>
          <p:spPr bwMode="auto">
            <a:xfrm>
              <a:off x="3128963" y="17460913"/>
              <a:ext cx="457200" cy="1700212"/>
            </a:xfrm>
            <a:custGeom>
              <a:avLst/>
              <a:gdLst>
                <a:gd name="T0" fmla="*/ 288 w 288"/>
                <a:gd name="T1" fmla="*/ 1071 h 1071"/>
                <a:gd name="T2" fmla="*/ 0 w 288"/>
                <a:gd name="T3" fmla="*/ 1071 h 1071"/>
                <a:gd name="T4" fmla="*/ 0 w 288"/>
                <a:gd name="T5" fmla="*/ 0 h 1071"/>
                <a:gd name="T6" fmla="*/ 288 w 288"/>
                <a:gd name="T7" fmla="*/ 0 h 1071"/>
                <a:gd name="T8" fmla="*/ 288 w 288"/>
                <a:gd name="T9" fmla="*/ 1071 h 1071"/>
                <a:gd name="T10" fmla="*/ 34 w 288"/>
                <a:gd name="T11" fmla="*/ 1041 h 1071"/>
                <a:gd name="T12" fmla="*/ 255 w 288"/>
                <a:gd name="T13" fmla="*/ 1041 h 1071"/>
                <a:gd name="T14" fmla="*/ 255 w 288"/>
                <a:gd name="T15" fmla="*/ 33 h 1071"/>
                <a:gd name="T16" fmla="*/ 34 w 288"/>
                <a:gd name="T17" fmla="*/ 33 h 1071"/>
                <a:gd name="T18" fmla="*/ 34 w 288"/>
                <a:gd name="T19" fmla="*/ 1041 h 1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1071">
                  <a:moveTo>
                    <a:pt x="288" y="1071"/>
                  </a:moveTo>
                  <a:lnTo>
                    <a:pt x="0" y="1071"/>
                  </a:lnTo>
                  <a:lnTo>
                    <a:pt x="0" y="0"/>
                  </a:lnTo>
                  <a:lnTo>
                    <a:pt x="288" y="0"/>
                  </a:lnTo>
                  <a:lnTo>
                    <a:pt x="288" y="1071"/>
                  </a:lnTo>
                  <a:close/>
                  <a:moveTo>
                    <a:pt x="34" y="1041"/>
                  </a:moveTo>
                  <a:lnTo>
                    <a:pt x="255" y="1041"/>
                  </a:lnTo>
                  <a:lnTo>
                    <a:pt x="255" y="33"/>
                  </a:lnTo>
                  <a:lnTo>
                    <a:pt x="34" y="33"/>
                  </a:lnTo>
                  <a:lnTo>
                    <a:pt x="34" y="1041"/>
                  </a:lnTo>
                  <a:close/>
                </a:path>
              </a:pathLst>
            </a:cu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schemeClr val="accent1"/>
                </a:solidFill>
              </a:endParaRPr>
            </a:p>
          </p:txBody>
        </p:sp>
        <p:sp>
          <p:nvSpPr>
            <p:cNvPr id="32" name="Freeform 132">
              <a:extLst>
                <a:ext uri="{FF2B5EF4-FFF2-40B4-BE49-F238E27FC236}">
                  <a16:creationId xmlns:a16="http://schemas.microsoft.com/office/drawing/2014/main" id="{5ED284E4-9C9E-BB26-8F7A-68D0EAA00EC9}"/>
                </a:ext>
              </a:extLst>
            </p:cNvPr>
            <p:cNvSpPr>
              <a:spLocks noEditPoints="1"/>
            </p:cNvSpPr>
            <p:nvPr/>
          </p:nvSpPr>
          <p:spPr bwMode="auto">
            <a:xfrm>
              <a:off x="2444750" y="18199100"/>
              <a:ext cx="450850" cy="962025"/>
            </a:xfrm>
            <a:custGeom>
              <a:avLst/>
              <a:gdLst>
                <a:gd name="T0" fmla="*/ 284 w 284"/>
                <a:gd name="T1" fmla="*/ 606 h 606"/>
                <a:gd name="T2" fmla="*/ 0 w 284"/>
                <a:gd name="T3" fmla="*/ 606 h 606"/>
                <a:gd name="T4" fmla="*/ 0 w 284"/>
                <a:gd name="T5" fmla="*/ 0 h 606"/>
                <a:gd name="T6" fmla="*/ 284 w 284"/>
                <a:gd name="T7" fmla="*/ 0 h 606"/>
                <a:gd name="T8" fmla="*/ 284 w 284"/>
                <a:gd name="T9" fmla="*/ 606 h 606"/>
                <a:gd name="T10" fmla="*/ 29 w 284"/>
                <a:gd name="T11" fmla="*/ 576 h 606"/>
                <a:gd name="T12" fmla="*/ 254 w 284"/>
                <a:gd name="T13" fmla="*/ 576 h 606"/>
                <a:gd name="T14" fmla="*/ 254 w 284"/>
                <a:gd name="T15" fmla="*/ 30 h 606"/>
                <a:gd name="T16" fmla="*/ 29 w 284"/>
                <a:gd name="T17" fmla="*/ 30 h 606"/>
                <a:gd name="T18" fmla="*/ 29 w 284"/>
                <a:gd name="T19" fmla="*/ 57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4" h="606">
                  <a:moveTo>
                    <a:pt x="284" y="606"/>
                  </a:moveTo>
                  <a:lnTo>
                    <a:pt x="0" y="606"/>
                  </a:lnTo>
                  <a:lnTo>
                    <a:pt x="0" y="0"/>
                  </a:lnTo>
                  <a:lnTo>
                    <a:pt x="284" y="0"/>
                  </a:lnTo>
                  <a:lnTo>
                    <a:pt x="284" y="606"/>
                  </a:lnTo>
                  <a:close/>
                  <a:moveTo>
                    <a:pt x="29" y="576"/>
                  </a:moveTo>
                  <a:lnTo>
                    <a:pt x="254" y="576"/>
                  </a:lnTo>
                  <a:lnTo>
                    <a:pt x="254" y="30"/>
                  </a:lnTo>
                  <a:lnTo>
                    <a:pt x="29" y="30"/>
                  </a:lnTo>
                  <a:lnTo>
                    <a:pt x="29" y="576"/>
                  </a:lnTo>
                  <a:close/>
                </a:path>
              </a:pathLst>
            </a:cu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schemeClr val="accent1"/>
                </a:solidFill>
              </a:endParaRPr>
            </a:p>
          </p:txBody>
        </p:sp>
        <p:sp>
          <p:nvSpPr>
            <p:cNvPr id="33" name="Freeform 133">
              <a:extLst>
                <a:ext uri="{FF2B5EF4-FFF2-40B4-BE49-F238E27FC236}">
                  <a16:creationId xmlns:a16="http://schemas.microsoft.com/office/drawing/2014/main" id="{F7FA3D01-F976-0913-5D88-8FD1A75D64BE}"/>
                </a:ext>
              </a:extLst>
            </p:cNvPr>
            <p:cNvSpPr>
              <a:spLocks noEditPoints="1"/>
            </p:cNvSpPr>
            <p:nvPr/>
          </p:nvSpPr>
          <p:spPr bwMode="auto">
            <a:xfrm>
              <a:off x="1066800" y="18257838"/>
              <a:ext cx="450850" cy="903287"/>
            </a:xfrm>
            <a:custGeom>
              <a:avLst/>
              <a:gdLst>
                <a:gd name="T0" fmla="*/ 284 w 284"/>
                <a:gd name="T1" fmla="*/ 569 h 569"/>
                <a:gd name="T2" fmla="*/ 0 w 284"/>
                <a:gd name="T3" fmla="*/ 569 h 569"/>
                <a:gd name="T4" fmla="*/ 0 w 284"/>
                <a:gd name="T5" fmla="*/ 0 h 569"/>
                <a:gd name="T6" fmla="*/ 284 w 284"/>
                <a:gd name="T7" fmla="*/ 0 h 569"/>
                <a:gd name="T8" fmla="*/ 284 w 284"/>
                <a:gd name="T9" fmla="*/ 569 h 569"/>
                <a:gd name="T10" fmla="*/ 29 w 284"/>
                <a:gd name="T11" fmla="*/ 539 h 569"/>
                <a:gd name="T12" fmla="*/ 255 w 284"/>
                <a:gd name="T13" fmla="*/ 539 h 569"/>
                <a:gd name="T14" fmla="*/ 255 w 284"/>
                <a:gd name="T15" fmla="*/ 33 h 569"/>
                <a:gd name="T16" fmla="*/ 29 w 284"/>
                <a:gd name="T17" fmla="*/ 33 h 569"/>
                <a:gd name="T18" fmla="*/ 29 w 284"/>
                <a:gd name="T19" fmla="*/ 539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4" h="569">
                  <a:moveTo>
                    <a:pt x="284" y="569"/>
                  </a:moveTo>
                  <a:lnTo>
                    <a:pt x="0" y="569"/>
                  </a:lnTo>
                  <a:lnTo>
                    <a:pt x="0" y="0"/>
                  </a:lnTo>
                  <a:lnTo>
                    <a:pt x="284" y="0"/>
                  </a:lnTo>
                  <a:lnTo>
                    <a:pt x="284" y="569"/>
                  </a:lnTo>
                  <a:close/>
                  <a:moveTo>
                    <a:pt x="29" y="539"/>
                  </a:moveTo>
                  <a:lnTo>
                    <a:pt x="255" y="539"/>
                  </a:lnTo>
                  <a:lnTo>
                    <a:pt x="255" y="33"/>
                  </a:lnTo>
                  <a:lnTo>
                    <a:pt x="29" y="33"/>
                  </a:lnTo>
                  <a:lnTo>
                    <a:pt x="29" y="539"/>
                  </a:lnTo>
                  <a:close/>
                </a:path>
              </a:pathLst>
            </a:cu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schemeClr val="accent1"/>
                </a:solidFill>
              </a:endParaRPr>
            </a:p>
          </p:txBody>
        </p:sp>
        <p:sp>
          <p:nvSpPr>
            <p:cNvPr id="34" name="Freeform 134">
              <a:extLst>
                <a:ext uri="{FF2B5EF4-FFF2-40B4-BE49-F238E27FC236}">
                  <a16:creationId xmlns:a16="http://schemas.microsoft.com/office/drawing/2014/main" id="{A0735A56-4114-17A4-CDEE-F6738D9D152E}"/>
                </a:ext>
              </a:extLst>
            </p:cNvPr>
            <p:cNvSpPr>
              <a:spLocks/>
            </p:cNvSpPr>
            <p:nvPr/>
          </p:nvSpPr>
          <p:spPr bwMode="auto">
            <a:xfrm>
              <a:off x="1060450" y="16833850"/>
              <a:ext cx="2386013" cy="1025525"/>
            </a:xfrm>
            <a:custGeom>
              <a:avLst/>
              <a:gdLst>
                <a:gd name="T0" fmla="*/ 26 w 1503"/>
                <a:gd name="T1" fmla="*/ 646 h 646"/>
                <a:gd name="T2" fmla="*/ 0 w 1503"/>
                <a:gd name="T3" fmla="*/ 590 h 646"/>
                <a:gd name="T4" fmla="*/ 587 w 1503"/>
                <a:gd name="T5" fmla="*/ 310 h 646"/>
                <a:gd name="T6" fmla="*/ 1012 w 1503"/>
                <a:gd name="T7" fmla="*/ 476 h 646"/>
                <a:gd name="T8" fmla="*/ 1455 w 1503"/>
                <a:gd name="T9" fmla="*/ 0 h 646"/>
                <a:gd name="T10" fmla="*/ 1503 w 1503"/>
                <a:gd name="T11" fmla="*/ 40 h 646"/>
                <a:gd name="T12" fmla="*/ 1030 w 1503"/>
                <a:gd name="T13" fmla="*/ 550 h 646"/>
                <a:gd name="T14" fmla="*/ 587 w 1503"/>
                <a:gd name="T15" fmla="*/ 376 h 646"/>
                <a:gd name="T16" fmla="*/ 26 w 1503"/>
                <a:gd name="T17" fmla="*/ 646 h 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03" h="646">
                  <a:moveTo>
                    <a:pt x="26" y="646"/>
                  </a:moveTo>
                  <a:lnTo>
                    <a:pt x="0" y="590"/>
                  </a:lnTo>
                  <a:lnTo>
                    <a:pt x="587" y="310"/>
                  </a:lnTo>
                  <a:lnTo>
                    <a:pt x="1012" y="476"/>
                  </a:lnTo>
                  <a:lnTo>
                    <a:pt x="1455" y="0"/>
                  </a:lnTo>
                  <a:lnTo>
                    <a:pt x="1503" y="40"/>
                  </a:lnTo>
                  <a:lnTo>
                    <a:pt x="1030" y="550"/>
                  </a:lnTo>
                  <a:lnTo>
                    <a:pt x="587" y="376"/>
                  </a:lnTo>
                  <a:lnTo>
                    <a:pt x="26" y="646"/>
                  </a:lnTo>
                  <a:close/>
                </a:path>
              </a:pathLst>
            </a:cu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schemeClr val="accent1"/>
                </a:solidFill>
              </a:endParaRPr>
            </a:p>
          </p:txBody>
        </p:sp>
        <p:sp>
          <p:nvSpPr>
            <p:cNvPr id="35" name="Freeform 135">
              <a:extLst>
                <a:ext uri="{FF2B5EF4-FFF2-40B4-BE49-F238E27FC236}">
                  <a16:creationId xmlns:a16="http://schemas.microsoft.com/office/drawing/2014/main" id="{90FA3428-8F54-89DE-2433-87C1E959335C}"/>
                </a:ext>
              </a:extLst>
            </p:cNvPr>
            <p:cNvSpPr>
              <a:spLocks/>
            </p:cNvSpPr>
            <p:nvPr/>
          </p:nvSpPr>
          <p:spPr bwMode="auto">
            <a:xfrm>
              <a:off x="3270250" y="16710025"/>
              <a:ext cx="280988" cy="287337"/>
            </a:xfrm>
            <a:custGeom>
              <a:avLst/>
              <a:gdLst>
                <a:gd name="T0" fmla="*/ 137 w 177"/>
                <a:gd name="T1" fmla="*/ 181 h 181"/>
                <a:gd name="T2" fmla="*/ 177 w 177"/>
                <a:gd name="T3" fmla="*/ 0 h 181"/>
                <a:gd name="T4" fmla="*/ 0 w 177"/>
                <a:gd name="T5" fmla="*/ 55 h 181"/>
                <a:gd name="T6" fmla="*/ 137 w 177"/>
                <a:gd name="T7" fmla="*/ 181 h 181"/>
              </a:gdLst>
              <a:ahLst/>
              <a:cxnLst>
                <a:cxn ang="0">
                  <a:pos x="T0" y="T1"/>
                </a:cxn>
                <a:cxn ang="0">
                  <a:pos x="T2" y="T3"/>
                </a:cxn>
                <a:cxn ang="0">
                  <a:pos x="T4" y="T5"/>
                </a:cxn>
                <a:cxn ang="0">
                  <a:pos x="T6" y="T7"/>
                </a:cxn>
              </a:cxnLst>
              <a:rect l="0" t="0" r="r" b="b"/>
              <a:pathLst>
                <a:path w="177" h="181">
                  <a:moveTo>
                    <a:pt x="137" y="181"/>
                  </a:moveTo>
                  <a:lnTo>
                    <a:pt x="177" y="0"/>
                  </a:lnTo>
                  <a:lnTo>
                    <a:pt x="0" y="55"/>
                  </a:lnTo>
                  <a:lnTo>
                    <a:pt x="137" y="181"/>
                  </a:lnTo>
                  <a:close/>
                </a:path>
              </a:pathLst>
            </a:cu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schemeClr val="accent1"/>
                </a:solidFill>
              </a:endParaRPr>
            </a:p>
          </p:txBody>
        </p:sp>
      </p:grpSp>
      <p:cxnSp>
        <p:nvCxnSpPr>
          <p:cNvPr id="37" name="Horizontal Divider Bottom">
            <a:extLst>
              <a:ext uri="{FF2B5EF4-FFF2-40B4-BE49-F238E27FC236}">
                <a16:creationId xmlns:a16="http://schemas.microsoft.com/office/drawing/2014/main" id="{6ADF34E8-68FC-3DF9-76F5-EA6E1EFD69B2}"/>
              </a:ext>
            </a:extLst>
          </p:cNvPr>
          <p:cNvCxnSpPr>
            <a:cxnSpLocks/>
          </p:cNvCxnSpPr>
          <p:nvPr/>
        </p:nvCxnSpPr>
        <p:spPr>
          <a:xfrm>
            <a:off x="143148" y="5378620"/>
            <a:ext cx="11181702" cy="0"/>
          </a:xfrm>
          <a:prstGeom prst="line">
            <a:avLst/>
          </a:prstGeom>
          <a:ln w="12700" cmpd="sng">
            <a:solidFill>
              <a:schemeClr val="bg1"/>
            </a:solidFill>
            <a:prstDash val="sysDash"/>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38" name="Text">
            <a:extLst>
              <a:ext uri="{FF2B5EF4-FFF2-40B4-BE49-F238E27FC236}">
                <a16:creationId xmlns:a16="http://schemas.microsoft.com/office/drawing/2014/main" id="{ADDD7E03-3B92-4FFA-7217-6258242C2C5B}"/>
              </a:ext>
            </a:extLst>
          </p:cNvPr>
          <p:cNvSpPr txBox="1">
            <a:spLocks/>
          </p:cNvSpPr>
          <p:nvPr/>
        </p:nvSpPr>
        <p:spPr>
          <a:xfrm>
            <a:off x="1362394" y="5654424"/>
            <a:ext cx="10203741" cy="828260"/>
          </a:xfrm>
          <a:prstGeom prst="rect">
            <a:avLst/>
          </a:prstGeom>
        </p:spPr>
        <p:txBody>
          <a:bodyPr/>
          <a:lstStyle>
            <a:lvl1pPr marL="301625" indent="-301625" algn="l" defTabSz="608013" rtl="0" eaLnBrk="0" fontAlgn="base" hangingPunct="0">
              <a:lnSpc>
                <a:spcPct val="110000"/>
              </a:lnSpc>
              <a:spcBef>
                <a:spcPts val="1000"/>
              </a:spcBef>
              <a:spcAft>
                <a:spcPct val="0"/>
              </a:spcAft>
              <a:buFont typeface="Arial" panose="020B0604020202020204" pitchFamily="34" charset="0"/>
              <a:buChar char="•"/>
              <a:defRPr sz="2000" kern="1200">
                <a:solidFill>
                  <a:schemeClr val="bg1"/>
                </a:solidFill>
                <a:latin typeface="Arial"/>
                <a:ea typeface="+mn-ea"/>
                <a:cs typeface="Arial"/>
              </a:defRPr>
            </a:lvl1pPr>
            <a:lvl2pPr marL="620713" indent="-301625" algn="l" defTabSz="608013" rtl="0" eaLnBrk="0" fontAlgn="base" hangingPunct="0">
              <a:lnSpc>
                <a:spcPct val="110000"/>
              </a:lnSpc>
              <a:spcBef>
                <a:spcPts val="1000"/>
              </a:spcBef>
              <a:spcAft>
                <a:spcPct val="0"/>
              </a:spcAft>
              <a:buFont typeface="Arial" panose="020B0604020202020204" pitchFamily="34" charset="0"/>
              <a:buChar char="–"/>
              <a:defRPr sz="2000" kern="1200">
                <a:solidFill>
                  <a:schemeClr val="bg1"/>
                </a:solidFill>
                <a:latin typeface="Arial"/>
                <a:ea typeface="+mn-ea"/>
                <a:cs typeface="Arial"/>
              </a:defRPr>
            </a:lvl2pPr>
            <a:lvl3pPr marL="941388" indent="-303213" algn="l" defTabSz="608013" rtl="0" eaLnBrk="0" fontAlgn="base" hangingPunct="0">
              <a:lnSpc>
                <a:spcPct val="110000"/>
              </a:lnSpc>
              <a:spcBef>
                <a:spcPts val="1000"/>
              </a:spcBef>
              <a:spcAft>
                <a:spcPct val="0"/>
              </a:spcAft>
              <a:buFont typeface="Arial" panose="020B0604020202020204" pitchFamily="34" charset="0"/>
              <a:buChar char="•"/>
              <a:defRPr sz="1800" kern="1200">
                <a:solidFill>
                  <a:schemeClr val="bg1"/>
                </a:solidFill>
                <a:latin typeface="Arial"/>
                <a:ea typeface="+mn-ea"/>
                <a:cs typeface="Arial"/>
              </a:defRPr>
            </a:lvl3pPr>
            <a:lvl4pPr marL="1143000" indent="-303213" algn="l" defTabSz="608013" rtl="0" eaLnBrk="0" fontAlgn="base" hangingPunct="0">
              <a:lnSpc>
                <a:spcPct val="110000"/>
              </a:lnSpc>
              <a:spcBef>
                <a:spcPts val="1000"/>
              </a:spcBef>
              <a:spcAft>
                <a:spcPct val="0"/>
              </a:spcAft>
              <a:buFont typeface="Arial" panose="020B0604020202020204" pitchFamily="34" charset="0"/>
              <a:buChar char="–"/>
              <a:defRPr sz="1400" kern="1200">
                <a:solidFill>
                  <a:schemeClr val="bg1"/>
                </a:solidFill>
                <a:latin typeface="Arial"/>
                <a:ea typeface="+mn-ea"/>
                <a:cs typeface="Arial"/>
              </a:defRPr>
            </a:lvl4pPr>
            <a:lvl5pPr marL="1462088" indent="-303213" algn="l" defTabSz="608013" rtl="0" eaLnBrk="0" fontAlgn="base" hangingPunct="0">
              <a:lnSpc>
                <a:spcPct val="110000"/>
              </a:lnSpc>
              <a:spcBef>
                <a:spcPts val="1000"/>
              </a:spcBef>
              <a:spcAft>
                <a:spcPct val="0"/>
              </a:spcAft>
              <a:buFont typeface="Arial" panose="020B0604020202020204" pitchFamily="34" charset="0"/>
              <a:buChar char="•"/>
              <a:defRPr sz="1200" kern="1200">
                <a:solidFill>
                  <a:schemeClr val="bg1"/>
                </a:solidFill>
                <a:latin typeface="Arial"/>
                <a:ea typeface="+mn-ea"/>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0" indent="0">
              <a:buFont typeface="Arial" panose="020B0604020202020204" pitchFamily="34" charset="0"/>
              <a:buNone/>
            </a:pPr>
            <a:r>
              <a:rPr lang="en-US" sz="1900" dirty="0"/>
              <a:t>Hybrid Attack sources: </a:t>
            </a:r>
            <a:r>
              <a:rPr lang="en-US" sz="1900" dirty="0">
                <a:solidFill>
                  <a:srgbClr val="92D050"/>
                </a:solidFill>
              </a:rPr>
              <a:t>External from the Internet and Internal</a:t>
            </a:r>
            <a:r>
              <a:rPr lang="en-US" sz="1900" dirty="0"/>
              <a:t> </a:t>
            </a:r>
            <a:r>
              <a:rPr lang="en-US" sz="1900" dirty="0">
                <a:solidFill>
                  <a:srgbClr val="92D050"/>
                </a:solidFill>
              </a:rPr>
              <a:t>from inside the country </a:t>
            </a:r>
            <a:r>
              <a:rPr lang="en-US" sz="1900" dirty="0"/>
              <a:t>which represented a difficulty for IGW TMS to stop them together.</a:t>
            </a:r>
          </a:p>
        </p:txBody>
      </p:sp>
      <p:sp>
        <p:nvSpPr>
          <p:cNvPr id="39" name="Text Placeholder 2">
            <a:extLst>
              <a:ext uri="{FF2B5EF4-FFF2-40B4-BE49-F238E27FC236}">
                <a16:creationId xmlns:a16="http://schemas.microsoft.com/office/drawing/2014/main" id="{ECA50807-13F0-EAFD-3988-8E7234284D0E}"/>
              </a:ext>
            </a:extLst>
          </p:cNvPr>
          <p:cNvSpPr txBox="1">
            <a:spLocks/>
          </p:cNvSpPr>
          <p:nvPr/>
        </p:nvSpPr>
        <p:spPr bwMode="auto">
          <a:xfrm>
            <a:off x="1506685" y="2969650"/>
            <a:ext cx="10115937" cy="1393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99" tIns="60949" rIns="121899" bIns="60949" numCol="1" anchor="t" anchorCtr="0" compatLnSpc="1">
            <a:prstTxWarp prst="textNoShape">
              <a:avLst/>
            </a:prstTxWarp>
          </a:bodyPr>
          <a:lstStyle>
            <a:lvl1pPr marL="301625" indent="-301625" algn="l" defTabSz="608013" rtl="0" eaLnBrk="0" fontAlgn="base" hangingPunct="0">
              <a:lnSpc>
                <a:spcPct val="110000"/>
              </a:lnSpc>
              <a:spcBef>
                <a:spcPts val="1000"/>
              </a:spcBef>
              <a:spcAft>
                <a:spcPct val="0"/>
              </a:spcAft>
              <a:buFont typeface="Arial" panose="020B0604020202020204" pitchFamily="34" charset="0"/>
              <a:buChar char="•"/>
              <a:defRPr sz="2400" kern="1200">
                <a:solidFill>
                  <a:schemeClr val="bg1"/>
                </a:solidFill>
                <a:latin typeface="Arial"/>
                <a:ea typeface="+mn-ea"/>
                <a:cs typeface="Arial"/>
              </a:defRPr>
            </a:lvl1pPr>
            <a:lvl2pPr marL="620713" indent="-301625" algn="l" defTabSz="608013" rtl="0" eaLnBrk="0" fontAlgn="base" hangingPunct="0">
              <a:lnSpc>
                <a:spcPct val="110000"/>
              </a:lnSpc>
              <a:spcBef>
                <a:spcPts val="1000"/>
              </a:spcBef>
              <a:spcAft>
                <a:spcPct val="0"/>
              </a:spcAft>
              <a:buFont typeface="Arial" panose="020B0604020202020204" pitchFamily="34" charset="0"/>
              <a:buChar char="–"/>
              <a:defRPr sz="2100" kern="1200">
                <a:solidFill>
                  <a:schemeClr val="bg1"/>
                </a:solidFill>
                <a:latin typeface="Arial"/>
                <a:ea typeface="+mn-ea"/>
                <a:cs typeface="Arial"/>
              </a:defRPr>
            </a:lvl2pPr>
            <a:lvl3pPr marL="941388" indent="-303213" algn="l" defTabSz="608013" rtl="0" eaLnBrk="0" fontAlgn="base" hangingPunct="0">
              <a:lnSpc>
                <a:spcPct val="110000"/>
              </a:lnSpc>
              <a:spcBef>
                <a:spcPts val="1000"/>
              </a:spcBef>
              <a:spcAft>
                <a:spcPct val="0"/>
              </a:spcAft>
              <a:buFont typeface="Arial" panose="020B0604020202020204" pitchFamily="34" charset="0"/>
              <a:buChar char="•"/>
              <a:defRPr sz="1900" kern="1200">
                <a:solidFill>
                  <a:schemeClr val="bg1"/>
                </a:solidFill>
                <a:latin typeface="Arial"/>
                <a:ea typeface="+mn-ea"/>
                <a:cs typeface="Arial"/>
              </a:defRPr>
            </a:lvl3pPr>
            <a:lvl4pPr marL="1143000" indent="-303213" algn="l" defTabSz="608013" rtl="0" eaLnBrk="0" fontAlgn="base" hangingPunct="0">
              <a:lnSpc>
                <a:spcPct val="110000"/>
              </a:lnSpc>
              <a:spcBef>
                <a:spcPts val="1000"/>
              </a:spcBef>
              <a:spcAft>
                <a:spcPct val="0"/>
              </a:spcAft>
              <a:buFont typeface="Arial" panose="020B0604020202020204" pitchFamily="34" charset="0"/>
              <a:buChar char="–"/>
              <a:defRPr sz="1600" kern="1200">
                <a:solidFill>
                  <a:schemeClr val="bg1"/>
                </a:solidFill>
                <a:latin typeface="Arial"/>
                <a:ea typeface="+mn-ea"/>
                <a:cs typeface="Arial"/>
              </a:defRPr>
            </a:lvl4pPr>
            <a:lvl5pPr marL="1462088" indent="-303213" algn="l" defTabSz="608013" rtl="0" eaLnBrk="0" fontAlgn="base" hangingPunct="0">
              <a:lnSpc>
                <a:spcPct val="110000"/>
              </a:lnSpc>
              <a:spcBef>
                <a:spcPts val="1000"/>
              </a:spcBef>
              <a:spcAft>
                <a:spcPct val="0"/>
              </a:spcAft>
              <a:buFont typeface="Arial" panose="020B0604020202020204" pitchFamily="34" charset="0"/>
              <a:buChar char="•"/>
              <a:defRPr sz="1400" kern="1200">
                <a:solidFill>
                  <a:schemeClr val="bg1"/>
                </a:solidFill>
                <a:latin typeface="Arial"/>
                <a:ea typeface="+mn-ea"/>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0" indent="0">
              <a:buNone/>
            </a:pPr>
            <a:r>
              <a:rPr lang="en-US" sz="1800" dirty="0">
                <a:latin typeface="Libre Baskerville" pitchFamily="34" charset="0"/>
                <a:ea typeface="Libre Baskerville" pitchFamily="34" charset="-122"/>
                <a:cs typeface="Libre Baskerville" pitchFamily="34" charset="-120"/>
              </a:rPr>
              <a:t>Unprecedented Scale and Duration</a:t>
            </a:r>
            <a:r>
              <a:rPr lang="en-US" sz="1900" dirty="0"/>
              <a:t>: </a:t>
            </a:r>
            <a:r>
              <a:rPr lang="en-US" sz="1900" dirty="0">
                <a:solidFill>
                  <a:schemeClr val="accent1"/>
                </a:solidFill>
              </a:rPr>
              <a:t>Large Volume </a:t>
            </a:r>
            <a:r>
              <a:rPr lang="en-US" sz="1900" dirty="0"/>
              <a:t>(</a:t>
            </a:r>
            <a:r>
              <a:rPr lang="en-US" sz="1900" b="1" dirty="0"/>
              <a:t>hundreds of Gbps),</a:t>
            </a:r>
            <a:r>
              <a:rPr lang="en-US" sz="1900" b="1" dirty="0">
                <a:solidFill>
                  <a:srgbClr val="92D050"/>
                </a:solidFill>
              </a:rPr>
              <a:t> </a:t>
            </a:r>
            <a:r>
              <a:rPr lang="en-US" sz="1900" dirty="0">
                <a:solidFill>
                  <a:schemeClr val="accent1"/>
                </a:solidFill>
              </a:rPr>
              <a:t>Long Duration </a:t>
            </a:r>
            <a:r>
              <a:rPr lang="en-US" sz="1900" b="1" dirty="0"/>
              <a:t>(single attack can last for days) and </a:t>
            </a:r>
            <a:r>
              <a:rPr lang="en-US" sz="1900" dirty="0">
                <a:solidFill>
                  <a:schemeClr val="accent1"/>
                </a:solidFill>
              </a:rPr>
              <a:t>High Frequency </a:t>
            </a:r>
            <a:r>
              <a:rPr lang="en-US" sz="1900" b="1" dirty="0"/>
              <a:t>(thousands of simultaneous attacks at the same time) </a:t>
            </a:r>
            <a:endParaRPr lang="en-US" sz="1900" dirty="0"/>
          </a:p>
        </p:txBody>
      </p:sp>
      <p:grpSp>
        <p:nvGrpSpPr>
          <p:cNvPr id="43" name="Group 42">
            <a:extLst>
              <a:ext uri="{FF2B5EF4-FFF2-40B4-BE49-F238E27FC236}">
                <a16:creationId xmlns:a16="http://schemas.microsoft.com/office/drawing/2014/main" id="{2B1240B8-71BB-6B88-EBF2-C50E48B631FB}"/>
              </a:ext>
            </a:extLst>
          </p:cNvPr>
          <p:cNvGrpSpPr>
            <a:grpSpLocks noChangeAspect="1"/>
          </p:cNvGrpSpPr>
          <p:nvPr/>
        </p:nvGrpSpPr>
        <p:grpSpPr>
          <a:xfrm>
            <a:off x="608012" y="3118778"/>
            <a:ext cx="653397" cy="653699"/>
            <a:chOff x="158411" y="195939"/>
            <a:chExt cx="719667" cy="720000"/>
          </a:xfrm>
        </p:grpSpPr>
        <p:sp>
          <p:nvSpPr>
            <p:cNvPr id="44" name="Oval 42">
              <a:extLst>
                <a:ext uri="{FF2B5EF4-FFF2-40B4-BE49-F238E27FC236}">
                  <a16:creationId xmlns:a16="http://schemas.microsoft.com/office/drawing/2014/main" id="{90366A16-D118-9880-8E0C-D438EA55383C}"/>
                </a:ext>
              </a:extLst>
            </p:cNvPr>
            <p:cNvSpPr>
              <a:spLocks noChangeArrowheads="1"/>
            </p:cNvSpPr>
            <p:nvPr/>
          </p:nvSpPr>
          <p:spPr bwMode="auto">
            <a:xfrm>
              <a:off x="158411" y="195939"/>
              <a:ext cx="719667" cy="720000"/>
            </a:xfrm>
            <a:prstGeom prst="ellipse">
              <a:avLst/>
            </a:prstGeom>
            <a:solidFill>
              <a:srgbClr val="97D700"/>
            </a:solidFill>
            <a:ln>
              <a:noFill/>
            </a:ln>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grpSp>
          <p:nvGrpSpPr>
            <p:cNvPr id="45" name="Group 44">
              <a:extLst>
                <a:ext uri="{FF2B5EF4-FFF2-40B4-BE49-F238E27FC236}">
                  <a16:creationId xmlns:a16="http://schemas.microsoft.com/office/drawing/2014/main" id="{C38DA2A1-66D6-6DE2-BEE5-578F4527B4FC}"/>
                </a:ext>
              </a:extLst>
            </p:cNvPr>
            <p:cNvGrpSpPr/>
            <p:nvPr/>
          </p:nvGrpSpPr>
          <p:grpSpPr>
            <a:xfrm>
              <a:off x="310810" y="305808"/>
              <a:ext cx="458212" cy="490894"/>
              <a:chOff x="3914776" y="1200150"/>
              <a:chExt cx="4362450" cy="4673600"/>
            </a:xfrm>
            <a:solidFill>
              <a:srgbClr val="282D34"/>
            </a:solidFill>
          </p:grpSpPr>
          <p:sp>
            <p:nvSpPr>
              <p:cNvPr id="46" name="Freeform 43">
                <a:extLst>
                  <a:ext uri="{FF2B5EF4-FFF2-40B4-BE49-F238E27FC236}">
                    <a16:creationId xmlns:a16="http://schemas.microsoft.com/office/drawing/2014/main" id="{941F378E-679C-27B5-734B-A90BDF9C8799}"/>
                  </a:ext>
                </a:extLst>
              </p:cNvPr>
              <p:cNvSpPr>
                <a:spLocks noEditPoints="1"/>
              </p:cNvSpPr>
              <p:nvPr/>
            </p:nvSpPr>
            <p:spPr bwMode="auto">
              <a:xfrm>
                <a:off x="3914776" y="1200150"/>
                <a:ext cx="4362450" cy="4673600"/>
              </a:xfrm>
              <a:custGeom>
                <a:avLst/>
                <a:gdLst>
                  <a:gd name="T0" fmla="*/ 1474 w 1508"/>
                  <a:gd name="T1" fmla="*/ 240 h 1615"/>
                  <a:gd name="T2" fmla="*/ 770 w 1508"/>
                  <a:gd name="T3" fmla="*/ 6 h 1615"/>
                  <a:gd name="T4" fmla="*/ 754 w 1508"/>
                  <a:gd name="T5" fmla="*/ 0 h 1615"/>
                  <a:gd name="T6" fmla="*/ 738 w 1508"/>
                  <a:gd name="T7" fmla="*/ 6 h 1615"/>
                  <a:gd name="T8" fmla="*/ 34 w 1508"/>
                  <a:gd name="T9" fmla="*/ 240 h 1615"/>
                  <a:gd name="T10" fmla="*/ 0 w 1508"/>
                  <a:gd name="T11" fmla="*/ 252 h 1615"/>
                  <a:gd name="T12" fmla="*/ 0 w 1508"/>
                  <a:gd name="T13" fmla="*/ 287 h 1615"/>
                  <a:gd name="T14" fmla="*/ 738 w 1508"/>
                  <a:gd name="T15" fmla="*/ 1610 h 1615"/>
                  <a:gd name="T16" fmla="*/ 754 w 1508"/>
                  <a:gd name="T17" fmla="*/ 1615 h 1615"/>
                  <a:gd name="T18" fmla="*/ 770 w 1508"/>
                  <a:gd name="T19" fmla="*/ 1610 h 1615"/>
                  <a:gd name="T20" fmla="*/ 863 w 1508"/>
                  <a:gd name="T21" fmla="*/ 1575 h 1615"/>
                  <a:gd name="T22" fmla="*/ 1506 w 1508"/>
                  <a:gd name="T23" fmla="*/ 475 h 1615"/>
                  <a:gd name="T24" fmla="*/ 1508 w 1508"/>
                  <a:gd name="T25" fmla="*/ 287 h 1615"/>
                  <a:gd name="T26" fmla="*/ 1508 w 1508"/>
                  <a:gd name="T27" fmla="*/ 252 h 1615"/>
                  <a:gd name="T28" fmla="*/ 1474 w 1508"/>
                  <a:gd name="T29" fmla="*/ 240 h 1615"/>
                  <a:gd name="T30" fmla="*/ 1457 w 1508"/>
                  <a:gd name="T31" fmla="*/ 474 h 1615"/>
                  <a:gd name="T32" fmla="*/ 844 w 1508"/>
                  <a:gd name="T33" fmla="*/ 1529 h 1615"/>
                  <a:gd name="T34" fmla="*/ 754 w 1508"/>
                  <a:gd name="T35" fmla="*/ 1562 h 1615"/>
                  <a:gd name="T36" fmla="*/ 50 w 1508"/>
                  <a:gd name="T37" fmla="*/ 287 h 1615"/>
                  <a:gd name="T38" fmla="*/ 754 w 1508"/>
                  <a:gd name="T39" fmla="*/ 53 h 1615"/>
                  <a:gd name="T40" fmla="*/ 1458 w 1508"/>
                  <a:gd name="T41" fmla="*/ 287 h 1615"/>
                  <a:gd name="T42" fmla="*/ 1457 w 1508"/>
                  <a:gd name="T43" fmla="*/ 474 h 1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08" h="1615">
                    <a:moveTo>
                      <a:pt x="1474" y="240"/>
                    </a:moveTo>
                    <a:cubicBezTo>
                      <a:pt x="770" y="6"/>
                      <a:pt x="770" y="6"/>
                      <a:pt x="770" y="6"/>
                    </a:cubicBezTo>
                    <a:cubicBezTo>
                      <a:pt x="754" y="0"/>
                      <a:pt x="754" y="0"/>
                      <a:pt x="754" y="0"/>
                    </a:cubicBezTo>
                    <a:cubicBezTo>
                      <a:pt x="738" y="6"/>
                      <a:pt x="738" y="6"/>
                      <a:pt x="738" y="6"/>
                    </a:cubicBezTo>
                    <a:cubicBezTo>
                      <a:pt x="34" y="240"/>
                      <a:pt x="34" y="240"/>
                      <a:pt x="34" y="240"/>
                    </a:cubicBezTo>
                    <a:cubicBezTo>
                      <a:pt x="0" y="252"/>
                      <a:pt x="0" y="252"/>
                      <a:pt x="0" y="252"/>
                    </a:cubicBezTo>
                    <a:cubicBezTo>
                      <a:pt x="0" y="287"/>
                      <a:pt x="0" y="287"/>
                      <a:pt x="0" y="287"/>
                    </a:cubicBezTo>
                    <a:cubicBezTo>
                      <a:pt x="0" y="767"/>
                      <a:pt x="0" y="1364"/>
                      <a:pt x="738" y="1610"/>
                    </a:cubicBezTo>
                    <a:cubicBezTo>
                      <a:pt x="754" y="1615"/>
                      <a:pt x="754" y="1615"/>
                      <a:pt x="754" y="1615"/>
                    </a:cubicBezTo>
                    <a:cubicBezTo>
                      <a:pt x="770" y="1610"/>
                      <a:pt x="770" y="1610"/>
                      <a:pt x="770" y="1610"/>
                    </a:cubicBezTo>
                    <a:cubicBezTo>
                      <a:pt x="801" y="1599"/>
                      <a:pt x="833" y="1587"/>
                      <a:pt x="863" y="1575"/>
                    </a:cubicBezTo>
                    <a:cubicBezTo>
                      <a:pt x="1410" y="1350"/>
                      <a:pt x="1496" y="914"/>
                      <a:pt x="1506" y="475"/>
                    </a:cubicBezTo>
                    <a:cubicBezTo>
                      <a:pt x="1508" y="411"/>
                      <a:pt x="1508" y="348"/>
                      <a:pt x="1508" y="287"/>
                    </a:cubicBezTo>
                    <a:cubicBezTo>
                      <a:pt x="1508" y="252"/>
                      <a:pt x="1508" y="252"/>
                      <a:pt x="1508" y="252"/>
                    </a:cubicBezTo>
                    <a:lnTo>
                      <a:pt x="1474" y="240"/>
                    </a:lnTo>
                    <a:close/>
                    <a:moveTo>
                      <a:pt x="1457" y="474"/>
                    </a:moveTo>
                    <a:cubicBezTo>
                      <a:pt x="1447" y="877"/>
                      <a:pt x="1375" y="1311"/>
                      <a:pt x="844" y="1529"/>
                    </a:cubicBezTo>
                    <a:cubicBezTo>
                      <a:pt x="815" y="1541"/>
                      <a:pt x="785" y="1552"/>
                      <a:pt x="754" y="1562"/>
                    </a:cubicBezTo>
                    <a:cubicBezTo>
                      <a:pt x="50" y="1328"/>
                      <a:pt x="50" y="757"/>
                      <a:pt x="50" y="287"/>
                    </a:cubicBezTo>
                    <a:cubicBezTo>
                      <a:pt x="754" y="53"/>
                      <a:pt x="754" y="53"/>
                      <a:pt x="754" y="53"/>
                    </a:cubicBezTo>
                    <a:cubicBezTo>
                      <a:pt x="1458" y="287"/>
                      <a:pt x="1458" y="287"/>
                      <a:pt x="1458" y="287"/>
                    </a:cubicBezTo>
                    <a:cubicBezTo>
                      <a:pt x="1458" y="348"/>
                      <a:pt x="1458" y="411"/>
                      <a:pt x="1457" y="4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282C33"/>
                  </a:solidFill>
                  <a:effectLst/>
                  <a:uLnTx/>
                  <a:uFillTx/>
                  <a:latin typeface="Arial" panose="020B0604020202020204" pitchFamily="34" charset="0"/>
                  <a:ea typeface="+mn-ea"/>
                  <a:cs typeface="+mn-cs"/>
                </a:endParaRPr>
              </a:p>
            </p:txBody>
          </p:sp>
          <p:sp>
            <p:nvSpPr>
              <p:cNvPr id="47" name="Freeform 44">
                <a:extLst>
                  <a:ext uri="{FF2B5EF4-FFF2-40B4-BE49-F238E27FC236}">
                    <a16:creationId xmlns:a16="http://schemas.microsoft.com/office/drawing/2014/main" id="{D059AD41-B815-CABE-55B6-03A5377FC016}"/>
                  </a:ext>
                </a:extLst>
              </p:cNvPr>
              <p:cNvSpPr>
                <a:spLocks noEditPoints="1"/>
              </p:cNvSpPr>
              <p:nvPr/>
            </p:nvSpPr>
            <p:spPr bwMode="auto">
              <a:xfrm>
                <a:off x="4860999" y="2205033"/>
                <a:ext cx="2646362" cy="2665417"/>
              </a:xfrm>
              <a:custGeom>
                <a:avLst/>
                <a:gdLst>
                  <a:gd name="T0" fmla="*/ 457 w 915"/>
                  <a:gd name="T1" fmla="*/ 921 h 921"/>
                  <a:gd name="T2" fmla="*/ 457 w 915"/>
                  <a:gd name="T3" fmla="*/ 0 h 921"/>
                  <a:gd name="T4" fmla="*/ 884 w 915"/>
                  <a:gd name="T5" fmla="*/ 453 h 921"/>
                  <a:gd name="T6" fmla="*/ 719 w 915"/>
                  <a:gd name="T7" fmla="*/ 251 h 921"/>
                  <a:gd name="T8" fmla="*/ 884 w 915"/>
                  <a:gd name="T9" fmla="*/ 453 h 921"/>
                  <a:gd name="T10" fmla="*/ 160 w 915"/>
                  <a:gd name="T11" fmla="*/ 468 h 921"/>
                  <a:gd name="T12" fmla="*/ 83 w 915"/>
                  <a:gd name="T13" fmla="*/ 667 h 921"/>
                  <a:gd name="T14" fmla="*/ 175 w 915"/>
                  <a:gd name="T15" fmla="*/ 468 h 921"/>
                  <a:gd name="T16" fmla="*/ 361 w 915"/>
                  <a:gd name="T17" fmla="*/ 667 h 921"/>
                  <a:gd name="T18" fmla="*/ 175 w 915"/>
                  <a:gd name="T19" fmla="*/ 468 h 921"/>
                  <a:gd name="T20" fmla="*/ 535 w 915"/>
                  <a:gd name="T21" fmla="*/ 236 h 921"/>
                  <a:gd name="T22" fmla="*/ 457 w 915"/>
                  <a:gd name="T23" fmla="*/ 33 h 921"/>
                  <a:gd name="T24" fmla="*/ 550 w 915"/>
                  <a:gd name="T25" fmla="*/ 453 h 921"/>
                  <a:gd name="T26" fmla="*/ 376 w 915"/>
                  <a:gd name="T27" fmla="*/ 251 h 921"/>
                  <a:gd name="T28" fmla="*/ 550 w 915"/>
                  <a:gd name="T29" fmla="*/ 468 h 921"/>
                  <a:gd name="T30" fmla="*/ 376 w 915"/>
                  <a:gd name="T31" fmla="*/ 667 h 921"/>
                  <a:gd name="T32" fmla="*/ 550 w 915"/>
                  <a:gd name="T33" fmla="*/ 468 h 921"/>
                  <a:gd name="T34" fmla="*/ 378 w 915"/>
                  <a:gd name="T35" fmla="*/ 682 h 921"/>
                  <a:gd name="T36" fmla="*/ 457 w 915"/>
                  <a:gd name="T37" fmla="*/ 888 h 921"/>
                  <a:gd name="T38" fmla="*/ 425 w 915"/>
                  <a:gd name="T39" fmla="*/ 885 h 921"/>
                  <a:gd name="T40" fmla="*/ 363 w 915"/>
                  <a:gd name="T41" fmla="*/ 682 h 921"/>
                  <a:gd name="T42" fmla="*/ 698 w 915"/>
                  <a:gd name="T43" fmla="*/ 682 h 921"/>
                  <a:gd name="T44" fmla="*/ 551 w 915"/>
                  <a:gd name="T45" fmla="*/ 682 h 921"/>
                  <a:gd name="T46" fmla="*/ 565 w 915"/>
                  <a:gd name="T47" fmla="*/ 468 h 921"/>
                  <a:gd name="T48" fmla="*/ 704 w 915"/>
                  <a:gd name="T49" fmla="*/ 667 h 921"/>
                  <a:gd name="T50" fmla="*/ 754 w 915"/>
                  <a:gd name="T51" fmla="*/ 468 h 921"/>
                  <a:gd name="T52" fmla="*/ 832 w 915"/>
                  <a:gd name="T53" fmla="*/ 667 h 921"/>
                  <a:gd name="T54" fmla="*/ 754 w 915"/>
                  <a:gd name="T55" fmla="*/ 468 h 921"/>
                  <a:gd name="T56" fmla="*/ 565 w 915"/>
                  <a:gd name="T57" fmla="*/ 453 h 921"/>
                  <a:gd name="T58" fmla="*/ 702 w 915"/>
                  <a:gd name="T59" fmla="*/ 251 h 921"/>
                  <a:gd name="T60" fmla="*/ 551 w 915"/>
                  <a:gd name="T61" fmla="*/ 236 h 921"/>
                  <a:gd name="T62" fmla="*/ 696 w 915"/>
                  <a:gd name="T63" fmla="*/ 236 h 921"/>
                  <a:gd name="T64" fmla="*/ 363 w 915"/>
                  <a:gd name="T65" fmla="*/ 236 h 921"/>
                  <a:gd name="T66" fmla="*/ 425 w 915"/>
                  <a:gd name="T67" fmla="*/ 36 h 921"/>
                  <a:gd name="T68" fmla="*/ 361 w 915"/>
                  <a:gd name="T69" fmla="*/ 251 h 921"/>
                  <a:gd name="T70" fmla="*/ 175 w 915"/>
                  <a:gd name="T71" fmla="*/ 453 h 921"/>
                  <a:gd name="T72" fmla="*/ 361 w 915"/>
                  <a:gd name="T73" fmla="*/ 251 h 921"/>
                  <a:gd name="T74" fmla="*/ 31 w 915"/>
                  <a:gd name="T75" fmla="*/ 453 h 921"/>
                  <a:gd name="T76" fmla="*/ 195 w 915"/>
                  <a:gd name="T77" fmla="*/ 251 h 921"/>
                  <a:gd name="T78" fmla="*/ 92 w 915"/>
                  <a:gd name="T79" fmla="*/ 682 h 921"/>
                  <a:gd name="T80" fmla="*/ 359 w 915"/>
                  <a:gd name="T81" fmla="*/ 878 h 921"/>
                  <a:gd name="T82" fmla="*/ 554 w 915"/>
                  <a:gd name="T83" fmla="*/ 879 h 921"/>
                  <a:gd name="T84" fmla="*/ 822 w 915"/>
                  <a:gd name="T85" fmla="*/ 682 h 921"/>
                  <a:gd name="T86" fmla="*/ 820 w 915"/>
                  <a:gd name="T87" fmla="*/ 236 h 921"/>
                  <a:gd name="T88" fmla="*/ 554 w 915"/>
                  <a:gd name="T89" fmla="*/ 43 h 921"/>
                  <a:gd name="T90" fmla="*/ 359 w 915"/>
                  <a:gd name="T91" fmla="*/ 43 h 921"/>
                  <a:gd name="T92" fmla="*/ 94 w 915"/>
                  <a:gd name="T93" fmla="*/ 236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15" h="921">
                    <a:moveTo>
                      <a:pt x="0" y="461"/>
                    </a:moveTo>
                    <a:cubicBezTo>
                      <a:pt x="0" y="714"/>
                      <a:pt x="205" y="921"/>
                      <a:pt x="457" y="921"/>
                    </a:cubicBezTo>
                    <a:cubicBezTo>
                      <a:pt x="709" y="921"/>
                      <a:pt x="915" y="714"/>
                      <a:pt x="915" y="461"/>
                    </a:cubicBezTo>
                    <a:cubicBezTo>
                      <a:pt x="915" y="207"/>
                      <a:pt x="709" y="0"/>
                      <a:pt x="457" y="0"/>
                    </a:cubicBezTo>
                    <a:cubicBezTo>
                      <a:pt x="205" y="0"/>
                      <a:pt x="0" y="207"/>
                      <a:pt x="0" y="461"/>
                    </a:cubicBezTo>
                    <a:close/>
                    <a:moveTo>
                      <a:pt x="884" y="453"/>
                    </a:moveTo>
                    <a:cubicBezTo>
                      <a:pt x="754" y="453"/>
                      <a:pt x="754" y="453"/>
                      <a:pt x="754" y="453"/>
                    </a:cubicBezTo>
                    <a:cubicBezTo>
                      <a:pt x="753" y="380"/>
                      <a:pt x="741" y="311"/>
                      <a:pt x="719" y="251"/>
                    </a:cubicBezTo>
                    <a:cubicBezTo>
                      <a:pt x="830" y="251"/>
                      <a:pt x="830" y="251"/>
                      <a:pt x="830" y="251"/>
                    </a:cubicBezTo>
                    <a:cubicBezTo>
                      <a:pt x="863" y="311"/>
                      <a:pt x="882" y="380"/>
                      <a:pt x="884" y="453"/>
                    </a:cubicBezTo>
                    <a:close/>
                    <a:moveTo>
                      <a:pt x="31" y="468"/>
                    </a:moveTo>
                    <a:cubicBezTo>
                      <a:pt x="160" y="468"/>
                      <a:pt x="160" y="468"/>
                      <a:pt x="160" y="468"/>
                    </a:cubicBezTo>
                    <a:cubicBezTo>
                      <a:pt x="161" y="540"/>
                      <a:pt x="173" y="607"/>
                      <a:pt x="194" y="667"/>
                    </a:cubicBezTo>
                    <a:cubicBezTo>
                      <a:pt x="83" y="667"/>
                      <a:pt x="83" y="667"/>
                      <a:pt x="83" y="667"/>
                    </a:cubicBezTo>
                    <a:cubicBezTo>
                      <a:pt x="51" y="608"/>
                      <a:pt x="32" y="540"/>
                      <a:pt x="31" y="468"/>
                    </a:cubicBezTo>
                    <a:close/>
                    <a:moveTo>
                      <a:pt x="175" y="468"/>
                    </a:moveTo>
                    <a:cubicBezTo>
                      <a:pt x="349" y="468"/>
                      <a:pt x="349" y="468"/>
                      <a:pt x="349" y="468"/>
                    </a:cubicBezTo>
                    <a:cubicBezTo>
                      <a:pt x="349" y="536"/>
                      <a:pt x="353" y="605"/>
                      <a:pt x="361" y="667"/>
                    </a:cubicBezTo>
                    <a:cubicBezTo>
                      <a:pt x="210" y="667"/>
                      <a:pt x="210" y="667"/>
                      <a:pt x="210" y="667"/>
                    </a:cubicBezTo>
                    <a:cubicBezTo>
                      <a:pt x="188" y="608"/>
                      <a:pt x="176" y="540"/>
                      <a:pt x="175" y="468"/>
                    </a:cubicBezTo>
                    <a:close/>
                    <a:moveTo>
                      <a:pt x="457" y="33"/>
                    </a:moveTo>
                    <a:cubicBezTo>
                      <a:pt x="486" y="33"/>
                      <a:pt x="517" y="111"/>
                      <a:pt x="535" y="236"/>
                    </a:cubicBezTo>
                    <a:cubicBezTo>
                      <a:pt x="379" y="236"/>
                      <a:pt x="379" y="236"/>
                      <a:pt x="379" y="236"/>
                    </a:cubicBezTo>
                    <a:cubicBezTo>
                      <a:pt x="396" y="111"/>
                      <a:pt x="428" y="33"/>
                      <a:pt x="457" y="33"/>
                    </a:cubicBezTo>
                    <a:close/>
                    <a:moveTo>
                      <a:pt x="537" y="251"/>
                    </a:moveTo>
                    <a:cubicBezTo>
                      <a:pt x="545" y="310"/>
                      <a:pt x="549" y="378"/>
                      <a:pt x="550" y="453"/>
                    </a:cubicBezTo>
                    <a:cubicBezTo>
                      <a:pt x="364" y="453"/>
                      <a:pt x="364" y="453"/>
                      <a:pt x="364" y="453"/>
                    </a:cubicBezTo>
                    <a:cubicBezTo>
                      <a:pt x="364" y="378"/>
                      <a:pt x="369" y="310"/>
                      <a:pt x="376" y="251"/>
                    </a:cubicBezTo>
                    <a:lnTo>
                      <a:pt x="537" y="251"/>
                    </a:lnTo>
                    <a:close/>
                    <a:moveTo>
                      <a:pt x="550" y="468"/>
                    </a:moveTo>
                    <a:cubicBezTo>
                      <a:pt x="549" y="542"/>
                      <a:pt x="545" y="609"/>
                      <a:pt x="538" y="667"/>
                    </a:cubicBezTo>
                    <a:cubicBezTo>
                      <a:pt x="376" y="667"/>
                      <a:pt x="376" y="667"/>
                      <a:pt x="376" y="667"/>
                    </a:cubicBezTo>
                    <a:cubicBezTo>
                      <a:pt x="369" y="609"/>
                      <a:pt x="364" y="542"/>
                      <a:pt x="364" y="468"/>
                    </a:cubicBezTo>
                    <a:lnTo>
                      <a:pt x="550" y="468"/>
                    </a:lnTo>
                    <a:close/>
                    <a:moveTo>
                      <a:pt x="457" y="888"/>
                    </a:moveTo>
                    <a:cubicBezTo>
                      <a:pt x="427" y="888"/>
                      <a:pt x="396" y="809"/>
                      <a:pt x="378" y="682"/>
                    </a:cubicBezTo>
                    <a:cubicBezTo>
                      <a:pt x="536" y="682"/>
                      <a:pt x="536" y="682"/>
                      <a:pt x="536" y="682"/>
                    </a:cubicBezTo>
                    <a:cubicBezTo>
                      <a:pt x="518" y="809"/>
                      <a:pt x="486" y="888"/>
                      <a:pt x="457" y="888"/>
                    </a:cubicBezTo>
                    <a:close/>
                    <a:moveTo>
                      <a:pt x="363" y="682"/>
                    </a:moveTo>
                    <a:cubicBezTo>
                      <a:pt x="375" y="776"/>
                      <a:pt x="396" y="852"/>
                      <a:pt x="425" y="885"/>
                    </a:cubicBezTo>
                    <a:cubicBezTo>
                      <a:pt x="336" y="870"/>
                      <a:pt x="260" y="792"/>
                      <a:pt x="216" y="682"/>
                    </a:cubicBezTo>
                    <a:lnTo>
                      <a:pt x="363" y="682"/>
                    </a:lnTo>
                    <a:close/>
                    <a:moveTo>
                      <a:pt x="551" y="682"/>
                    </a:moveTo>
                    <a:cubicBezTo>
                      <a:pt x="698" y="682"/>
                      <a:pt x="698" y="682"/>
                      <a:pt x="698" y="682"/>
                    </a:cubicBezTo>
                    <a:cubicBezTo>
                      <a:pt x="653" y="792"/>
                      <a:pt x="577" y="870"/>
                      <a:pt x="489" y="885"/>
                    </a:cubicBezTo>
                    <a:cubicBezTo>
                      <a:pt x="518" y="852"/>
                      <a:pt x="539" y="776"/>
                      <a:pt x="551" y="682"/>
                    </a:cubicBezTo>
                    <a:close/>
                    <a:moveTo>
                      <a:pt x="553" y="667"/>
                    </a:moveTo>
                    <a:cubicBezTo>
                      <a:pt x="561" y="605"/>
                      <a:pt x="565" y="536"/>
                      <a:pt x="565" y="468"/>
                    </a:cubicBezTo>
                    <a:cubicBezTo>
                      <a:pt x="739" y="468"/>
                      <a:pt x="739" y="468"/>
                      <a:pt x="739" y="468"/>
                    </a:cubicBezTo>
                    <a:cubicBezTo>
                      <a:pt x="738" y="540"/>
                      <a:pt x="725" y="608"/>
                      <a:pt x="704" y="667"/>
                    </a:cubicBezTo>
                    <a:lnTo>
                      <a:pt x="553" y="667"/>
                    </a:lnTo>
                    <a:close/>
                    <a:moveTo>
                      <a:pt x="754" y="468"/>
                    </a:moveTo>
                    <a:cubicBezTo>
                      <a:pt x="884" y="468"/>
                      <a:pt x="884" y="468"/>
                      <a:pt x="884" y="468"/>
                    </a:cubicBezTo>
                    <a:cubicBezTo>
                      <a:pt x="882" y="540"/>
                      <a:pt x="864" y="608"/>
                      <a:pt x="832" y="667"/>
                    </a:cubicBezTo>
                    <a:cubicBezTo>
                      <a:pt x="720" y="667"/>
                      <a:pt x="720" y="667"/>
                      <a:pt x="720" y="667"/>
                    </a:cubicBezTo>
                    <a:cubicBezTo>
                      <a:pt x="741" y="607"/>
                      <a:pt x="753" y="540"/>
                      <a:pt x="754" y="468"/>
                    </a:cubicBezTo>
                    <a:close/>
                    <a:moveTo>
                      <a:pt x="739" y="453"/>
                    </a:moveTo>
                    <a:cubicBezTo>
                      <a:pt x="565" y="453"/>
                      <a:pt x="565" y="453"/>
                      <a:pt x="565" y="453"/>
                    </a:cubicBezTo>
                    <a:cubicBezTo>
                      <a:pt x="565" y="384"/>
                      <a:pt x="561" y="314"/>
                      <a:pt x="553" y="251"/>
                    </a:cubicBezTo>
                    <a:cubicBezTo>
                      <a:pt x="702" y="251"/>
                      <a:pt x="702" y="251"/>
                      <a:pt x="702" y="251"/>
                    </a:cubicBezTo>
                    <a:cubicBezTo>
                      <a:pt x="725" y="311"/>
                      <a:pt x="738" y="380"/>
                      <a:pt x="739" y="453"/>
                    </a:cubicBezTo>
                    <a:close/>
                    <a:moveTo>
                      <a:pt x="551" y="236"/>
                    </a:moveTo>
                    <a:cubicBezTo>
                      <a:pt x="538" y="144"/>
                      <a:pt x="517" y="69"/>
                      <a:pt x="489" y="36"/>
                    </a:cubicBezTo>
                    <a:cubicBezTo>
                      <a:pt x="577" y="51"/>
                      <a:pt x="652" y="127"/>
                      <a:pt x="696" y="236"/>
                    </a:cubicBezTo>
                    <a:lnTo>
                      <a:pt x="551" y="236"/>
                    </a:lnTo>
                    <a:close/>
                    <a:moveTo>
                      <a:pt x="363" y="236"/>
                    </a:moveTo>
                    <a:cubicBezTo>
                      <a:pt x="217" y="236"/>
                      <a:pt x="217" y="236"/>
                      <a:pt x="217" y="236"/>
                    </a:cubicBezTo>
                    <a:cubicBezTo>
                      <a:pt x="262" y="127"/>
                      <a:pt x="337" y="51"/>
                      <a:pt x="425" y="36"/>
                    </a:cubicBezTo>
                    <a:cubicBezTo>
                      <a:pt x="396" y="69"/>
                      <a:pt x="376" y="144"/>
                      <a:pt x="363" y="236"/>
                    </a:cubicBezTo>
                    <a:close/>
                    <a:moveTo>
                      <a:pt x="361" y="251"/>
                    </a:moveTo>
                    <a:cubicBezTo>
                      <a:pt x="353" y="314"/>
                      <a:pt x="349" y="384"/>
                      <a:pt x="349" y="453"/>
                    </a:cubicBezTo>
                    <a:cubicBezTo>
                      <a:pt x="175" y="453"/>
                      <a:pt x="175" y="453"/>
                      <a:pt x="175" y="453"/>
                    </a:cubicBezTo>
                    <a:cubicBezTo>
                      <a:pt x="176" y="380"/>
                      <a:pt x="189" y="311"/>
                      <a:pt x="211" y="251"/>
                    </a:cubicBezTo>
                    <a:lnTo>
                      <a:pt x="361" y="251"/>
                    </a:lnTo>
                    <a:close/>
                    <a:moveTo>
                      <a:pt x="160" y="453"/>
                    </a:moveTo>
                    <a:cubicBezTo>
                      <a:pt x="31" y="453"/>
                      <a:pt x="31" y="453"/>
                      <a:pt x="31" y="453"/>
                    </a:cubicBezTo>
                    <a:cubicBezTo>
                      <a:pt x="32" y="380"/>
                      <a:pt x="51" y="311"/>
                      <a:pt x="85" y="251"/>
                    </a:cubicBezTo>
                    <a:cubicBezTo>
                      <a:pt x="195" y="251"/>
                      <a:pt x="195" y="251"/>
                      <a:pt x="195" y="251"/>
                    </a:cubicBezTo>
                    <a:cubicBezTo>
                      <a:pt x="173" y="311"/>
                      <a:pt x="161" y="380"/>
                      <a:pt x="160" y="453"/>
                    </a:cubicBezTo>
                    <a:close/>
                    <a:moveTo>
                      <a:pt x="92" y="682"/>
                    </a:moveTo>
                    <a:cubicBezTo>
                      <a:pt x="200" y="682"/>
                      <a:pt x="200" y="682"/>
                      <a:pt x="200" y="682"/>
                    </a:cubicBezTo>
                    <a:cubicBezTo>
                      <a:pt x="235" y="773"/>
                      <a:pt x="291" y="843"/>
                      <a:pt x="359" y="878"/>
                    </a:cubicBezTo>
                    <a:cubicBezTo>
                      <a:pt x="246" y="851"/>
                      <a:pt x="151" y="779"/>
                      <a:pt x="92" y="682"/>
                    </a:cubicBezTo>
                    <a:close/>
                    <a:moveTo>
                      <a:pt x="554" y="879"/>
                    </a:moveTo>
                    <a:cubicBezTo>
                      <a:pt x="622" y="843"/>
                      <a:pt x="678" y="773"/>
                      <a:pt x="714" y="682"/>
                    </a:cubicBezTo>
                    <a:cubicBezTo>
                      <a:pt x="822" y="682"/>
                      <a:pt x="822" y="682"/>
                      <a:pt x="822" y="682"/>
                    </a:cubicBezTo>
                    <a:cubicBezTo>
                      <a:pt x="764" y="780"/>
                      <a:pt x="668" y="852"/>
                      <a:pt x="554" y="879"/>
                    </a:cubicBezTo>
                    <a:close/>
                    <a:moveTo>
                      <a:pt x="820" y="236"/>
                    </a:moveTo>
                    <a:cubicBezTo>
                      <a:pt x="713" y="236"/>
                      <a:pt x="713" y="236"/>
                      <a:pt x="713" y="236"/>
                    </a:cubicBezTo>
                    <a:cubicBezTo>
                      <a:pt x="677" y="146"/>
                      <a:pt x="621" y="77"/>
                      <a:pt x="554" y="43"/>
                    </a:cubicBezTo>
                    <a:cubicBezTo>
                      <a:pt x="666" y="69"/>
                      <a:pt x="762" y="140"/>
                      <a:pt x="820" y="236"/>
                    </a:cubicBezTo>
                    <a:close/>
                    <a:moveTo>
                      <a:pt x="359" y="43"/>
                    </a:moveTo>
                    <a:cubicBezTo>
                      <a:pt x="292" y="78"/>
                      <a:pt x="237" y="147"/>
                      <a:pt x="201" y="236"/>
                    </a:cubicBezTo>
                    <a:cubicBezTo>
                      <a:pt x="94" y="236"/>
                      <a:pt x="94" y="236"/>
                      <a:pt x="94" y="236"/>
                    </a:cubicBezTo>
                    <a:cubicBezTo>
                      <a:pt x="153" y="140"/>
                      <a:pt x="247" y="70"/>
                      <a:pt x="359"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282C33"/>
                  </a:solidFill>
                  <a:effectLst/>
                  <a:uLnTx/>
                  <a:uFillTx/>
                  <a:latin typeface="Arial" panose="020B0604020202020204" pitchFamily="34" charset="0"/>
                  <a:ea typeface="+mn-ea"/>
                  <a:cs typeface="+mn-cs"/>
                </a:endParaRPr>
              </a:p>
            </p:txBody>
          </p:sp>
        </p:grpSp>
      </p:grpSp>
    </p:spTree>
    <p:extLst>
      <p:ext uri="{BB962C8B-B14F-4D97-AF65-F5344CB8AC3E}">
        <p14:creationId xmlns:p14="http://schemas.microsoft.com/office/powerpoint/2010/main" val="20816010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E7496-2374-B05E-BDC8-6CB7F19AD2AB}"/>
              </a:ext>
            </a:extLst>
          </p:cNvPr>
          <p:cNvSpPr>
            <a:spLocks noGrp="1"/>
          </p:cNvSpPr>
          <p:nvPr>
            <p:ph type="title" idx="4294967295"/>
          </p:nvPr>
        </p:nvSpPr>
        <p:spPr>
          <a:xfrm>
            <a:off x="0" y="228600"/>
            <a:ext cx="11582400" cy="609600"/>
          </a:xfrm>
          <a:prstGeom prst="rect">
            <a:avLst/>
          </a:prstGeom>
        </p:spPr>
        <p:txBody>
          <a:bodyPr/>
          <a:lstStyle/>
          <a:p>
            <a:r>
              <a:rPr lang="en-US" dirty="0"/>
              <a:t>   </a:t>
            </a:r>
            <a:r>
              <a:rPr lang="en-US" sz="3200" dirty="0">
                <a:solidFill>
                  <a:schemeClr val="accent1"/>
                </a:solidFill>
              </a:rPr>
              <a:t>Thousands of Attacks with Millions of </a:t>
            </a:r>
            <a:r>
              <a:rPr lang="en-US" sz="3200" b="0" dirty="0">
                <a:solidFill>
                  <a:schemeClr val="accent1"/>
                </a:solidFill>
              </a:rPr>
              <a:t>Packet Counts </a:t>
            </a:r>
            <a:br>
              <a:rPr lang="en-US" sz="3200" b="0" dirty="0"/>
            </a:br>
            <a:endParaRPr lang="en-US" sz="3200" dirty="0"/>
          </a:p>
        </p:txBody>
      </p:sp>
      <p:pic>
        <p:nvPicPr>
          <p:cNvPr id="4" name="Picture 3">
            <a:extLst>
              <a:ext uri="{FF2B5EF4-FFF2-40B4-BE49-F238E27FC236}">
                <a16:creationId xmlns:a16="http://schemas.microsoft.com/office/drawing/2014/main" id="{8814B300-39C6-FEC0-8241-1F1BA47D3487}"/>
              </a:ext>
            </a:extLst>
          </p:cNvPr>
          <p:cNvPicPr>
            <a:picLocks noChangeAspect="1"/>
          </p:cNvPicPr>
          <p:nvPr/>
        </p:nvPicPr>
        <p:blipFill>
          <a:blip r:embed="rId2"/>
          <a:stretch>
            <a:fillRect/>
          </a:stretch>
        </p:blipFill>
        <p:spPr>
          <a:xfrm>
            <a:off x="6675494" y="3129844"/>
            <a:ext cx="5210119" cy="3658598"/>
          </a:xfrm>
          <a:prstGeom prst="rect">
            <a:avLst/>
          </a:prstGeom>
        </p:spPr>
      </p:pic>
      <p:pic>
        <p:nvPicPr>
          <p:cNvPr id="5" name="Picture 4">
            <a:extLst>
              <a:ext uri="{FF2B5EF4-FFF2-40B4-BE49-F238E27FC236}">
                <a16:creationId xmlns:a16="http://schemas.microsoft.com/office/drawing/2014/main" id="{58E0777A-ED46-B318-8910-DD29E19DA1FD}"/>
              </a:ext>
            </a:extLst>
          </p:cNvPr>
          <p:cNvPicPr>
            <a:picLocks noChangeAspect="1"/>
          </p:cNvPicPr>
          <p:nvPr/>
        </p:nvPicPr>
        <p:blipFill>
          <a:blip r:embed="rId3"/>
          <a:stretch>
            <a:fillRect/>
          </a:stretch>
        </p:blipFill>
        <p:spPr>
          <a:xfrm>
            <a:off x="607028" y="3129844"/>
            <a:ext cx="4886786" cy="3649038"/>
          </a:xfrm>
          <a:prstGeom prst="rect">
            <a:avLst/>
          </a:prstGeom>
        </p:spPr>
      </p:pic>
      <p:sp>
        <p:nvSpPr>
          <p:cNvPr id="10" name="Oval 9">
            <a:extLst>
              <a:ext uri="{FF2B5EF4-FFF2-40B4-BE49-F238E27FC236}">
                <a16:creationId xmlns:a16="http://schemas.microsoft.com/office/drawing/2014/main" id="{4530B54C-94CD-83D9-7159-A9CF7E8851D5}"/>
              </a:ext>
            </a:extLst>
          </p:cNvPr>
          <p:cNvSpPr/>
          <p:nvPr/>
        </p:nvSpPr>
        <p:spPr>
          <a:xfrm>
            <a:off x="2513012" y="4054549"/>
            <a:ext cx="1371600" cy="762000"/>
          </a:xfrm>
          <a:prstGeom prst="ellipse">
            <a:avLst/>
          </a:prstGeom>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EG" sz="1600" dirty="0">
              <a:solidFill>
                <a:schemeClr val="tx1"/>
              </a:solidFill>
            </a:endParaRPr>
          </a:p>
        </p:txBody>
      </p:sp>
      <p:sp>
        <p:nvSpPr>
          <p:cNvPr id="11" name="Oval 10">
            <a:extLst>
              <a:ext uri="{FF2B5EF4-FFF2-40B4-BE49-F238E27FC236}">
                <a16:creationId xmlns:a16="http://schemas.microsoft.com/office/drawing/2014/main" id="{26573EE3-3F72-F9ED-8CAD-BADF7A9D5356}"/>
              </a:ext>
            </a:extLst>
          </p:cNvPr>
          <p:cNvSpPr/>
          <p:nvPr/>
        </p:nvSpPr>
        <p:spPr>
          <a:xfrm>
            <a:off x="9750610" y="3710763"/>
            <a:ext cx="1066800" cy="762000"/>
          </a:xfrm>
          <a:prstGeom prst="ellipse">
            <a:avLst/>
          </a:prstGeom>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EG" sz="1600" dirty="0">
              <a:solidFill>
                <a:schemeClr val="tx1"/>
              </a:solidFill>
            </a:endParaRPr>
          </a:p>
        </p:txBody>
      </p:sp>
      <p:sp>
        <p:nvSpPr>
          <p:cNvPr id="8" name="Text 5">
            <a:extLst>
              <a:ext uri="{FF2B5EF4-FFF2-40B4-BE49-F238E27FC236}">
                <a16:creationId xmlns:a16="http://schemas.microsoft.com/office/drawing/2014/main" id="{4A178A9A-9BDC-1877-9D5C-F4E1BE9207C7}"/>
              </a:ext>
            </a:extLst>
          </p:cNvPr>
          <p:cNvSpPr/>
          <p:nvPr/>
        </p:nvSpPr>
        <p:spPr>
          <a:xfrm>
            <a:off x="930317" y="1253089"/>
            <a:ext cx="10591800" cy="495300"/>
          </a:xfrm>
          <a:prstGeom prst="rect">
            <a:avLst/>
          </a:prstGeom>
          <a:noFill/>
          <a:ln/>
        </p:spPr>
        <p:txBody>
          <a:bodyPr wrap="square" lIns="0" tIns="0" rIns="0" bIns="0" rtlCol="0" anchor="t"/>
          <a:lstStyle/>
          <a:p>
            <a:pPr marL="0" indent="0" algn="l">
              <a:lnSpc>
                <a:spcPts val="2050"/>
              </a:lnSpc>
              <a:buNone/>
            </a:pPr>
            <a:r>
              <a:rPr lang="en-US" sz="1800" dirty="0">
                <a:solidFill>
                  <a:schemeClr val="bg1"/>
                </a:solidFill>
                <a:latin typeface="Open Sans" pitchFamily="34" charset="0"/>
                <a:ea typeface="Open Sans" pitchFamily="34" charset="-122"/>
                <a:cs typeface="Open Sans" pitchFamily="34" charset="-120"/>
              </a:rPr>
              <a:t>The attack campaign demonstrated sophisticated understanding of target network capacity limitations and optimal timing for maximum service disruption across multiple time zones.</a:t>
            </a:r>
            <a:endParaRPr lang="en-US" sz="1800" dirty="0">
              <a:solidFill>
                <a:schemeClr val="bg1"/>
              </a:solidFill>
            </a:endParaRPr>
          </a:p>
        </p:txBody>
      </p:sp>
      <p:sp>
        <p:nvSpPr>
          <p:cNvPr id="9" name="Shape 6">
            <a:extLst>
              <a:ext uri="{FF2B5EF4-FFF2-40B4-BE49-F238E27FC236}">
                <a16:creationId xmlns:a16="http://schemas.microsoft.com/office/drawing/2014/main" id="{26A1B5F3-58F0-BCA6-C319-8AF1C61A74A2}"/>
              </a:ext>
            </a:extLst>
          </p:cNvPr>
          <p:cNvSpPr/>
          <p:nvPr/>
        </p:nvSpPr>
        <p:spPr>
          <a:xfrm>
            <a:off x="657028" y="1115949"/>
            <a:ext cx="45719" cy="843312"/>
          </a:xfrm>
          <a:prstGeom prst="rect">
            <a:avLst/>
          </a:prstGeom>
          <a:solidFill>
            <a:srgbClr val="403CCF"/>
          </a:solidFill>
          <a:ln/>
        </p:spPr>
        <p:txBody>
          <a:bodyPr/>
          <a:lstStyle/>
          <a:p>
            <a:endParaRPr lang="en-EG"/>
          </a:p>
        </p:txBody>
      </p:sp>
      <p:sp>
        <p:nvSpPr>
          <p:cNvPr id="12" name="Text 4">
            <a:extLst>
              <a:ext uri="{FF2B5EF4-FFF2-40B4-BE49-F238E27FC236}">
                <a16:creationId xmlns:a16="http://schemas.microsoft.com/office/drawing/2014/main" id="{E8AAA375-2BE9-F684-A4E7-CB070C08D77D}"/>
              </a:ext>
            </a:extLst>
          </p:cNvPr>
          <p:cNvSpPr/>
          <p:nvPr/>
        </p:nvSpPr>
        <p:spPr>
          <a:xfrm>
            <a:off x="6698111" y="2215637"/>
            <a:ext cx="8094929" cy="525304"/>
          </a:xfrm>
          <a:prstGeom prst="rect">
            <a:avLst/>
          </a:prstGeom>
          <a:noFill/>
          <a:ln/>
        </p:spPr>
        <p:txBody>
          <a:bodyPr wrap="square" lIns="0" tIns="0" rIns="0" bIns="0" rtlCol="0" anchor="t"/>
          <a:lstStyle/>
          <a:p>
            <a:pPr marL="0" indent="0" algn="l">
              <a:lnSpc>
                <a:spcPts val="2050"/>
              </a:lnSpc>
              <a:buNone/>
            </a:pPr>
            <a:r>
              <a:rPr lang="en-US" sz="1600" dirty="0">
                <a:solidFill>
                  <a:schemeClr val="bg1"/>
                </a:solidFill>
                <a:latin typeface="Open Sans" pitchFamily="34" charset="0"/>
                <a:ea typeface="Open Sans" pitchFamily="34" charset="-122"/>
                <a:cs typeface="Open Sans" pitchFamily="34" charset="-120"/>
              </a:rPr>
              <a:t>Coordinated burst patterns designed to exhaust </a:t>
            </a:r>
          </a:p>
          <a:p>
            <a:pPr marL="0" indent="0" algn="l">
              <a:lnSpc>
                <a:spcPts val="2050"/>
              </a:lnSpc>
              <a:buNone/>
            </a:pPr>
            <a:r>
              <a:rPr lang="en-US" sz="1600" dirty="0">
                <a:solidFill>
                  <a:schemeClr val="bg1"/>
                </a:solidFill>
                <a:latin typeface="Open Sans" pitchFamily="34" charset="0"/>
                <a:ea typeface="Open Sans" pitchFamily="34" charset="-122"/>
                <a:cs typeface="Open Sans" pitchFamily="34" charset="-120"/>
              </a:rPr>
              <a:t>connection tables and overwhelm stateful inspection </a:t>
            </a:r>
          </a:p>
          <a:p>
            <a:pPr marL="0" indent="0" algn="l">
              <a:lnSpc>
                <a:spcPts val="2050"/>
              </a:lnSpc>
              <a:buNone/>
            </a:pPr>
            <a:r>
              <a:rPr lang="en-US" sz="1600" dirty="0">
                <a:solidFill>
                  <a:schemeClr val="bg1"/>
                </a:solidFill>
                <a:latin typeface="Open Sans" pitchFamily="34" charset="0"/>
                <a:ea typeface="Open Sans" pitchFamily="34" charset="-122"/>
                <a:cs typeface="Open Sans" pitchFamily="34" charset="-120"/>
              </a:rPr>
              <a:t>systems.</a:t>
            </a:r>
            <a:endParaRPr lang="en-US" sz="1600" dirty="0">
              <a:solidFill>
                <a:schemeClr val="bg1"/>
              </a:solidFill>
            </a:endParaRPr>
          </a:p>
        </p:txBody>
      </p:sp>
      <p:sp>
        <p:nvSpPr>
          <p:cNvPr id="13" name="Text 3">
            <a:extLst>
              <a:ext uri="{FF2B5EF4-FFF2-40B4-BE49-F238E27FC236}">
                <a16:creationId xmlns:a16="http://schemas.microsoft.com/office/drawing/2014/main" id="{ABB5D164-77F8-3457-7200-23336FE2BFCC}"/>
              </a:ext>
            </a:extLst>
          </p:cNvPr>
          <p:cNvSpPr/>
          <p:nvPr/>
        </p:nvSpPr>
        <p:spPr>
          <a:xfrm>
            <a:off x="699366" y="2254112"/>
            <a:ext cx="4942958" cy="534853"/>
          </a:xfrm>
          <a:prstGeom prst="rect">
            <a:avLst/>
          </a:prstGeom>
          <a:noFill/>
          <a:ln/>
        </p:spPr>
        <p:txBody>
          <a:bodyPr wrap="square" lIns="0" tIns="0" rIns="0" bIns="0" rtlCol="0" anchor="t"/>
          <a:lstStyle/>
          <a:p>
            <a:pPr marL="0" indent="0" algn="l">
              <a:lnSpc>
                <a:spcPts val="2050"/>
              </a:lnSpc>
              <a:buNone/>
            </a:pPr>
            <a:r>
              <a:rPr lang="en-US" sz="1600" dirty="0">
                <a:solidFill>
                  <a:schemeClr val="bg1"/>
                </a:solidFill>
                <a:latin typeface="Open Sans" pitchFamily="34" charset="0"/>
                <a:ea typeface="Open Sans" pitchFamily="34" charset="-122"/>
                <a:cs typeface="Open Sans" pitchFamily="34" charset="-120"/>
              </a:rPr>
              <a:t>Attack frequency timeline showing sustained assault patterns with peak intensities during critical business hours, maximizing disruption impact.</a:t>
            </a:r>
            <a:endParaRPr lang="en-US" sz="1600" dirty="0">
              <a:solidFill>
                <a:schemeClr val="bg1"/>
              </a:solidFill>
            </a:endParaRPr>
          </a:p>
        </p:txBody>
      </p:sp>
    </p:spTree>
    <p:extLst>
      <p:ext uri="{BB962C8B-B14F-4D97-AF65-F5344CB8AC3E}">
        <p14:creationId xmlns:p14="http://schemas.microsoft.com/office/powerpoint/2010/main" val="1791896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E7496-2374-B05E-BDC8-6CB7F19AD2AB}"/>
              </a:ext>
            </a:extLst>
          </p:cNvPr>
          <p:cNvSpPr>
            <a:spLocks noGrp="1"/>
          </p:cNvSpPr>
          <p:nvPr>
            <p:ph type="title" idx="4294967295"/>
          </p:nvPr>
        </p:nvSpPr>
        <p:spPr>
          <a:xfrm>
            <a:off x="0" y="228600"/>
            <a:ext cx="11582400" cy="609600"/>
          </a:xfrm>
          <a:prstGeom prst="rect">
            <a:avLst/>
          </a:prstGeom>
        </p:spPr>
        <p:txBody>
          <a:bodyPr/>
          <a:lstStyle/>
          <a:p>
            <a:r>
              <a:rPr lang="en-US" sz="3200" dirty="0">
                <a:solidFill>
                  <a:schemeClr val="accent1"/>
                </a:solidFill>
              </a:rPr>
              <a:t>Targets and Impact of Attack Campaign</a:t>
            </a:r>
          </a:p>
        </p:txBody>
      </p:sp>
      <p:sp>
        <p:nvSpPr>
          <p:cNvPr id="3" name="Text Placeholder 2">
            <a:extLst>
              <a:ext uri="{FF2B5EF4-FFF2-40B4-BE49-F238E27FC236}">
                <a16:creationId xmlns:a16="http://schemas.microsoft.com/office/drawing/2014/main" id="{0DD841A0-97FA-BA5C-A787-C89637B42CED}"/>
              </a:ext>
            </a:extLst>
          </p:cNvPr>
          <p:cNvSpPr>
            <a:spLocks noGrp="1"/>
          </p:cNvSpPr>
          <p:nvPr>
            <p:ph type="body" sz="quarter" idx="4294967295"/>
          </p:nvPr>
        </p:nvSpPr>
        <p:spPr>
          <a:xfrm>
            <a:off x="0" y="800100"/>
            <a:ext cx="11582400" cy="495300"/>
          </a:xfrm>
          <a:prstGeom prst="rect">
            <a:avLst/>
          </a:prstGeom>
        </p:spPr>
        <p:txBody>
          <a:bodyPr/>
          <a:lstStyle/>
          <a:p>
            <a:r>
              <a:rPr lang="en-US" b="0" dirty="0"/>
              <a:t>Initial Detection and Alerts</a:t>
            </a:r>
          </a:p>
        </p:txBody>
      </p:sp>
      <p:pic>
        <p:nvPicPr>
          <p:cNvPr id="18" name="Picture 17">
            <a:extLst>
              <a:ext uri="{FF2B5EF4-FFF2-40B4-BE49-F238E27FC236}">
                <a16:creationId xmlns:a16="http://schemas.microsoft.com/office/drawing/2014/main" id="{A326F588-92E9-A213-394B-54E482B8B1CB}"/>
              </a:ext>
            </a:extLst>
          </p:cNvPr>
          <p:cNvPicPr>
            <a:picLocks noChangeAspect="1"/>
          </p:cNvPicPr>
          <p:nvPr/>
        </p:nvPicPr>
        <p:blipFill>
          <a:blip r:embed="rId2"/>
          <a:stretch>
            <a:fillRect/>
          </a:stretch>
        </p:blipFill>
        <p:spPr>
          <a:xfrm>
            <a:off x="677124" y="1386239"/>
            <a:ext cx="4875031" cy="2374643"/>
          </a:xfrm>
          <a:prstGeom prst="rect">
            <a:avLst/>
          </a:prstGeom>
        </p:spPr>
      </p:pic>
      <p:pic>
        <p:nvPicPr>
          <p:cNvPr id="19" name="Picture 18">
            <a:extLst>
              <a:ext uri="{FF2B5EF4-FFF2-40B4-BE49-F238E27FC236}">
                <a16:creationId xmlns:a16="http://schemas.microsoft.com/office/drawing/2014/main" id="{9073BF77-4206-D221-E732-65FCC4396623}"/>
              </a:ext>
            </a:extLst>
          </p:cNvPr>
          <p:cNvPicPr>
            <a:picLocks noChangeAspect="1"/>
          </p:cNvPicPr>
          <p:nvPr/>
        </p:nvPicPr>
        <p:blipFill>
          <a:blip r:embed="rId3"/>
          <a:stretch>
            <a:fillRect/>
          </a:stretch>
        </p:blipFill>
        <p:spPr>
          <a:xfrm>
            <a:off x="5824458" y="1414030"/>
            <a:ext cx="4709382" cy="2404136"/>
          </a:xfrm>
          <a:prstGeom prst="rect">
            <a:avLst/>
          </a:prstGeom>
        </p:spPr>
      </p:pic>
      <p:pic>
        <p:nvPicPr>
          <p:cNvPr id="20" name="Picture 19">
            <a:extLst>
              <a:ext uri="{FF2B5EF4-FFF2-40B4-BE49-F238E27FC236}">
                <a16:creationId xmlns:a16="http://schemas.microsoft.com/office/drawing/2014/main" id="{E658EB67-E2DE-F225-D9C8-F0FBD4AE3BAA}"/>
              </a:ext>
            </a:extLst>
          </p:cNvPr>
          <p:cNvPicPr>
            <a:picLocks noChangeAspect="1"/>
          </p:cNvPicPr>
          <p:nvPr/>
        </p:nvPicPr>
        <p:blipFill>
          <a:blip r:embed="rId4"/>
          <a:stretch>
            <a:fillRect/>
          </a:stretch>
        </p:blipFill>
        <p:spPr>
          <a:xfrm>
            <a:off x="697584" y="3960158"/>
            <a:ext cx="4864965" cy="2519967"/>
          </a:xfrm>
          <a:prstGeom prst="rect">
            <a:avLst/>
          </a:prstGeom>
        </p:spPr>
      </p:pic>
      <p:pic>
        <p:nvPicPr>
          <p:cNvPr id="21" name="Picture 20">
            <a:extLst>
              <a:ext uri="{FF2B5EF4-FFF2-40B4-BE49-F238E27FC236}">
                <a16:creationId xmlns:a16="http://schemas.microsoft.com/office/drawing/2014/main" id="{BCFCECEF-401C-9F1A-C1C6-6419D038DFFD}"/>
              </a:ext>
            </a:extLst>
          </p:cNvPr>
          <p:cNvPicPr>
            <a:picLocks noChangeAspect="1"/>
          </p:cNvPicPr>
          <p:nvPr/>
        </p:nvPicPr>
        <p:blipFill>
          <a:blip r:embed="rId5"/>
          <a:stretch>
            <a:fillRect/>
          </a:stretch>
        </p:blipFill>
        <p:spPr>
          <a:xfrm>
            <a:off x="5824457" y="3960158"/>
            <a:ext cx="4709383" cy="2517807"/>
          </a:xfrm>
          <a:prstGeom prst="rect">
            <a:avLst/>
          </a:prstGeom>
        </p:spPr>
      </p:pic>
      <mc:AlternateContent xmlns:mc="http://schemas.openxmlformats.org/markup-compatibility/2006" xmlns:p14="http://schemas.microsoft.com/office/powerpoint/2010/main">
        <mc:Choice Requires="p14">
          <p:contentPart p14:bwMode="auto" r:id="rId6">
            <p14:nvContentPartPr>
              <p14:cNvPr id="22" name="Ink 21">
                <a:extLst>
                  <a:ext uri="{FF2B5EF4-FFF2-40B4-BE49-F238E27FC236}">
                    <a16:creationId xmlns:a16="http://schemas.microsoft.com/office/drawing/2014/main" id="{55DA95F0-3BCA-9C1C-1E99-E640235FEF99}"/>
                  </a:ext>
                </a:extLst>
              </p14:cNvPr>
              <p14:cNvContentPartPr/>
              <p14:nvPr/>
            </p14:nvContentPartPr>
            <p14:xfrm>
              <a:off x="5400379" y="1840398"/>
              <a:ext cx="397440" cy="360"/>
            </p14:xfrm>
          </p:contentPart>
        </mc:Choice>
        <mc:Fallback xmlns="">
          <p:pic>
            <p:nvPicPr>
              <p:cNvPr id="22" name="Ink 21">
                <a:extLst>
                  <a:ext uri="{FF2B5EF4-FFF2-40B4-BE49-F238E27FC236}">
                    <a16:creationId xmlns:a16="http://schemas.microsoft.com/office/drawing/2014/main" id="{55DA95F0-3BCA-9C1C-1E99-E640235FEF99}"/>
                  </a:ext>
                </a:extLst>
              </p:cNvPr>
              <p:cNvPicPr/>
              <p:nvPr/>
            </p:nvPicPr>
            <p:blipFill>
              <a:blip r:embed="rId7"/>
              <a:stretch>
                <a:fillRect/>
              </a:stretch>
            </p:blipFill>
            <p:spPr>
              <a:xfrm>
                <a:off x="5391739" y="1831758"/>
                <a:ext cx="41508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3" name="Ink 22">
                <a:extLst>
                  <a:ext uri="{FF2B5EF4-FFF2-40B4-BE49-F238E27FC236}">
                    <a16:creationId xmlns:a16="http://schemas.microsoft.com/office/drawing/2014/main" id="{724D1AB5-0630-D630-ED0F-CA383E32D704}"/>
                  </a:ext>
                </a:extLst>
              </p14:cNvPr>
              <p14:cNvContentPartPr/>
              <p14:nvPr/>
            </p14:nvContentPartPr>
            <p14:xfrm>
              <a:off x="5387419" y="1813038"/>
              <a:ext cx="437040" cy="37440"/>
            </p14:xfrm>
          </p:contentPart>
        </mc:Choice>
        <mc:Fallback xmlns="">
          <p:pic>
            <p:nvPicPr>
              <p:cNvPr id="23" name="Ink 22">
                <a:extLst>
                  <a:ext uri="{FF2B5EF4-FFF2-40B4-BE49-F238E27FC236}">
                    <a16:creationId xmlns:a16="http://schemas.microsoft.com/office/drawing/2014/main" id="{724D1AB5-0630-D630-ED0F-CA383E32D704}"/>
                  </a:ext>
                </a:extLst>
              </p:cNvPr>
              <p:cNvPicPr/>
              <p:nvPr/>
            </p:nvPicPr>
            <p:blipFill>
              <a:blip r:embed="rId9"/>
              <a:stretch>
                <a:fillRect/>
              </a:stretch>
            </p:blipFill>
            <p:spPr>
              <a:xfrm>
                <a:off x="5378779" y="1804398"/>
                <a:ext cx="454680" cy="550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4" name="Ink 23">
                <a:extLst>
                  <a:ext uri="{FF2B5EF4-FFF2-40B4-BE49-F238E27FC236}">
                    <a16:creationId xmlns:a16="http://schemas.microsoft.com/office/drawing/2014/main" id="{6CBF97A3-E397-EC56-BDE0-4826D591C380}"/>
                  </a:ext>
                </a:extLst>
              </p14:cNvPr>
              <p14:cNvContentPartPr/>
              <p14:nvPr/>
            </p14:nvContentPartPr>
            <p14:xfrm>
              <a:off x="10680499" y="2287518"/>
              <a:ext cx="402480" cy="3240"/>
            </p14:xfrm>
          </p:contentPart>
        </mc:Choice>
        <mc:Fallback xmlns="">
          <p:pic>
            <p:nvPicPr>
              <p:cNvPr id="24" name="Ink 23">
                <a:extLst>
                  <a:ext uri="{FF2B5EF4-FFF2-40B4-BE49-F238E27FC236}">
                    <a16:creationId xmlns:a16="http://schemas.microsoft.com/office/drawing/2014/main" id="{6CBF97A3-E397-EC56-BDE0-4826D591C380}"/>
                  </a:ext>
                </a:extLst>
              </p:cNvPr>
              <p:cNvPicPr/>
              <p:nvPr/>
            </p:nvPicPr>
            <p:blipFill>
              <a:blip r:embed="rId11"/>
              <a:stretch>
                <a:fillRect/>
              </a:stretch>
            </p:blipFill>
            <p:spPr>
              <a:xfrm>
                <a:off x="10671859" y="2278518"/>
                <a:ext cx="420120" cy="2088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5" name="Ink 24">
                <a:extLst>
                  <a:ext uri="{FF2B5EF4-FFF2-40B4-BE49-F238E27FC236}">
                    <a16:creationId xmlns:a16="http://schemas.microsoft.com/office/drawing/2014/main" id="{5D71A743-7BEE-E630-9CA4-FA69DAE68D86}"/>
                  </a:ext>
                </a:extLst>
              </p14:cNvPr>
              <p14:cNvContentPartPr/>
              <p14:nvPr/>
            </p14:nvContentPartPr>
            <p14:xfrm>
              <a:off x="5407939" y="4752798"/>
              <a:ext cx="293400" cy="24480"/>
            </p14:xfrm>
          </p:contentPart>
        </mc:Choice>
        <mc:Fallback xmlns="">
          <p:pic>
            <p:nvPicPr>
              <p:cNvPr id="25" name="Ink 24">
                <a:extLst>
                  <a:ext uri="{FF2B5EF4-FFF2-40B4-BE49-F238E27FC236}">
                    <a16:creationId xmlns:a16="http://schemas.microsoft.com/office/drawing/2014/main" id="{5D71A743-7BEE-E630-9CA4-FA69DAE68D86}"/>
                  </a:ext>
                </a:extLst>
              </p:cNvPr>
              <p:cNvPicPr/>
              <p:nvPr/>
            </p:nvPicPr>
            <p:blipFill>
              <a:blip r:embed="rId13"/>
              <a:stretch>
                <a:fillRect/>
              </a:stretch>
            </p:blipFill>
            <p:spPr>
              <a:xfrm>
                <a:off x="5398939" y="4744158"/>
                <a:ext cx="311040" cy="421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6" name="Ink 25">
                <a:extLst>
                  <a:ext uri="{FF2B5EF4-FFF2-40B4-BE49-F238E27FC236}">
                    <a16:creationId xmlns:a16="http://schemas.microsoft.com/office/drawing/2014/main" id="{9CDC038E-9AFD-41AB-2FF0-E94180B8A16B}"/>
                  </a:ext>
                </a:extLst>
              </p14:cNvPr>
              <p14:cNvContentPartPr/>
              <p14:nvPr/>
            </p14:nvContentPartPr>
            <p14:xfrm>
              <a:off x="5417659" y="4768998"/>
              <a:ext cx="302400" cy="15480"/>
            </p14:xfrm>
          </p:contentPart>
        </mc:Choice>
        <mc:Fallback xmlns="">
          <p:pic>
            <p:nvPicPr>
              <p:cNvPr id="26" name="Ink 25">
                <a:extLst>
                  <a:ext uri="{FF2B5EF4-FFF2-40B4-BE49-F238E27FC236}">
                    <a16:creationId xmlns:a16="http://schemas.microsoft.com/office/drawing/2014/main" id="{9CDC038E-9AFD-41AB-2FF0-E94180B8A16B}"/>
                  </a:ext>
                </a:extLst>
              </p:cNvPr>
              <p:cNvPicPr/>
              <p:nvPr/>
            </p:nvPicPr>
            <p:blipFill>
              <a:blip r:embed="rId15"/>
              <a:stretch>
                <a:fillRect/>
              </a:stretch>
            </p:blipFill>
            <p:spPr>
              <a:xfrm>
                <a:off x="5409019" y="4759998"/>
                <a:ext cx="320040" cy="33120"/>
              </a:xfrm>
              <a:prstGeom prst="rect">
                <a:avLst/>
              </a:prstGeom>
            </p:spPr>
          </p:pic>
        </mc:Fallback>
      </mc:AlternateContent>
      <p:grpSp>
        <p:nvGrpSpPr>
          <p:cNvPr id="29" name="Group 28">
            <a:extLst>
              <a:ext uri="{FF2B5EF4-FFF2-40B4-BE49-F238E27FC236}">
                <a16:creationId xmlns:a16="http://schemas.microsoft.com/office/drawing/2014/main" id="{498E31B2-CDAE-8B5F-98E7-ED08399D7258}"/>
              </a:ext>
            </a:extLst>
          </p:cNvPr>
          <p:cNvGrpSpPr/>
          <p:nvPr/>
        </p:nvGrpSpPr>
        <p:grpSpPr>
          <a:xfrm>
            <a:off x="10768699" y="4628598"/>
            <a:ext cx="297360" cy="22680"/>
            <a:chOff x="10768699" y="4628598"/>
            <a:chExt cx="297360" cy="22680"/>
          </a:xfrm>
        </p:grpSpPr>
        <mc:AlternateContent xmlns:mc="http://schemas.openxmlformats.org/markup-compatibility/2006" xmlns:p14="http://schemas.microsoft.com/office/powerpoint/2010/main">
          <mc:Choice Requires="p14">
            <p:contentPart p14:bwMode="auto" r:id="rId16">
              <p14:nvContentPartPr>
                <p14:cNvPr id="27" name="Ink 26">
                  <a:extLst>
                    <a:ext uri="{FF2B5EF4-FFF2-40B4-BE49-F238E27FC236}">
                      <a16:creationId xmlns:a16="http://schemas.microsoft.com/office/drawing/2014/main" id="{C46B2C6D-40F7-F53A-DA50-B0DA460B2F1E}"/>
                    </a:ext>
                  </a:extLst>
                </p14:cNvPr>
                <p14:cNvContentPartPr/>
                <p14:nvPr/>
              </p14:nvContentPartPr>
              <p14:xfrm>
                <a:off x="10768699" y="4650918"/>
                <a:ext cx="297360" cy="360"/>
              </p14:xfrm>
            </p:contentPart>
          </mc:Choice>
          <mc:Fallback xmlns="">
            <p:pic>
              <p:nvPicPr>
                <p:cNvPr id="27" name="Ink 26">
                  <a:extLst>
                    <a:ext uri="{FF2B5EF4-FFF2-40B4-BE49-F238E27FC236}">
                      <a16:creationId xmlns:a16="http://schemas.microsoft.com/office/drawing/2014/main" id="{C46B2C6D-40F7-F53A-DA50-B0DA460B2F1E}"/>
                    </a:ext>
                  </a:extLst>
                </p:cNvPr>
                <p:cNvPicPr/>
                <p:nvPr/>
              </p:nvPicPr>
              <p:blipFill>
                <a:blip r:embed="rId17"/>
                <a:stretch>
                  <a:fillRect/>
                </a:stretch>
              </p:blipFill>
              <p:spPr>
                <a:xfrm>
                  <a:off x="10759699" y="4642278"/>
                  <a:ext cx="315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8" name="Ink 27">
                  <a:extLst>
                    <a:ext uri="{FF2B5EF4-FFF2-40B4-BE49-F238E27FC236}">
                      <a16:creationId xmlns:a16="http://schemas.microsoft.com/office/drawing/2014/main" id="{686C362C-3916-F3E6-6A7B-E036439986E9}"/>
                    </a:ext>
                  </a:extLst>
                </p14:cNvPr>
                <p14:cNvContentPartPr/>
                <p14:nvPr/>
              </p14:nvContentPartPr>
              <p14:xfrm>
                <a:off x="10771939" y="4628598"/>
                <a:ext cx="256680" cy="360"/>
              </p14:xfrm>
            </p:contentPart>
          </mc:Choice>
          <mc:Fallback xmlns="">
            <p:pic>
              <p:nvPicPr>
                <p:cNvPr id="28" name="Ink 27">
                  <a:extLst>
                    <a:ext uri="{FF2B5EF4-FFF2-40B4-BE49-F238E27FC236}">
                      <a16:creationId xmlns:a16="http://schemas.microsoft.com/office/drawing/2014/main" id="{686C362C-3916-F3E6-6A7B-E036439986E9}"/>
                    </a:ext>
                  </a:extLst>
                </p:cNvPr>
                <p:cNvPicPr/>
                <p:nvPr/>
              </p:nvPicPr>
              <p:blipFill>
                <a:blip r:embed="rId19"/>
                <a:stretch>
                  <a:fillRect/>
                </a:stretch>
              </p:blipFill>
              <p:spPr>
                <a:xfrm>
                  <a:off x="10763299" y="4619598"/>
                  <a:ext cx="274320" cy="18000"/>
                </a:xfrm>
                <a:prstGeom prst="rect">
                  <a:avLst/>
                </a:prstGeom>
              </p:spPr>
            </p:pic>
          </mc:Fallback>
        </mc:AlternateContent>
      </p:grpSp>
    </p:spTree>
    <p:extLst>
      <p:ext uri="{BB962C8B-B14F-4D97-AF65-F5344CB8AC3E}">
        <p14:creationId xmlns:p14="http://schemas.microsoft.com/office/powerpoint/2010/main" val="36979196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42869" y="442897"/>
            <a:ext cx="4638558" cy="326444"/>
          </a:xfrm>
          <a:prstGeom prst="rect">
            <a:avLst/>
          </a:prstGeom>
          <a:noFill/>
          <a:ln/>
        </p:spPr>
        <p:txBody>
          <a:bodyPr wrap="none" lIns="0" tIns="0" rIns="0" bIns="0" rtlCol="0" anchor="t"/>
          <a:lstStyle/>
          <a:p>
            <a:pPr>
              <a:lnSpc>
                <a:spcPts val="2541"/>
              </a:lnSpc>
            </a:pPr>
            <a:r>
              <a:rPr lang="en-US" sz="3200" dirty="0">
                <a:solidFill>
                  <a:schemeClr val="accent1"/>
                </a:solidFill>
                <a:latin typeface="Libre Baskerville" pitchFamily="34" charset="0"/>
                <a:ea typeface="Libre Baskerville" pitchFamily="34" charset="-122"/>
                <a:cs typeface="Libre Baskerville" pitchFamily="34" charset="-120"/>
              </a:rPr>
              <a:t>Initial Detection and Alert Analysis</a:t>
            </a:r>
            <a:endParaRPr lang="en-US" sz="3200" dirty="0">
              <a:solidFill>
                <a:schemeClr val="accent1"/>
              </a:solidFill>
            </a:endParaRPr>
          </a:p>
        </p:txBody>
      </p:sp>
      <p:sp>
        <p:nvSpPr>
          <p:cNvPr id="9" name="Shape 3"/>
          <p:cNvSpPr/>
          <p:nvPr/>
        </p:nvSpPr>
        <p:spPr>
          <a:xfrm>
            <a:off x="150812" y="1992846"/>
            <a:ext cx="10903087" cy="12697"/>
          </a:xfrm>
          <a:prstGeom prst="roundRect">
            <a:avLst>
              <a:gd name="adj" fmla="val 123434"/>
            </a:avLst>
          </a:prstGeom>
          <a:solidFill>
            <a:srgbClr val="D0CED9"/>
          </a:solidFill>
          <a:ln/>
        </p:spPr>
        <p:txBody>
          <a:bodyPr/>
          <a:lstStyle/>
          <a:p>
            <a:endParaRPr lang="en-EG" sz="1600">
              <a:solidFill>
                <a:schemeClr val="bg1"/>
              </a:solidFill>
            </a:endParaRPr>
          </a:p>
        </p:txBody>
      </p:sp>
      <p:sp>
        <p:nvSpPr>
          <p:cNvPr id="10" name="Shape 4"/>
          <p:cNvSpPr/>
          <p:nvPr/>
        </p:nvSpPr>
        <p:spPr>
          <a:xfrm>
            <a:off x="2285740" y="1680655"/>
            <a:ext cx="12697" cy="313350"/>
          </a:xfrm>
          <a:prstGeom prst="roundRect">
            <a:avLst>
              <a:gd name="adj" fmla="val 123434"/>
            </a:avLst>
          </a:prstGeom>
          <a:solidFill>
            <a:srgbClr val="D0CED9"/>
          </a:solidFill>
          <a:ln/>
        </p:spPr>
        <p:txBody>
          <a:bodyPr/>
          <a:lstStyle/>
          <a:p>
            <a:endParaRPr lang="en-EG" sz="1600">
              <a:solidFill>
                <a:schemeClr val="bg1"/>
              </a:solidFill>
            </a:endParaRPr>
          </a:p>
        </p:txBody>
      </p:sp>
      <p:sp>
        <p:nvSpPr>
          <p:cNvPr id="11" name="Shape 5"/>
          <p:cNvSpPr/>
          <p:nvPr/>
        </p:nvSpPr>
        <p:spPr>
          <a:xfrm>
            <a:off x="2174645" y="1876462"/>
            <a:ext cx="234988" cy="234988"/>
          </a:xfrm>
          <a:prstGeom prst="roundRect">
            <a:avLst>
              <a:gd name="adj" fmla="val 6669"/>
            </a:avLst>
          </a:prstGeom>
          <a:solidFill>
            <a:srgbClr val="EAE8F3"/>
          </a:solidFill>
          <a:ln/>
        </p:spPr>
        <p:txBody>
          <a:bodyPr/>
          <a:lstStyle/>
          <a:p>
            <a:endParaRPr lang="en-EG" sz="1600">
              <a:solidFill>
                <a:schemeClr val="bg1"/>
              </a:solidFill>
            </a:endParaRPr>
          </a:p>
        </p:txBody>
      </p:sp>
      <p:sp>
        <p:nvSpPr>
          <p:cNvPr id="12" name="Text 6"/>
          <p:cNvSpPr/>
          <p:nvPr/>
        </p:nvSpPr>
        <p:spPr>
          <a:xfrm>
            <a:off x="2213776" y="1896004"/>
            <a:ext cx="156626" cy="195806"/>
          </a:xfrm>
          <a:prstGeom prst="rect">
            <a:avLst/>
          </a:prstGeom>
          <a:noFill/>
          <a:ln/>
        </p:spPr>
        <p:txBody>
          <a:bodyPr wrap="none" lIns="0" tIns="0" rIns="0" bIns="0" rtlCol="0" anchor="t"/>
          <a:lstStyle/>
          <a:p>
            <a:pPr algn="ctr">
              <a:lnSpc>
                <a:spcPts val="1208"/>
              </a:lnSpc>
            </a:pPr>
            <a:r>
              <a:rPr lang="en-US" sz="1600" dirty="0">
                <a:solidFill>
                  <a:schemeClr val="bg1"/>
                </a:solidFill>
                <a:latin typeface="Libre Baskerville" pitchFamily="34" charset="0"/>
                <a:ea typeface="Libre Baskerville" pitchFamily="34" charset="-122"/>
                <a:cs typeface="Libre Baskerville" pitchFamily="34" charset="-120"/>
              </a:rPr>
              <a:t>1</a:t>
            </a:r>
            <a:endParaRPr lang="en-US" sz="1600" dirty="0">
              <a:solidFill>
                <a:schemeClr val="bg1"/>
              </a:solidFill>
            </a:endParaRPr>
          </a:p>
        </p:txBody>
      </p:sp>
      <p:sp>
        <p:nvSpPr>
          <p:cNvPr id="13" name="Text 7"/>
          <p:cNvSpPr/>
          <p:nvPr/>
        </p:nvSpPr>
        <p:spPr>
          <a:xfrm>
            <a:off x="1639202" y="1016112"/>
            <a:ext cx="1305974" cy="163272"/>
          </a:xfrm>
          <a:prstGeom prst="rect">
            <a:avLst/>
          </a:prstGeom>
          <a:noFill/>
          <a:ln/>
        </p:spPr>
        <p:txBody>
          <a:bodyPr wrap="none" lIns="0" tIns="0" rIns="0" bIns="0" rtlCol="0" anchor="t"/>
          <a:lstStyle/>
          <a:p>
            <a:pPr algn="ctr">
              <a:lnSpc>
                <a:spcPts val="1250"/>
              </a:lnSpc>
            </a:pPr>
            <a:r>
              <a:rPr lang="en-US" sz="1800" b="1" dirty="0">
                <a:solidFill>
                  <a:schemeClr val="bg1"/>
                </a:solidFill>
                <a:latin typeface="Libre Baskerville" pitchFamily="34" charset="0"/>
                <a:ea typeface="Libre Baskerville" pitchFamily="34" charset="-122"/>
                <a:cs typeface="Libre Baskerville" pitchFamily="34" charset="-120"/>
              </a:rPr>
              <a:t>Initial Alert Phase</a:t>
            </a:r>
            <a:endParaRPr lang="en-US" sz="1800" b="1" dirty="0">
              <a:solidFill>
                <a:schemeClr val="bg1"/>
              </a:solidFill>
            </a:endParaRPr>
          </a:p>
        </p:txBody>
      </p:sp>
      <p:sp>
        <p:nvSpPr>
          <p:cNvPr id="14" name="Text 8"/>
          <p:cNvSpPr/>
          <p:nvPr/>
        </p:nvSpPr>
        <p:spPr>
          <a:xfrm>
            <a:off x="255261" y="1266377"/>
            <a:ext cx="4648595" cy="334082"/>
          </a:xfrm>
          <a:prstGeom prst="rect">
            <a:avLst/>
          </a:prstGeom>
          <a:noFill/>
          <a:ln/>
        </p:spPr>
        <p:txBody>
          <a:bodyPr wrap="square" lIns="0" tIns="0" rIns="0" bIns="0" rtlCol="0" anchor="t"/>
          <a:lstStyle/>
          <a:p>
            <a:pPr>
              <a:lnSpc>
                <a:spcPts val="1291"/>
              </a:lnSpc>
            </a:pPr>
            <a:r>
              <a:rPr lang="en-US" sz="1300" dirty="0">
                <a:solidFill>
                  <a:schemeClr val="bg1"/>
                </a:solidFill>
                <a:latin typeface="Open Sans" pitchFamily="34" charset="0"/>
                <a:ea typeface="Open Sans" pitchFamily="34" charset="-122"/>
                <a:cs typeface="Open Sans" pitchFamily="34" charset="-120"/>
              </a:rPr>
              <a:t>First anomaly detection triggers identify unusual traffic patterns across multiple service provider networks</a:t>
            </a:r>
            <a:endParaRPr lang="en-US" sz="1300" dirty="0">
              <a:solidFill>
                <a:schemeClr val="bg1"/>
              </a:solidFill>
            </a:endParaRPr>
          </a:p>
        </p:txBody>
      </p:sp>
      <p:sp>
        <p:nvSpPr>
          <p:cNvPr id="15" name="Shape 9"/>
          <p:cNvSpPr/>
          <p:nvPr/>
        </p:nvSpPr>
        <p:spPr>
          <a:xfrm>
            <a:off x="4492486" y="1993906"/>
            <a:ext cx="12697" cy="313350"/>
          </a:xfrm>
          <a:prstGeom prst="roundRect">
            <a:avLst>
              <a:gd name="adj" fmla="val 123434"/>
            </a:avLst>
          </a:prstGeom>
          <a:solidFill>
            <a:srgbClr val="D0CED9"/>
          </a:solidFill>
          <a:ln/>
        </p:spPr>
        <p:txBody>
          <a:bodyPr/>
          <a:lstStyle/>
          <a:p>
            <a:endParaRPr lang="en-EG" sz="1600">
              <a:solidFill>
                <a:schemeClr val="bg1"/>
              </a:solidFill>
            </a:endParaRPr>
          </a:p>
        </p:txBody>
      </p:sp>
      <p:sp>
        <p:nvSpPr>
          <p:cNvPr id="16" name="Shape 10"/>
          <p:cNvSpPr/>
          <p:nvPr/>
        </p:nvSpPr>
        <p:spPr>
          <a:xfrm>
            <a:off x="4381390" y="1876462"/>
            <a:ext cx="234988" cy="234988"/>
          </a:xfrm>
          <a:prstGeom prst="roundRect">
            <a:avLst>
              <a:gd name="adj" fmla="val 6669"/>
            </a:avLst>
          </a:prstGeom>
          <a:solidFill>
            <a:srgbClr val="EAE8F3"/>
          </a:solidFill>
          <a:ln/>
        </p:spPr>
        <p:txBody>
          <a:bodyPr/>
          <a:lstStyle/>
          <a:p>
            <a:endParaRPr lang="en-EG" sz="1600">
              <a:solidFill>
                <a:schemeClr val="bg1"/>
              </a:solidFill>
            </a:endParaRPr>
          </a:p>
        </p:txBody>
      </p:sp>
      <p:sp>
        <p:nvSpPr>
          <p:cNvPr id="17" name="Text 11"/>
          <p:cNvSpPr/>
          <p:nvPr/>
        </p:nvSpPr>
        <p:spPr>
          <a:xfrm>
            <a:off x="4420521" y="1896004"/>
            <a:ext cx="156626" cy="195806"/>
          </a:xfrm>
          <a:prstGeom prst="rect">
            <a:avLst/>
          </a:prstGeom>
          <a:noFill/>
          <a:ln/>
        </p:spPr>
        <p:txBody>
          <a:bodyPr wrap="none" lIns="0" tIns="0" rIns="0" bIns="0" rtlCol="0" anchor="t"/>
          <a:lstStyle/>
          <a:p>
            <a:pPr algn="ctr">
              <a:lnSpc>
                <a:spcPts val="1208"/>
              </a:lnSpc>
            </a:pPr>
            <a:r>
              <a:rPr lang="en-US" sz="1600" dirty="0">
                <a:solidFill>
                  <a:schemeClr val="bg1"/>
                </a:solidFill>
                <a:latin typeface="Libre Baskerville" pitchFamily="34" charset="0"/>
                <a:ea typeface="Libre Baskerville" pitchFamily="34" charset="-122"/>
                <a:cs typeface="Libre Baskerville" pitchFamily="34" charset="-120"/>
              </a:rPr>
              <a:t>2</a:t>
            </a:r>
            <a:endParaRPr lang="en-US" sz="1600" dirty="0">
              <a:solidFill>
                <a:schemeClr val="bg1"/>
              </a:solidFill>
            </a:endParaRPr>
          </a:p>
        </p:txBody>
      </p:sp>
      <p:sp>
        <p:nvSpPr>
          <p:cNvPr id="18" name="Text 12"/>
          <p:cNvSpPr/>
          <p:nvPr/>
        </p:nvSpPr>
        <p:spPr>
          <a:xfrm>
            <a:off x="3830175" y="2411855"/>
            <a:ext cx="1337517" cy="163272"/>
          </a:xfrm>
          <a:prstGeom prst="rect">
            <a:avLst/>
          </a:prstGeom>
          <a:noFill/>
          <a:ln/>
        </p:spPr>
        <p:txBody>
          <a:bodyPr wrap="none" lIns="0" tIns="0" rIns="0" bIns="0" rtlCol="0" anchor="t"/>
          <a:lstStyle/>
          <a:p>
            <a:pPr algn="ctr">
              <a:lnSpc>
                <a:spcPts val="1250"/>
              </a:lnSpc>
            </a:pPr>
            <a:r>
              <a:rPr lang="en-US" sz="1800" b="1" dirty="0">
                <a:solidFill>
                  <a:schemeClr val="bg1"/>
                </a:solidFill>
                <a:latin typeface="Libre Baskerville" pitchFamily="34" charset="0"/>
                <a:ea typeface="Libre Baskerville" pitchFamily="34" charset="-122"/>
                <a:cs typeface="Libre Baskerville" pitchFamily="34" charset="-120"/>
              </a:rPr>
              <a:t>Pattern Recognition</a:t>
            </a:r>
            <a:endParaRPr lang="en-US" sz="1800" b="1" dirty="0">
              <a:solidFill>
                <a:schemeClr val="bg1"/>
              </a:solidFill>
            </a:endParaRPr>
          </a:p>
        </p:txBody>
      </p:sp>
      <p:sp>
        <p:nvSpPr>
          <p:cNvPr id="19" name="Text 13"/>
          <p:cNvSpPr/>
          <p:nvPr/>
        </p:nvSpPr>
        <p:spPr>
          <a:xfrm>
            <a:off x="2761209" y="2647926"/>
            <a:ext cx="4074051" cy="334082"/>
          </a:xfrm>
          <a:prstGeom prst="rect">
            <a:avLst/>
          </a:prstGeom>
          <a:noFill/>
          <a:ln/>
        </p:spPr>
        <p:txBody>
          <a:bodyPr wrap="square" lIns="0" tIns="0" rIns="0" bIns="0" rtlCol="0" anchor="t"/>
          <a:lstStyle/>
          <a:p>
            <a:pPr>
              <a:lnSpc>
                <a:spcPts val="1291"/>
              </a:lnSpc>
            </a:pPr>
            <a:r>
              <a:rPr lang="en-US" sz="1300" dirty="0">
                <a:solidFill>
                  <a:schemeClr val="bg1"/>
                </a:solidFill>
                <a:latin typeface="Open Sans" pitchFamily="34" charset="0"/>
                <a:ea typeface="Open Sans" pitchFamily="34" charset="-122"/>
                <a:cs typeface="Open Sans" pitchFamily="34" charset="-120"/>
              </a:rPr>
              <a:t>Advanced analytics correlate distributed attack signatures across geographic regions</a:t>
            </a:r>
            <a:endParaRPr lang="en-US" sz="1300" dirty="0">
              <a:solidFill>
                <a:schemeClr val="bg1"/>
              </a:solidFill>
            </a:endParaRPr>
          </a:p>
        </p:txBody>
      </p:sp>
      <p:sp>
        <p:nvSpPr>
          <p:cNvPr id="20" name="Shape 14"/>
          <p:cNvSpPr/>
          <p:nvPr/>
        </p:nvSpPr>
        <p:spPr>
          <a:xfrm>
            <a:off x="6699230" y="1680655"/>
            <a:ext cx="12697" cy="313350"/>
          </a:xfrm>
          <a:prstGeom prst="roundRect">
            <a:avLst>
              <a:gd name="adj" fmla="val 123434"/>
            </a:avLst>
          </a:prstGeom>
          <a:solidFill>
            <a:srgbClr val="D0CED9"/>
          </a:solidFill>
          <a:ln/>
        </p:spPr>
        <p:txBody>
          <a:bodyPr/>
          <a:lstStyle/>
          <a:p>
            <a:endParaRPr lang="en-EG" sz="1600">
              <a:solidFill>
                <a:schemeClr val="bg1"/>
              </a:solidFill>
            </a:endParaRPr>
          </a:p>
        </p:txBody>
      </p:sp>
      <p:sp>
        <p:nvSpPr>
          <p:cNvPr id="21" name="Shape 15"/>
          <p:cNvSpPr/>
          <p:nvPr/>
        </p:nvSpPr>
        <p:spPr>
          <a:xfrm>
            <a:off x="6588134" y="1876462"/>
            <a:ext cx="234988" cy="234988"/>
          </a:xfrm>
          <a:prstGeom prst="roundRect">
            <a:avLst>
              <a:gd name="adj" fmla="val 6669"/>
            </a:avLst>
          </a:prstGeom>
          <a:solidFill>
            <a:srgbClr val="EAE8F3"/>
          </a:solidFill>
          <a:ln/>
        </p:spPr>
        <p:txBody>
          <a:bodyPr/>
          <a:lstStyle/>
          <a:p>
            <a:endParaRPr lang="en-EG" sz="1600">
              <a:solidFill>
                <a:schemeClr val="bg1"/>
              </a:solidFill>
            </a:endParaRPr>
          </a:p>
        </p:txBody>
      </p:sp>
      <p:sp>
        <p:nvSpPr>
          <p:cNvPr id="22" name="Text 16"/>
          <p:cNvSpPr/>
          <p:nvPr/>
        </p:nvSpPr>
        <p:spPr>
          <a:xfrm>
            <a:off x="6627265" y="1896004"/>
            <a:ext cx="156626" cy="195806"/>
          </a:xfrm>
          <a:prstGeom prst="rect">
            <a:avLst/>
          </a:prstGeom>
          <a:noFill/>
          <a:ln/>
        </p:spPr>
        <p:txBody>
          <a:bodyPr wrap="none" lIns="0" tIns="0" rIns="0" bIns="0" rtlCol="0" anchor="t"/>
          <a:lstStyle/>
          <a:p>
            <a:pPr algn="ctr">
              <a:lnSpc>
                <a:spcPts val="1208"/>
              </a:lnSpc>
            </a:pPr>
            <a:r>
              <a:rPr lang="en-US" sz="1600" dirty="0">
                <a:solidFill>
                  <a:schemeClr val="bg1"/>
                </a:solidFill>
                <a:latin typeface="Libre Baskerville" pitchFamily="34" charset="0"/>
                <a:ea typeface="Libre Baskerville" pitchFamily="34" charset="-122"/>
                <a:cs typeface="Libre Baskerville" pitchFamily="34" charset="-120"/>
              </a:rPr>
              <a:t>3</a:t>
            </a:r>
            <a:endParaRPr lang="en-US" sz="1600" dirty="0">
              <a:solidFill>
                <a:schemeClr val="bg1"/>
              </a:solidFill>
            </a:endParaRPr>
          </a:p>
        </p:txBody>
      </p:sp>
      <p:sp>
        <p:nvSpPr>
          <p:cNvPr id="23" name="Text 17"/>
          <p:cNvSpPr/>
          <p:nvPr/>
        </p:nvSpPr>
        <p:spPr>
          <a:xfrm>
            <a:off x="6014005" y="1016112"/>
            <a:ext cx="1383246" cy="163272"/>
          </a:xfrm>
          <a:prstGeom prst="rect">
            <a:avLst/>
          </a:prstGeom>
          <a:noFill/>
          <a:ln/>
        </p:spPr>
        <p:txBody>
          <a:bodyPr wrap="none" lIns="0" tIns="0" rIns="0" bIns="0" rtlCol="0" anchor="t"/>
          <a:lstStyle/>
          <a:p>
            <a:pPr algn="ctr">
              <a:lnSpc>
                <a:spcPts val="1250"/>
              </a:lnSpc>
            </a:pPr>
            <a:r>
              <a:rPr lang="en-US" sz="1800" b="1" dirty="0">
                <a:solidFill>
                  <a:schemeClr val="bg1"/>
                </a:solidFill>
                <a:latin typeface="Libre Baskerville" pitchFamily="34" charset="0"/>
                <a:ea typeface="Libre Baskerville" pitchFamily="34" charset="-122"/>
                <a:cs typeface="Libre Baskerville" pitchFamily="34" charset="-120"/>
              </a:rPr>
              <a:t>Threat Classification</a:t>
            </a:r>
            <a:endParaRPr lang="en-US" sz="1800" b="1" dirty="0">
              <a:solidFill>
                <a:schemeClr val="bg1"/>
              </a:solidFill>
            </a:endParaRPr>
          </a:p>
        </p:txBody>
      </p:sp>
      <p:sp>
        <p:nvSpPr>
          <p:cNvPr id="24" name="Text 18"/>
          <p:cNvSpPr/>
          <p:nvPr/>
        </p:nvSpPr>
        <p:spPr>
          <a:xfrm>
            <a:off x="5167692" y="1273915"/>
            <a:ext cx="5292795" cy="91208"/>
          </a:xfrm>
          <a:prstGeom prst="rect">
            <a:avLst/>
          </a:prstGeom>
          <a:noFill/>
          <a:ln/>
        </p:spPr>
        <p:txBody>
          <a:bodyPr wrap="none" lIns="0" tIns="0" rIns="0" bIns="0" rtlCol="0" anchor="t"/>
          <a:lstStyle/>
          <a:p>
            <a:pPr>
              <a:lnSpc>
                <a:spcPts val="1291"/>
              </a:lnSpc>
            </a:pPr>
            <a:r>
              <a:rPr lang="en-US" sz="1300" dirty="0">
                <a:solidFill>
                  <a:schemeClr val="bg1"/>
                </a:solidFill>
                <a:latin typeface="Open Sans" pitchFamily="34" charset="0"/>
                <a:ea typeface="Open Sans" pitchFamily="34" charset="-122"/>
                <a:cs typeface="Open Sans" pitchFamily="34" charset="-120"/>
              </a:rPr>
              <a:t>Multi-vector attack classification enables targeted mitigation strategy </a:t>
            </a:r>
          </a:p>
          <a:p>
            <a:pPr>
              <a:lnSpc>
                <a:spcPts val="1291"/>
              </a:lnSpc>
            </a:pPr>
            <a:r>
              <a:rPr lang="en-US" sz="1300" dirty="0">
                <a:solidFill>
                  <a:schemeClr val="bg1"/>
                </a:solidFill>
                <a:latin typeface="Open Sans" pitchFamily="34" charset="0"/>
                <a:ea typeface="Open Sans" pitchFamily="34" charset="-122"/>
                <a:cs typeface="Open Sans" pitchFamily="34" charset="-120"/>
              </a:rPr>
              <a:t>deployment</a:t>
            </a:r>
            <a:endParaRPr lang="en-US" sz="1300" dirty="0">
              <a:solidFill>
                <a:schemeClr val="bg1"/>
              </a:solidFill>
            </a:endParaRPr>
          </a:p>
        </p:txBody>
      </p:sp>
      <p:sp>
        <p:nvSpPr>
          <p:cNvPr id="25" name="Shape 19"/>
          <p:cNvSpPr/>
          <p:nvPr/>
        </p:nvSpPr>
        <p:spPr>
          <a:xfrm>
            <a:off x="8905975" y="1993906"/>
            <a:ext cx="12697" cy="313350"/>
          </a:xfrm>
          <a:prstGeom prst="roundRect">
            <a:avLst>
              <a:gd name="adj" fmla="val 123434"/>
            </a:avLst>
          </a:prstGeom>
          <a:solidFill>
            <a:srgbClr val="D0CED9"/>
          </a:solidFill>
          <a:ln/>
        </p:spPr>
        <p:txBody>
          <a:bodyPr/>
          <a:lstStyle/>
          <a:p>
            <a:endParaRPr lang="en-EG" sz="1600">
              <a:solidFill>
                <a:schemeClr val="bg1"/>
              </a:solidFill>
            </a:endParaRPr>
          </a:p>
        </p:txBody>
      </p:sp>
      <p:sp>
        <p:nvSpPr>
          <p:cNvPr id="26" name="Shape 20"/>
          <p:cNvSpPr/>
          <p:nvPr/>
        </p:nvSpPr>
        <p:spPr>
          <a:xfrm>
            <a:off x="8794880" y="1876462"/>
            <a:ext cx="234988" cy="234988"/>
          </a:xfrm>
          <a:prstGeom prst="roundRect">
            <a:avLst>
              <a:gd name="adj" fmla="val 6669"/>
            </a:avLst>
          </a:prstGeom>
          <a:solidFill>
            <a:srgbClr val="EAE8F3"/>
          </a:solidFill>
          <a:ln/>
        </p:spPr>
        <p:txBody>
          <a:bodyPr/>
          <a:lstStyle/>
          <a:p>
            <a:endParaRPr lang="en-EG" sz="1600">
              <a:solidFill>
                <a:schemeClr val="bg1"/>
              </a:solidFill>
            </a:endParaRPr>
          </a:p>
        </p:txBody>
      </p:sp>
      <p:sp>
        <p:nvSpPr>
          <p:cNvPr id="27" name="Text 21"/>
          <p:cNvSpPr/>
          <p:nvPr/>
        </p:nvSpPr>
        <p:spPr>
          <a:xfrm>
            <a:off x="8834011" y="1896004"/>
            <a:ext cx="156626" cy="195806"/>
          </a:xfrm>
          <a:prstGeom prst="rect">
            <a:avLst/>
          </a:prstGeom>
          <a:noFill/>
          <a:ln/>
        </p:spPr>
        <p:txBody>
          <a:bodyPr wrap="none" lIns="0" tIns="0" rIns="0" bIns="0" rtlCol="0" anchor="t"/>
          <a:lstStyle/>
          <a:p>
            <a:pPr algn="ctr">
              <a:lnSpc>
                <a:spcPts val="1208"/>
              </a:lnSpc>
            </a:pPr>
            <a:r>
              <a:rPr lang="en-US" sz="1600" dirty="0">
                <a:solidFill>
                  <a:schemeClr val="bg1"/>
                </a:solidFill>
                <a:latin typeface="Libre Baskerville" pitchFamily="34" charset="0"/>
                <a:ea typeface="Libre Baskerville" pitchFamily="34" charset="-122"/>
                <a:cs typeface="Libre Baskerville" pitchFamily="34" charset="-120"/>
              </a:rPr>
              <a:t>4</a:t>
            </a:r>
            <a:endParaRPr lang="en-US" sz="1600" dirty="0">
              <a:solidFill>
                <a:schemeClr val="bg1"/>
              </a:solidFill>
            </a:endParaRPr>
          </a:p>
        </p:txBody>
      </p:sp>
      <p:sp>
        <p:nvSpPr>
          <p:cNvPr id="28" name="Text 22"/>
          <p:cNvSpPr/>
          <p:nvPr/>
        </p:nvSpPr>
        <p:spPr>
          <a:xfrm>
            <a:off x="8126418" y="2411855"/>
            <a:ext cx="1572010" cy="163272"/>
          </a:xfrm>
          <a:prstGeom prst="rect">
            <a:avLst/>
          </a:prstGeom>
          <a:noFill/>
          <a:ln/>
        </p:spPr>
        <p:txBody>
          <a:bodyPr wrap="none" lIns="0" tIns="0" rIns="0" bIns="0" rtlCol="0" anchor="t"/>
          <a:lstStyle/>
          <a:p>
            <a:pPr algn="ctr">
              <a:lnSpc>
                <a:spcPts val="1250"/>
              </a:lnSpc>
            </a:pPr>
            <a:r>
              <a:rPr lang="en-US" sz="1800" b="1" dirty="0">
                <a:solidFill>
                  <a:schemeClr val="bg1"/>
                </a:solidFill>
                <a:latin typeface="Libre Baskerville" pitchFamily="34" charset="0"/>
                <a:ea typeface="Libre Baskerville" pitchFamily="34" charset="-122"/>
                <a:cs typeface="Libre Baskerville" pitchFamily="34" charset="-120"/>
              </a:rPr>
              <a:t>Response Coordination</a:t>
            </a:r>
            <a:endParaRPr lang="en-US" sz="1800" b="1" dirty="0">
              <a:solidFill>
                <a:schemeClr val="bg1"/>
              </a:solidFill>
            </a:endParaRPr>
          </a:p>
        </p:txBody>
      </p:sp>
      <p:sp>
        <p:nvSpPr>
          <p:cNvPr id="29" name="Text 23"/>
          <p:cNvSpPr/>
          <p:nvPr/>
        </p:nvSpPr>
        <p:spPr>
          <a:xfrm>
            <a:off x="7244737" y="2679726"/>
            <a:ext cx="4365758" cy="323617"/>
          </a:xfrm>
          <a:prstGeom prst="rect">
            <a:avLst/>
          </a:prstGeom>
          <a:noFill/>
          <a:ln/>
        </p:spPr>
        <p:txBody>
          <a:bodyPr wrap="square" lIns="0" tIns="0" rIns="0" bIns="0" rtlCol="0" anchor="t"/>
          <a:lstStyle/>
          <a:p>
            <a:pPr>
              <a:lnSpc>
                <a:spcPts val="1291"/>
              </a:lnSpc>
            </a:pPr>
            <a:r>
              <a:rPr lang="en-US" sz="1300" dirty="0">
                <a:solidFill>
                  <a:schemeClr val="bg1"/>
                </a:solidFill>
                <a:latin typeface="Open Sans" pitchFamily="34" charset="0"/>
                <a:ea typeface="Open Sans" pitchFamily="34" charset="-122"/>
                <a:cs typeface="Open Sans" pitchFamily="34" charset="-120"/>
              </a:rPr>
              <a:t>Cross-regional incident response coordination activates comprehensive defense protocols</a:t>
            </a:r>
            <a:endParaRPr lang="en-US" sz="1300" dirty="0">
              <a:solidFill>
                <a:schemeClr val="bg1"/>
              </a:solidFill>
            </a:endParaRPr>
          </a:p>
        </p:txBody>
      </p:sp>
      <p:pic>
        <p:nvPicPr>
          <p:cNvPr id="35" name="Picture 34">
            <a:extLst>
              <a:ext uri="{FF2B5EF4-FFF2-40B4-BE49-F238E27FC236}">
                <a16:creationId xmlns:a16="http://schemas.microsoft.com/office/drawing/2014/main" id="{50E721AF-1ACC-7552-7261-6D171F8D7142}"/>
              </a:ext>
            </a:extLst>
          </p:cNvPr>
          <p:cNvPicPr>
            <a:picLocks noChangeAspect="1"/>
          </p:cNvPicPr>
          <p:nvPr/>
        </p:nvPicPr>
        <p:blipFill>
          <a:blip r:embed="rId3"/>
          <a:stretch>
            <a:fillRect/>
          </a:stretch>
        </p:blipFill>
        <p:spPr>
          <a:xfrm>
            <a:off x="255261" y="3229048"/>
            <a:ext cx="10798638" cy="3582207"/>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ADD49-ECF6-7627-D1F4-17643004D1B2}"/>
              </a:ext>
            </a:extLst>
          </p:cNvPr>
          <p:cNvSpPr>
            <a:spLocks noGrp="1"/>
          </p:cNvSpPr>
          <p:nvPr>
            <p:ph type="title" idx="4294967295"/>
          </p:nvPr>
        </p:nvSpPr>
        <p:spPr>
          <a:xfrm>
            <a:off x="0" y="228600"/>
            <a:ext cx="11582400" cy="609600"/>
          </a:xfrm>
          <a:prstGeom prst="rect">
            <a:avLst/>
          </a:prstGeom>
        </p:spPr>
        <p:txBody>
          <a:bodyPr/>
          <a:lstStyle/>
          <a:p>
            <a:r>
              <a:rPr lang="en-US" sz="3200" dirty="0">
                <a:solidFill>
                  <a:schemeClr val="accent1"/>
                </a:solidFill>
              </a:rPr>
              <a:t>Anatomy of a Single DDoS Attack</a:t>
            </a:r>
          </a:p>
        </p:txBody>
      </p:sp>
      <p:sp>
        <p:nvSpPr>
          <p:cNvPr id="3" name="Text Placeholder 2">
            <a:extLst>
              <a:ext uri="{FF2B5EF4-FFF2-40B4-BE49-F238E27FC236}">
                <a16:creationId xmlns:a16="http://schemas.microsoft.com/office/drawing/2014/main" id="{20C7997D-D410-5298-7DD7-362B94A2ACC5}"/>
              </a:ext>
            </a:extLst>
          </p:cNvPr>
          <p:cNvSpPr>
            <a:spLocks noGrp="1"/>
          </p:cNvSpPr>
          <p:nvPr>
            <p:ph type="body" sz="quarter" idx="4294967295"/>
          </p:nvPr>
        </p:nvSpPr>
        <p:spPr>
          <a:xfrm>
            <a:off x="0" y="914400"/>
            <a:ext cx="11582400" cy="495300"/>
          </a:xfrm>
          <a:prstGeom prst="rect">
            <a:avLst/>
          </a:prstGeom>
        </p:spPr>
        <p:txBody>
          <a:bodyPr/>
          <a:lstStyle/>
          <a:p>
            <a:r>
              <a:rPr lang="en-US" b="0" dirty="0"/>
              <a:t>Noteworthy Attack Details During Lifetime of Campaign</a:t>
            </a:r>
          </a:p>
        </p:txBody>
      </p:sp>
      <p:sp>
        <p:nvSpPr>
          <p:cNvPr id="5" name="TextBox 4">
            <a:extLst>
              <a:ext uri="{FF2B5EF4-FFF2-40B4-BE49-F238E27FC236}">
                <a16:creationId xmlns:a16="http://schemas.microsoft.com/office/drawing/2014/main" id="{A152C844-4EBA-7559-0644-F064B8E12601}"/>
              </a:ext>
            </a:extLst>
          </p:cNvPr>
          <p:cNvSpPr txBox="1"/>
          <p:nvPr/>
        </p:nvSpPr>
        <p:spPr>
          <a:xfrm>
            <a:off x="303213" y="1581782"/>
            <a:ext cx="2362199" cy="3416320"/>
          </a:xfrm>
          <a:prstGeom prst="rect">
            <a:avLst/>
          </a:prstGeom>
          <a:noFill/>
        </p:spPr>
        <p:txBody>
          <a:bodyPr wrap="square">
            <a:spAutoFit/>
          </a:bodyPr>
          <a:lstStyle/>
          <a:p>
            <a:pPr marL="0" indent="0">
              <a:buNone/>
            </a:pPr>
            <a:r>
              <a:rPr lang="en-US" sz="2400" b="1" dirty="0">
                <a:solidFill>
                  <a:schemeClr val="accent1"/>
                </a:solidFill>
              </a:rPr>
              <a:t>Carpet Bombing:</a:t>
            </a:r>
            <a:r>
              <a:rPr lang="en-US" sz="2400" b="1" dirty="0">
                <a:solidFill>
                  <a:schemeClr val="accent3"/>
                </a:solidFill>
              </a:rPr>
              <a:t> </a:t>
            </a:r>
            <a:r>
              <a:rPr lang="en-US" sz="2400" dirty="0">
                <a:solidFill>
                  <a:schemeClr val="bg1"/>
                </a:solidFill>
              </a:rPr>
              <a:t>Notice Main Attack type TCP ACK followed by TCP SYN, SYN/ACK and RST.</a:t>
            </a:r>
            <a:endParaRPr lang="en-US" sz="1800" dirty="0">
              <a:solidFill>
                <a:schemeClr val="bg1"/>
              </a:solidFill>
            </a:endParaRPr>
          </a:p>
        </p:txBody>
      </p:sp>
      <p:pic>
        <p:nvPicPr>
          <p:cNvPr id="9" name="Picture 8">
            <a:extLst>
              <a:ext uri="{FF2B5EF4-FFF2-40B4-BE49-F238E27FC236}">
                <a16:creationId xmlns:a16="http://schemas.microsoft.com/office/drawing/2014/main" id="{20A83901-8517-7002-80DA-21B717FBDEC7}"/>
              </a:ext>
            </a:extLst>
          </p:cNvPr>
          <p:cNvPicPr>
            <a:picLocks noChangeAspect="1"/>
          </p:cNvPicPr>
          <p:nvPr/>
        </p:nvPicPr>
        <p:blipFill>
          <a:blip r:embed="rId2"/>
          <a:stretch>
            <a:fillRect/>
          </a:stretch>
        </p:blipFill>
        <p:spPr>
          <a:xfrm>
            <a:off x="4234948" y="1585901"/>
            <a:ext cx="7392586" cy="1919299"/>
          </a:xfrm>
          <a:prstGeom prst="rect">
            <a:avLst/>
          </a:prstGeom>
        </p:spPr>
      </p:pic>
      <p:pic>
        <p:nvPicPr>
          <p:cNvPr id="11" name="Picture 10">
            <a:extLst>
              <a:ext uri="{FF2B5EF4-FFF2-40B4-BE49-F238E27FC236}">
                <a16:creationId xmlns:a16="http://schemas.microsoft.com/office/drawing/2014/main" id="{69852041-B695-BB0F-598D-6ED79A682764}"/>
              </a:ext>
            </a:extLst>
          </p:cNvPr>
          <p:cNvPicPr>
            <a:picLocks noChangeAspect="1"/>
          </p:cNvPicPr>
          <p:nvPr/>
        </p:nvPicPr>
        <p:blipFill>
          <a:blip r:embed="rId3"/>
          <a:stretch>
            <a:fillRect/>
          </a:stretch>
        </p:blipFill>
        <p:spPr>
          <a:xfrm>
            <a:off x="4189413" y="3780011"/>
            <a:ext cx="7424176" cy="2622830"/>
          </a:xfrm>
          <a:prstGeom prst="rect">
            <a:avLst/>
          </a:prstGeom>
        </p:spPr>
      </p:pic>
      <p:sp>
        <p:nvSpPr>
          <p:cNvPr id="13" name="Oval 12">
            <a:extLst>
              <a:ext uri="{FF2B5EF4-FFF2-40B4-BE49-F238E27FC236}">
                <a16:creationId xmlns:a16="http://schemas.microsoft.com/office/drawing/2014/main" id="{3F1223A6-383A-B1E5-DA25-9764F509DD35}"/>
              </a:ext>
            </a:extLst>
          </p:cNvPr>
          <p:cNvSpPr/>
          <p:nvPr/>
        </p:nvSpPr>
        <p:spPr>
          <a:xfrm>
            <a:off x="4189412" y="5272098"/>
            <a:ext cx="1219200" cy="976301"/>
          </a:xfrm>
          <a:prstGeom prst="ellipse">
            <a:avLst/>
          </a:prstGeom>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EG" sz="1600" dirty="0">
              <a:solidFill>
                <a:schemeClr val="tx1"/>
              </a:solidFill>
            </a:endParaRPr>
          </a:p>
        </p:txBody>
      </p:sp>
      <mc:AlternateContent xmlns:mc="http://schemas.openxmlformats.org/markup-compatibility/2006" xmlns:p14="http://schemas.microsoft.com/office/powerpoint/2010/main">
        <mc:Choice Requires="p14">
          <p:contentPart p14:bwMode="auto" r:id="rId4">
            <p14:nvContentPartPr>
              <p14:cNvPr id="6" name="Ink 5">
                <a:extLst>
                  <a:ext uri="{FF2B5EF4-FFF2-40B4-BE49-F238E27FC236}">
                    <a16:creationId xmlns:a16="http://schemas.microsoft.com/office/drawing/2014/main" id="{032B63C8-FAD1-ADD5-CFF2-6987942729D6}"/>
                  </a:ext>
                </a:extLst>
              </p14:cNvPr>
              <p14:cNvContentPartPr/>
              <p14:nvPr/>
            </p14:nvContentPartPr>
            <p14:xfrm>
              <a:off x="10869574" y="1781748"/>
              <a:ext cx="568440" cy="9720"/>
            </p14:xfrm>
          </p:contentPart>
        </mc:Choice>
        <mc:Fallback xmlns="">
          <p:pic>
            <p:nvPicPr>
              <p:cNvPr id="6" name="Ink 5">
                <a:extLst>
                  <a:ext uri="{FF2B5EF4-FFF2-40B4-BE49-F238E27FC236}">
                    <a16:creationId xmlns:a16="http://schemas.microsoft.com/office/drawing/2014/main" id="{032B63C8-FAD1-ADD5-CFF2-6987942729D6}"/>
                  </a:ext>
                </a:extLst>
              </p:cNvPr>
              <p:cNvPicPr/>
              <p:nvPr/>
            </p:nvPicPr>
            <p:blipFill>
              <a:blip r:embed="rId5"/>
              <a:stretch>
                <a:fillRect/>
              </a:stretch>
            </p:blipFill>
            <p:spPr>
              <a:xfrm>
                <a:off x="10851934" y="1763748"/>
                <a:ext cx="604080" cy="453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7" name="Ink 6">
                <a:extLst>
                  <a:ext uri="{FF2B5EF4-FFF2-40B4-BE49-F238E27FC236}">
                    <a16:creationId xmlns:a16="http://schemas.microsoft.com/office/drawing/2014/main" id="{71A30F8D-B2C7-ECD8-DD43-A7CB655DE5FF}"/>
                  </a:ext>
                </a:extLst>
              </p14:cNvPr>
              <p14:cNvContentPartPr/>
              <p14:nvPr/>
            </p14:nvContentPartPr>
            <p14:xfrm>
              <a:off x="10845814" y="4088988"/>
              <a:ext cx="580320" cy="9360"/>
            </p14:xfrm>
          </p:contentPart>
        </mc:Choice>
        <mc:Fallback xmlns="">
          <p:pic>
            <p:nvPicPr>
              <p:cNvPr id="7" name="Ink 6">
                <a:extLst>
                  <a:ext uri="{FF2B5EF4-FFF2-40B4-BE49-F238E27FC236}">
                    <a16:creationId xmlns:a16="http://schemas.microsoft.com/office/drawing/2014/main" id="{71A30F8D-B2C7-ECD8-DD43-A7CB655DE5FF}"/>
                  </a:ext>
                </a:extLst>
              </p:cNvPr>
              <p:cNvPicPr/>
              <p:nvPr/>
            </p:nvPicPr>
            <p:blipFill>
              <a:blip r:embed="rId7"/>
              <a:stretch>
                <a:fillRect/>
              </a:stretch>
            </p:blipFill>
            <p:spPr>
              <a:xfrm>
                <a:off x="10828174" y="4070988"/>
                <a:ext cx="615960" cy="45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8" name="Ink 7">
                <a:extLst>
                  <a:ext uri="{FF2B5EF4-FFF2-40B4-BE49-F238E27FC236}">
                    <a16:creationId xmlns:a16="http://schemas.microsoft.com/office/drawing/2014/main" id="{B4045F92-75B5-0EC1-4AE4-0C96618D91F1}"/>
                  </a:ext>
                </a:extLst>
              </p14:cNvPr>
              <p14:cNvContentPartPr/>
              <p14:nvPr/>
            </p14:nvContentPartPr>
            <p14:xfrm>
              <a:off x="10880374" y="1814508"/>
              <a:ext cx="549720" cy="9000"/>
            </p14:xfrm>
          </p:contentPart>
        </mc:Choice>
        <mc:Fallback xmlns="">
          <p:pic>
            <p:nvPicPr>
              <p:cNvPr id="8" name="Ink 7">
                <a:extLst>
                  <a:ext uri="{FF2B5EF4-FFF2-40B4-BE49-F238E27FC236}">
                    <a16:creationId xmlns:a16="http://schemas.microsoft.com/office/drawing/2014/main" id="{B4045F92-75B5-0EC1-4AE4-0C96618D91F1}"/>
                  </a:ext>
                </a:extLst>
              </p:cNvPr>
              <p:cNvPicPr/>
              <p:nvPr/>
            </p:nvPicPr>
            <p:blipFill>
              <a:blip r:embed="rId9"/>
              <a:stretch>
                <a:fillRect/>
              </a:stretch>
            </p:blipFill>
            <p:spPr>
              <a:xfrm>
                <a:off x="10862374" y="1796508"/>
                <a:ext cx="585360" cy="446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0" name="Ink 9">
                <a:extLst>
                  <a:ext uri="{FF2B5EF4-FFF2-40B4-BE49-F238E27FC236}">
                    <a16:creationId xmlns:a16="http://schemas.microsoft.com/office/drawing/2014/main" id="{72256561-BD18-A37B-5B24-63EEE666C060}"/>
                  </a:ext>
                </a:extLst>
              </p14:cNvPr>
              <p14:cNvContentPartPr/>
              <p14:nvPr/>
            </p14:nvContentPartPr>
            <p14:xfrm>
              <a:off x="10847614" y="4052988"/>
              <a:ext cx="566280" cy="5400"/>
            </p14:xfrm>
          </p:contentPart>
        </mc:Choice>
        <mc:Fallback xmlns="">
          <p:pic>
            <p:nvPicPr>
              <p:cNvPr id="10" name="Ink 9">
                <a:extLst>
                  <a:ext uri="{FF2B5EF4-FFF2-40B4-BE49-F238E27FC236}">
                    <a16:creationId xmlns:a16="http://schemas.microsoft.com/office/drawing/2014/main" id="{72256561-BD18-A37B-5B24-63EEE666C060}"/>
                  </a:ext>
                </a:extLst>
              </p:cNvPr>
              <p:cNvPicPr/>
              <p:nvPr/>
            </p:nvPicPr>
            <p:blipFill>
              <a:blip r:embed="rId11"/>
              <a:stretch>
                <a:fillRect/>
              </a:stretch>
            </p:blipFill>
            <p:spPr>
              <a:xfrm>
                <a:off x="10829974" y="4034988"/>
                <a:ext cx="601920" cy="41040"/>
              </a:xfrm>
              <a:prstGeom prst="rect">
                <a:avLst/>
              </a:prstGeom>
            </p:spPr>
          </p:pic>
        </mc:Fallback>
      </mc:AlternateContent>
    </p:spTree>
    <p:extLst>
      <p:ext uri="{BB962C8B-B14F-4D97-AF65-F5344CB8AC3E}">
        <p14:creationId xmlns:p14="http://schemas.microsoft.com/office/powerpoint/2010/main" val="37811438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ADD49-ECF6-7627-D1F4-17643004D1B2}"/>
              </a:ext>
            </a:extLst>
          </p:cNvPr>
          <p:cNvSpPr>
            <a:spLocks noGrp="1"/>
          </p:cNvSpPr>
          <p:nvPr>
            <p:ph type="title" idx="4294967295"/>
          </p:nvPr>
        </p:nvSpPr>
        <p:spPr>
          <a:xfrm>
            <a:off x="0" y="228600"/>
            <a:ext cx="11582400" cy="609600"/>
          </a:xfrm>
          <a:prstGeom prst="rect">
            <a:avLst/>
          </a:prstGeom>
        </p:spPr>
        <p:txBody>
          <a:bodyPr/>
          <a:lstStyle/>
          <a:p>
            <a:r>
              <a:rPr lang="en-US" sz="3200" dirty="0">
                <a:solidFill>
                  <a:schemeClr val="accent1"/>
                </a:solidFill>
              </a:rPr>
              <a:t>Anatomy of a Single DDoS Attacks</a:t>
            </a:r>
          </a:p>
        </p:txBody>
      </p:sp>
      <p:sp>
        <p:nvSpPr>
          <p:cNvPr id="10" name="Text Placeholder 2">
            <a:extLst>
              <a:ext uri="{FF2B5EF4-FFF2-40B4-BE49-F238E27FC236}">
                <a16:creationId xmlns:a16="http://schemas.microsoft.com/office/drawing/2014/main" id="{1AB46256-6A74-D087-3D3D-FB2BD5C7E12E}"/>
              </a:ext>
            </a:extLst>
          </p:cNvPr>
          <p:cNvSpPr>
            <a:spLocks noGrp="1"/>
          </p:cNvSpPr>
          <p:nvPr>
            <p:ph type="body" sz="quarter" idx="4294967295"/>
          </p:nvPr>
        </p:nvSpPr>
        <p:spPr>
          <a:xfrm>
            <a:off x="0" y="914400"/>
            <a:ext cx="11582400" cy="495300"/>
          </a:xfrm>
          <a:prstGeom prst="rect">
            <a:avLst/>
          </a:prstGeom>
        </p:spPr>
        <p:txBody>
          <a:bodyPr/>
          <a:lstStyle/>
          <a:p>
            <a:r>
              <a:rPr lang="en-US" b="0" dirty="0"/>
              <a:t>Noteworthy Attack Details During Lifetime of Campaign</a:t>
            </a:r>
          </a:p>
        </p:txBody>
      </p:sp>
      <p:sp>
        <p:nvSpPr>
          <p:cNvPr id="5" name="TextBox 4">
            <a:extLst>
              <a:ext uri="{FF2B5EF4-FFF2-40B4-BE49-F238E27FC236}">
                <a16:creationId xmlns:a16="http://schemas.microsoft.com/office/drawing/2014/main" id="{A152C844-4EBA-7559-0644-F064B8E12601}"/>
              </a:ext>
            </a:extLst>
          </p:cNvPr>
          <p:cNvSpPr txBox="1"/>
          <p:nvPr/>
        </p:nvSpPr>
        <p:spPr>
          <a:xfrm>
            <a:off x="303213" y="1581782"/>
            <a:ext cx="2362199" cy="2677656"/>
          </a:xfrm>
          <a:prstGeom prst="rect">
            <a:avLst/>
          </a:prstGeom>
          <a:noFill/>
        </p:spPr>
        <p:txBody>
          <a:bodyPr wrap="square">
            <a:spAutoFit/>
          </a:bodyPr>
          <a:lstStyle/>
          <a:p>
            <a:pPr marL="0" indent="0">
              <a:buNone/>
            </a:pPr>
            <a:r>
              <a:rPr lang="en-US" sz="2400" b="1" dirty="0">
                <a:solidFill>
                  <a:schemeClr val="accent1"/>
                </a:solidFill>
              </a:rPr>
              <a:t>Carpet Bombing:</a:t>
            </a:r>
            <a:r>
              <a:rPr lang="en-US" sz="2400" b="1" dirty="0">
                <a:solidFill>
                  <a:schemeClr val="accent3"/>
                </a:solidFill>
              </a:rPr>
              <a:t> </a:t>
            </a:r>
            <a:r>
              <a:rPr lang="en-US" sz="2400" dirty="0">
                <a:solidFill>
                  <a:schemeClr val="bg1"/>
                </a:solidFill>
              </a:rPr>
              <a:t>Notice Packet Size Distribution:</a:t>
            </a:r>
          </a:p>
          <a:p>
            <a:pPr marL="0" indent="0">
              <a:buNone/>
            </a:pPr>
            <a:r>
              <a:rPr lang="en-US" dirty="0">
                <a:solidFill>
                  <a:schemeClr val="bg1"/>
                </a:solidFill>
              </a:rPr>
              <a:t>Very small packet &lt;150 </a:t>
            </a:r>
            <a:endParaRPr lang="en-US" sz="1800" dirty="0">
              <a:solidFill>
                <a:schemeClr val="bg1"/>
              </a:solidFill>
            </a:endParaRPr>
          </a:p>
        </p:txBody>
      </p:sp>
      <p:pic>
        <p:nvPicPr>
          <p:cNvPr id="9" name="Picture 8">
            <a:extLst>
              <a:ext uri="{FF2B5EF4-FFF2-40B4-BE49-F238E27FC236}">
                <a16:creationId xmlns:a16="http://schemas.microsoft.com/office/drawing/2014/main" id="{5A29D8C4-1CA4-F1CC-920D-06EC6D4FB98B}"/>
              </a:ext>
            </a:extLst>
          </p:cNvPr>
          <p:cNvPicPr>
            <a:picLocks noChangeAspect="1"/>
          </p:cNvPicPr>
          <p:nvPr/>
        </p:nvPicPr>
        <p:blipFill>
          <a:blip r:embed="rId2"/>
          <a:stretch>
            <a:fillRect/>
          </a:stretch>
        </p:blipFill>
        <p:spPr>
          <a:xfrm>
            <a:off x="2589212" y="1905000"/>
            <a:ext cx="8972921" cy="2743200"/>
          </a:xfrm>
          <a:prstGeom prst="rect">
            <a:avLst/>
          </a:prstGeom>
        </p:spPr>
      </p:pic>
      <p:sp>
        <p:nvSpPr>
          <p:cNvPr id="11" name="Oval 10">
            <a:extLst>
              <a:ext uri="{FF2B5EF4-FFF2-40B4-BE49-F238E27FC236}">
                <a16:creationId xmlns:a16="http://schemas.microsoft.com/office/drawing/2014/main" id="{16E1D4A3-B20F-5786-266C-D4B866AEF786}"/>
              </a:ext>
            </a:extLst>
          </p:cNvPr>
          <p:cNvSpPr/>
          <p:nvPr/>
        </p:nvSpPr>
        <p:spPr>
          <a:xfrm>
            <a:off x="8761411" y="2209800"/>
            <a:ext cx="2800721" cy="304800"/>
          </a:xfrm>
          <a:prstGeom prst="ellipse">
            <a:avLst/>
          </a:prstGeom>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EG" sz="1600" dirty="0">
              <a:solidFill>
                <a:schemeClr val="tx1"/>
              </a:solidFill>
            </a:endParaRPr>
          </a:p>
        </p:txBody>
      </p:sp>
      <mc:AlternateContent xmlns:mc="http://schemas.openxmlformats.org/markup-compatibility/2006" xmlns:p14="http://schemas.microsoft.com/office/powerpoint/2010/main">
        <mc:Choice Requires="p14">
          <p:contentPart p14:bwMode="auto" r:id="rId3">
            <p14:nvContentPartPr>
              <p14:cNvPr id="12" name="Ink 11">
                <a:extLst>
                  <a:ext uri="{FF2B5EF4-FFF2-40B4-BE49-F238E27FC236}">
                    <a16:creationId xmlns:a16="http://schemas.microsoft.com/office/drawing/2014/main" id="{D06DC187-AA55-EFB4-F551-635EBB43C749}"/>
                  </a:ext>
                </a:extLst>
              </p14:cNvPr>
              <p14:cNvContentPartPr/>
              <p14:nvPr/>
            </p14:nvContentPartPr>
            <p14:xfrm>
              <a:off x="816120" y="2325280"/>
              <a:ext cx="360" cy="360"/>
            </p14:xfrm>
          </p:contentPart>
        </mc:Choice>
        <mc:Fallback xmlns="">
          <p:pic>
            <p:nvPicPr>
              <p:cNvPr id="12" name="Ink 11">
                <a:extLst>
                  <a:ext uri="{FF2B5EF4-FFF2-40B4-BE49-F238E27FC236}">
                    <a16:creationId xmlns:a16="http://schemas.microsoft.com/office/drawing/2014/main" id="{D06DC187-AA55-EFB4-F551-635EBB43C749}"/>
                  </a:ext>
                </a:extLst>
              </p:cNvPr>
              <p:cNvPicPr/>
              <p:nvPr/>
            </p:nvPicPr>
            <p:blipFill>
              <a:blip r:embed="rId4"/>
              <a:stretch>
                <a:fillRect/>
              </a:stretch>
            </p:blipFill>
            <p:spPr>
              <a:xfrm>
                <a:off x="798480" y="2307640"/>
                <a:ext cx="36000" cy="36000"/>
              </a:xfrm>
              <a:prstGeom prst="rect">
                <a:avLst/>
              </a:prstGeom>
            </p:spPr>
          </p:pic>
        </mc:Fallback>
      </mc:AlternateContent>
      <p:grpSp>
        <p:nvGrpSpPr>
          <p:cNvPr id="13" name="Group 12">
            <a:extLst>
              <a:ext uri="{FF2B5EF4-FFF2-40B4-BE49-F238E27FC236}">
                <a16:creationId xmlns:a16="http://schemas.microsoft.com/office/drawing/2014/main" id="{61B34CD0-DDF3-0093-621A-FF2AEF8FE8B3}"/>
              </a:ext>
            </a:extLst>
          </p:cNvPr>
          <p:cNvGrpSpPr/>
          <p:nvPr/>
        </p:nvGrpSpPr>
        <p:grpSpPr>
          <a:xfrm>
            <a:off x="4526734" y="3505068"/>
            <a:ext cx="785160" cy="85680"/>
            <a:chOff x="4526734" y="3505068"/>
            <a:chExt cx="785160" cy="85680"/>
          </a:xfrm>
        </p:grpSpPr>
        <mc:AlternateContent xmlns:mc="http://schemas.openxmlformats.org/markup-compatibility/2006" xmlns:p14="http://schemas.microsoft.com/office/powerpoint/2010/main">
          <mc:Choice Requires="p14">
            <p:contentPart p14:bwMode="auto" r:id="rId5">
              <p14:nvContentPartPr>
                <p14:cNvPr id="3" name="Ink 2">
                  <a:extLst>
                    <a:ext uri="{FF2B5EF4-FFF2-40B4-BE49-F238E27FC236}">
                      <a16:creationId xmlns:a16="http://schemas.microsoft.com/office/drawing/2014/main" id="{84F29C5B-CF5B-3C58-0A4B-8F273DD941AB}"/>
                    </a:ext>
                  </a:extLst>
                </p14:cNvPr>
                <p14:cNvContentPartPr/>
                <p14:nvPr/>
              </p14:nvContentPartPr>
              <p14:xfrm>
                <a:off x="4546174" y="3542868"/>
                <a:ext cx="739080" cy="18360"/>
              </p14:xfrm>
            </p:contentPart>
          </mc:Choice>
          <mc:Fallback xmlns="">
            <p:pic>
              <p:nvPicPr>
                <p:cNvPr id="3" name="Ink 2">
                  <a:extLst>
                    <a:ext uri="{FF2B5EF4-FFF2-40B4-BE49-F238E27FC236}">
                      <a16:creationId xmlns:a16="http://schemas.microsoft.com/office/drawing/2014/main" id="{84F29C5B-CF5B-3C58-0A4B-8F273DD941AB}"/>
                    </a:ext>
                  </a:extLst>
                </p:cNvPr>
                <p:cNvPicPr/>
                <p:nvPr/>
              </p:nvPicPr>
              <p:blipFill>
                <a:blip r:embed="rId6"/>
                <a:stretch>
                  <a:fillRect/>
                </a:stretch>
              </p:blipFill>
              <p:spPr>
                <a:xfrm>
                  <a:off x="4528174" y="3524868"/>
                  <a:ext cx="774720" cy="54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Ink 5">
                  <a:extLst>
                    <a:ext uri="{FF2B5EF4-FFF2-40B4-BE49-F238E27FC236}">
                      <a16:creationId xmlns:a16="http://schemas.microsoft.com/office/drawing/2014/main" id="{A5ABC90F-BFC6-243A-07E0-02B0264DE38A}"/>
                    </a:ext>
                  </a:extLst>
                </p14:cNvPr>
                <p14:cNvContentPartPr/>
                <p14:nvPr/>
              </p14:nvContentPartPr>
              <p14:xfrm>
                <a:off x="4526734" y="3505068"/>
                <a:ext cx="785160" cy="6840"/>
              </p14:xfrm>
            </p:contentPart>
          </mc:Choice>
          <mc:Fallback xmlns="">
            <p:pic>
              <p:nvPicPr>
                <p:cNvPr id="6" name="Ink 5">
                  <a:extLst>
                    <a:ext uri="{FF2B5EF4-FFF2-40B4-BE49-F238E27FC236}">
                      <a16:creationId xmlns:a16="http://schemas.microsoft.com/office/drawing/2014/main" id="{A5ABC90F-BFC6-243A-07E0-02B0264DE38A}"/>
                    </a:ext>
                  </a:extLst>
                </p:cNvPr>
                <p:cNvPicPr/>
                <p:nvPr/>
              </p:nvPicPr>
              <p:blipFill>
                <a:blip r:embed="rId8"/>
                <a:stretch>
                  <a:fillRect/>
                </a:stretch>
              </p:blipFill>
              <p:spPr>
                <a:xfrm>
                  <a:off x="4509094" y="3487068"/>
                  <a:ext cx="820800" cy="424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8" name="Ink 7">
                  <a:extLst>
                    <a:ext uri="{FF2B5EF4-FFF2-40B4-BE49-F238E27FC236}">
                      <a16:creationId xmlns:a16="http://schemas.microsoft.com/office/drawing/2014/main" id="{CDB567DF-F0A3-4BE3-50F6-8FC437425AA6}"/>
                    </a:ext>
                  </a:extLst>
                </p14:cNvPr>
                <p14:cNvContentPartPr/>
                <p14:nvPr/>
              </p14:nvContentPartPr>
              <p14:xfrm>
                <a:off x="4554814" y="3579588"/>
                <a:ext cx="755280" cy="11160"/>
              </p14:xfrm>
            </p:contentPart>
          </mc:Choice>
          <mc:Fallback xmlns="">
            <p:pic>
              <p:nvPicPr>
                <p:cNvPr id="8" name="Ink 7">
                  <a:extLst>
                    <a:ext uri="{FF2B5EF4-FFF2-40B4-BE49-F238E27FC236}">
                      <a16:creationId xmlns:a16="http://schemas.microsoft.com/office/drawing/2014/main" id="{CDB567DF-F0A3-4BE3-50F6-8FC437425AA6}"/>
                    </a:ext>
                  </a:extLst>
                </p:cNvPr>
                <p:cNvPicPr/>
                <p:nvPr/>
              </p:nvPicPr>
              <p:blipFill>
                <a:blip r:embed="rId10"/>
                <a:stretch>
                  <a:fillRect/>
                </a:stretch>
              </p:blipFill>
              <p:spPr>
                <a:xfrm>
                  <a:off x="4537174" y="3561588"/>
                  <a:ext cx="790920" cy="46800"/>
                </a:xfrm>
                <a:prstGeom prst="rect">
                  <a:avLst/>
                </a:prstGeom>
              </p:spPr>
            </p:pic>
          </mc:Fallback>
        </mc:AlternateContent>
      </p:grpSp>
    </p:spTree>
    <p:extLst>
      <p:ext uri="{BB962C8B-B14F-4D97-AF65-F5344CB8AC3E}">
        <p14:creationId xmlns:p14="http://schemas.microsoft.com/office/powerpoint/2010/main" val="7889448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ADD49-ECF6-7627-D1F4-17643004D1B2}"/>
              </a:ext>
            </a:extLst>
          </p:cNvPr>
          <p:cNvSpPr>
            <a:spLocks noGrp="1"/>
          </p:cNvSpPr>
          <p:nvPr>
            <p:ph type="title" idx="4294967295"/>
          </p:nvPr>
        </p:nvSpPr>
        <p:spPr>
          <a:xfrm>
            <a:off x="0" y="228600"/>
            <a:ext cx="11582400" cy="609600"/>
          </a:xfrm>
          <a:prstGeom prst="rect">
            <a:avLst/>
          </a:prstGeom>
        </p:spPr>
        <p:txBody>
          <a:bodyPr/>
          <a:lstStyle/>
          <a:p>
            <a:r>
              <a:rPr lang="en-US" sz="3200" dirty="0">
                <a:solidFill>
                  <a:schemeClr val="accent1"/>
                </a:solidFill>
              </a:rPr>
              <a:t>Anatomy of a Single DDoS Attacks</a:t>
            </a:r>
          </a:p>
        </p:txBody>
      </p:sp>
      <p:sp>
        <p:nvSpPr>
          <p:cNvPr id="8" name="Text Placeholder 2">
            <a:extLst>
              <a:ext uri="{FF2B5EF4-FFF2-40B4-BE49-F238E27FC236}">
                <a16:creationId xmlns:a16="http://schemas.microsoft.com/office/drawing/2014/main" id="{E3C5474A-A74D-B003-EF43-0665DBAC078E}"/>
              </a:ext>
            </a:extLst>
          </p:cNvPr>
          <p:cNvSpPr>
            <a:spLocks noGrp="1"/>
          </p:cNvSpPr>
          <p:nvPr>
            <p:ph type="body" sz="quarter" idx="4294967295"/>
          </p:nvPr>
        </p:nvSpPr>
        <p:spPr>
          <a:xfrm>
            <a:off x="0" y="914400"/>
            <a:ext cx="11582400" cy="495300"/>
          </a:xfrm>
          <a:prstGeom prst="rect">
            <a:avLst/>
          </a:prstGeom>
        </p:spPr>
        <p:txBody>
          <a:bodyPr/>
          <a:lstStyle/>
          <a:p>
            <a:r>
              <a:rPr lang="en-US" sz="2400" b="0" dirty="0"/>
              <a:t>Noteworthy Attack Details During Lifetime of Campaign</a:t>
            </a:r>
          </a:p>
        </p:txBody>
      </p:sp>
      <p:sp>
        <p:nvSpPr>
          <p:cNvPr id="5" name="TextBox 4">
            <a:extLst>
              <a:ext uri="{FF2B5EF4-FFF2-40B4-BE49-F238E27FC236}">
                <a16:creationId xmlns:a16="http://schemas.microsoft.com/office/drawing/2014/main" id="{A152C844-4EBA-7559-0644-F064B8E12601}"/>
              </a:ext>
            </a:extLst>
          </p:cNvPr>
          <p:cNvSpPr txBox="1"/>
          <p:nvPr/>
        </p:nvSpPr>
        <p:spPr>
          <a:xfrm>
            <a:off x="303213" y="1581782"/>
            <a:ext cx="2362199" cy="2677656"/>
          </a:xfrm>
          <a:prstGeom prst="rect">
            <a:avLst/>
          </a:prstGeom>
          <a:noFill/>
        </p:spPr>
        <p:txBody>
          <a:bodyPr wrap="square">
            <a:spAutoFit/>
          </a:bodyPr>
          <a:lstStyle/>
          <a:p>
            <a:pPr marL="0" indent="0">
              <a:buNone/>
            </a:pPr>
            <a:r>
              <a:rPr lang="en-US" sz="2400" b="1" dirty="0">
                <a:solidFill>
                  <a:schemeClr val="accent1"/>
                </a:solidFill>
              </a:rPr>
              <a:t>Carpet Bombing:</a:t>
            </a:r>
            <a:r>
              <a:rPr lang="en-US" sz="2400" b="1" dirty="0">
                <a:solidFill>
                  <a:schemeClr val="accent3"/>
                </a:solidFill>
              </a:rPr>
              <a:t> </a:t>
            </a:r>
            <a:r>
              <a:rPr lang="en-US" sz="2400" dirty="0">
                <a:solidFill>
                  <a:schemeClr val="bg1"/>
                </a:solidFill>
              </a:rPr>
              <a:t>Notice Highly Distributed </a:t>
            </a:r>
            <a:r>
              <a:rPr lang="en-US" sz="2400" dirty="0" err="1">
                <a:solidFill>
                  <a:schemeClr val="bg1"/>
                </a:solidFill>
              </a:rPr>
              <a:t>Src</a:t>
            </a:r>
            <a:r>
              <a:rPr lang="en-US" sz="2400" dirty="0">
                <a:solidFill>
                  <a:schemeClr val="bg1"/>
                </a:solidFill>
              </a:rPr>
              <a:t> and Dst IP Addresses with large subnets </a:t>
            </a:r>
            <a:endParaRPr lang="en-US" sz="1800" dirty="0">
              <a:solidFill>
                <a:schemeClr val="bg1"/>
              </a:solidFill>
            </a:endParaRPr>
          </a:p>
        </p:txBody>
      </p:sp>
      <p:pic>
        <p:nvPicPr>
          <p:cNvPr id="3" name="Picture 2">
            <a:extLst>
              <a:ext uri="{FF2B5EF4-FFF2-40B4-BE49-F238E27FC236}">
                <a16:creationId xmlns:a16="http://schemas.microsoft.com/office/drawing/2014/main" id="{88501D47-7AD9-F3BF-DAB3-677DBE0CAD36}"/>
              </a:ext>
            </a:extLst>
          </p:cNvPr>
          <p:cNvPicPr>
            <a:picLocks noChangeAspect="1"/>
          </p:cNvPicPr>
          <p:nvPr/>
        </p:nvPicPr>
        <p:blipFill>
          <a:blip r:embed="rId2"/>
          <a:stretch>
            <a:fillRect/>
          </a:stretch>
        </p:blipFill>
        <p:spPr>
          <a:xfrm>
            <a:off x="2817811" y="1871110"/>
            <a:ext cx="9064153" cy="2243690"/>
          </a:xfrm>
          <a:prstGeom prst="rect">
            <a:avLst/>
          </a:prstGeom>
        </p:spPr>
      </p:pic>
      <p:pic>
        <p:nvPicPr>
          <p:cNvPr id="7" name="Picture 6">
            <a:extLst>
              <a:ext uri="{FF2B5EF4-FFF2-40B4-BE49-F238E27FC236}">
                <a16:creationId xmlns:a16="http://schemas.microsoft.com/office/drawing/2014/main" id="{E6707D34-CAD0-DCCC-9773-396F1C8420E0}"/>
              </a:ext>
            </a:extLst>
          </p:cNvPr>
          <p:cNvPicPr>
            <a:picLocks noChangeAspect="1"/>
          </p:cNvPicPr>
          <p:nvPr/>
        </p:nvPicPr>
        <p:blipFill>
          <a:blip r:embed="rId3"/>
          <a:stretch>
            <a:fillRect/>
          </a:stretch>
        </p:blipFill>
        <p:spPr>
          <a:xfrm>
            <a:off x="2817811" y="4370033"/>
            <a:ext cx="8994604" cy="1725967"/>
          </a:xfrm>
          <a:prstGeom prst="rect">
            <a:avLst/>
          </a:prstGeom>
        </p:spPr>
      </p:pic>
      <p:sp>
        <p:nvSpPr>
          <p:cNvPr id="10" name="Oval 9">
            <a:extLst>
              <a:ext uri="{FF2B5EF4-FFF2-40B4-BE49-F238E27FC236}">
                <a16:creationId xmlns:a16="http://schemas.microsoft.com/office/drawing/2014/main" id="{03E2E86D-358A-7E8C-87F1-AAA67294CA6B}"/>
              </a:ext>
            </a:extLst>
          </p:cNvPr>
          <p:cNvSpPr/>
          <p:nvPr/>
        </p:nvSpPr>
        <p:spPr>
          <a:xfrm>
            <a:off x="3046412" y="3882283"/>
            <a:ext cx="1371600" cy="240089"/>
          </a:xfrm>
          <a:prstGeom prst="ellipse">
            <a:avLst/>
          </a:prstGeom>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EG" sz="1600" dirty="0">
              <a:solidFill>
                <a:schemeClr val="tx1"/>
              </a:solidFill>
            </a:endParaRPr>
          </a:p>
        </p:txBody>
      </p:sp>
      <p:sp>
        <p:nvSpPr>
          <p:cNvPr id="12" name="Oval 11">
            <a:extLst>
              <a:ext uri="{FF2B5EF4-FFF2-40B4-BE49-F238E27FC236}">
                <a16:creationId xmlns:a16="http://schemas.microsoft.com/office/drawing/2014/main" id="{CE5CFD16-0E4F-1A27-8405-D00ABA220598}"/>
              </a:ext>
            </a:extLst>
          </p:cNvPr>
          <p:cNvSpPr/>
          <p:nvPr/>
        </p:nvSpPr>
        <p:spPr>
          <a:xfrm>
            <a:off x="7315113" y="5882484"/>
            <a:ext cx="1371600" cy="248216"/>
          </a:xfrm>
          <a:prstGeom prst="ellipse">
            <a:avLst/>
          </a:prstGeom>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EG" sz="1600" dirty="0">
              <a:solidFill>
                <a:schemeClr val="tx1"/>
              </a:solidFill>
            </a:endParaRPr>
          </a:p>
        </p:txBody>
      </p:sp>
      <mc:AlternateContent xmlns:mc="http://schemas.openxmlformats.org/markup-compatibility/2006" xmlns:p14="http://schemas.microsoft.com/office/powerpoint/2010/main">
        <mc:Choice Requires="p14">
          <p:contentPart p14:bwMode="auto" r:id="rId4">
            <p14:nvContentPartPr>
              <p14:cNvPr id="21" name="Ink 20">
                <a:extLst>
                  <a:ext uri="{FF2B5EF4-FFF2-40B4-BE49-F238E27FC236}">
                    <a16:creationId xmlns:a16="http://schemas.microsoft.com/office/drawing/2014/main" id="{93C7B550-E6EE-3BD2-8305-A92488403B1A}"/>
                  </a:ext>
                </a:extLst>
              </p14:cNvPr>
              <p14:cNvContentPartPr/>
              <p14:nvPr/>
            </p14:nvContentPartPr>
            <p14:xfrm>
              <a:off x="4484880" y="3998200"/>
              <a:ext cx="512640" cy="10080"/>
            </p14:xfrm>
          </p:contentPart>
        </mc:Choice>
        <mc:Fallback xmlns="">
          <p:pic>
            <p:nvPicPr>
              <p:cNvPr id="21" name="Ink 20">
                <a:extLst>
                  <a:ext uri="{FF2B5EF4-FFF2-40B4-BE49-F238E27FC236}">
                    <a16:creationId xmlns:a16="http://schemas.microsoft.com/office/drawing/2014/main" id="{93C7B550-E6EE-3BD2-8305-A92488403B1A}"/>
                  </a:ext>
                </a:extLst>
              </p:cNvPr>
              <p:cNvPicPr/>
              <p:nvPr/>
            </p:nvPicPr>
            <p:blipFill>
              <a:blip r:embed="rId5"/>
              <a:stretch>
                <a:fillRect/>
              </a:stretch>
            </p:blipFill>
            <p:spPr>
              <a:xfrm>
                <a:off x="4466880" y="3980200"/>
                <a:ext cx="548280" cy="457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2" name="Ink 21">
                <a:extLst>
                  <a:ext uri="{FF2B5EF4-FFF2-40B4-BE49-F238E27FC236}">
                    <a16:creationId xmlns:a16="http://schemas.microsoft.com/office/drawing/2014/main" id="{F34D00EE-F7F4-EF62-211E-40D803D81E42}"/>
                  </a:ext>
                </a:extLst>
              </p14:cNvPr>
              <p14:cNvContentPartPr/>
              <p14:nvPr/>
            </p14:nvContentPartPr>
            <p14:xfrm>
              <a:off x="5490000" y="4003240"/>
              <a:ext cx="499320" cy="6120"/>
            </p14:xfrm>
          </p:contentPart>
        </mc:Choice>
        <mc:Fallback xmlns="">
          <p:pic>
            <p:nvPicPr>
              <p:cNvPr id="22" name="Ink 21">
                <a:extLst>
                  <a:ext uri="{FF2B5EF4-FFF2-40B4-BE49-F238E27FC236}">
                    <a16:creationId xmlns:a16="http://schemas.microsoft.com/office/drawing/2014/main" id="{F34D00EE-F7F4-EF62-211E-40D803D81E42}"/>
                  </a:ext>
                </a:extLst>
              </p:cNvPr>
              <p:cNvPicPr/>
              <p:nvPr/>
            </p:nvPicPr>
            <p:blipFill>
              <a:blip r:embed="rId7"/>
              <a:stretch>
                <a:fillRect/>
              </a:stretch>
            </p:blipFill>
            <p:spPr>
              <a:xfrm>
                <a:off x="5472360" y="3985240"/>
                <a:ext cx="534960" cy="417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3" name="Ink 22">
                <a:extLst>
                  <a:ext uri="{FF2B5EF4-FFF2-40B4-BE49-F238E27FC236}">
                    <a16:creationId xmlns:a16="http://schemas.microsoft.com/office/drawing/2014/main" id="{B7A9D504-B9AE-B142-CB30-6DFE6D8C233A}"/>
                  </a:ext>
                </a:extLst>
              </p14:cNvPr>
              <p14:cNvContentPartPr/>
              <p14:nvPr/>
            </p14:nvContentPartPr>
            <p14:xfrm>
              <a:off x="6483600" y="4007560"/>
              <a:ext cx="527040" cy="6120"/>
            </p14:xfrm>
          </p:contentPart>
        </mc:Choice>
        <mc:Fallback xmlns="">
          <p:pic>
            <p:nvPicPr>
              <p:cNvPr id="23" name="Ink 22">
                <a:extLst>
                  <a:ext uri="{FF2B5EF4-FFF2-40B4-BE49-F238E27FC236}">
                    <a16:creationId xmlns:a16="http://schemas.microsoft.com/office/drawing/2014/main" id="{B7A9D504-B9AE-B142-CB30-6DFE6D8C233A}"/>
                  </a:ext>
                </a:extLst>
              </p:cNvPr>
              <p:cNvPicPr/>
              <p:nvPr/>
            </p:nvPicPr>
            <p:blipFill>
              <a:blip r:embed="rId9"/>
              <a:stretch>
                <a:fillRect/>
              </a:stretch>
            </p:blipFill>
            <p:spPr>
              <a:xfrm>
                <a:off x="6465600" y="3989560"/>
                <a:ext cx="562680" cy="417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4" name="Ink 23">
                <a:extLst>
                  <a:ext uri="{FF2B5EF4-FFF2-40B4-BE49-F238E27FC236}">
                    <a16:creationId xmlns:a16="http://schemas.microsoft.com/office/drawing/2014/main" id="{B1479F76-F991-4F98-4B1B-6652E1675995}"/>
                  </a:ext>
                </a:extLst>
              </p14:cNvPr>
              <p14:cNvContentPartPr/>
              <p14:nvPr/>
            </p14:nvContentPartPr>
            <p14:xfrm>
              <a:off x="7491960" y="3998920"/>
              <a:ext cx="508680" cy="12600"/>
            </p14:xfrm>
          </p:contentPart>
        </mc:Choice>
        <mc:Fallback xmlns="">
          <p:pic>
            <p:nvPicPr>
              <p:cNvPr id="24" name="Ink 23">
                <a:extLst>
                  <a:ext uri="{FF2B5EF4-FFF2-40B4-BE49-F238E27FC236}">
                    <a16:creationId xmlns:a16="http://schemas.microsoft.com/office/drawing/2014/main" id="{B1479F76-F991-4F98-4B1B-6652E1675995}"/>
                  </a:ext>
                </a:extLst>
              </p:cNvPr>
              <p:cNvPicPr/>
              <p:nvPr/>
            </p:nvPicPr>
            <p:blipFill>
              <a:blip r:embed="rId11"/>
              <a:stretch>
                <a:fillRect/>
              </a:stretch>
            </p:blipFill>
            <p:spPr>
              <a:xfrm>
                <a:off x="7473960" y="3980920"/>
                <a:ext cx="544320" cy="482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6" name="Ink 25">
                <a:extLst>
                  <a:ext uri="{FF2B5EF4-FFF2-40B4-BE49-F238E27FC236}">
                    <a16:creationId xmlns:a16="http://schemas.microsoft.com/office/drawing/2014/main" id="{AED48887-26FD-3591-19D0-A9759CA45848}"/>
                  </a:ext>
                </a:extLst>
              </p14:cNvPr>
              <p14:cNvContentPartPr/>
              <p14:nvPr/>
            </p14:nvContentPartPr>
            <p14:xfrm>
              <a:off x="3512520" y="5989720"/>
              <a:ext cx="482040" cy="6120"/>
            </p14:xfrm>
          </p:contentPart>
        </mc:Choice>
        <mc:Fallback xmlns="">
          <p:pic>
            <p:nvPicPr>
              <p:cNvPr id="26" name="Ink 25">
                <a:extLst>
                  <a:ext uri="{FF2B5EF4-FFF2-40B4-BE49-F238E27FC236}">
                    <a16:creationId xmlns:a16="http://schemas.microsoft.com/office/drawing/2014/main" id="{AED48887-26FD-3591-19D0-A9759CA45848}"/>
                  </a:ext>
                </a:extLst>
              </p:cNvPr>
              <p:cNvPicPr/>
              <p:nvPr/>
            </p:nvPicPr>
            <p:blipFill>
              <a:blip r:embed="rId13"/>
              <a:stretch>
                <a:fillRect/>
              </a:stretch>
            </p:blipFill>
            <p:spPr>
              <a:xfrm>
                <a:off x="3494880" y="5972080"/>
                <a:ext cx="517680" cy="417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7" name="Ink 26">
                <a:extLst>
                  <a:ext uri="{FF2B5EF4-FFF2-40B4-BE49-F238E27FC236}">
                    <a16:creationId xmlns:a16="http://schemas.microsoft.com/office/drawing/2014/main" id="{124C4D86-C188-CBA1-8D35-CBC09C587F94}"/>
                  </a:ext>
                </a:extLst>
              </p14:cNvPr>
              <p14:cNvContentPartPr/>
              <p14:nvPr/>
            </p14:nvContentPartPr>
            <p14:xfrm>
              <a:off x="4518000" y="5989720"/>
              <a:ext cx="532440" cy="4320"/>
            </p14:xfrm>
          </p:contentPart>
        </mc:Choice>
        <mc:Fallback xmlns="">
          <p:pic>
            <p:nvPicPr>
              <p:cNvPr id="27" name="Ink 26">
                <a:extLst>
                  <a:ext uri="{FF2B5EF4-FFF2-40B4-BE49-F238E27FC236}">
                    <a16:creationId xmlns:a16="http://schemas.microsoft.com/office/drawing/2014/main" id="{124C4D86-C188-CBA1-8D35-CBC09C587F94}"/>
                  </a:ext>
                </a:extLst>
              </p:cNvPr>
              <p:cNvPicPr/>
              <p:nvPr/>
            </p:nvPicPr>
            <p:blipFill>
              <a:blip r:embed="rId15"/>
              <a:stretch>
                <a:fillRect/>
              </a:stretch>
            </p:blipFill>
            <p:spPr>
              <a:xfrm>
                <a:off x="4500360" y="5971720"/>
                <a:ext cx="568080" cy="3996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28" name="Ink 27">
                <a:extLst>
                  <a:ext uri="{FF2B5EF4-FFF2-40B4-BE49-F238E27FC236}">
                    <a16:creationId xmlns:a16="http://schemas.microsoft.com/office/drawing/2014/main" id="{8929492E-599F-B912-F9B2-27FF975BC20E}"/>
                  </a:ext>
                </a:extLst>
              </p14:cNvPr>
              <p14:cNvContentPartPr/>
              <p14:nvPr/>
            </p14:nvContentPartPr>
            <p14:xfrm>
              <a:off x="5504040" y="5990800"/>
              <a:ext cx="587160" cy="9720"/>
            </p14:xfrm>
          </p:contentPart>
        </mc:Choice>
        <mc:Fallback xmlns="">
          <p:pic>
            <p:nvPicPr>
              <p:cNvPr id="28" name="Ink 27">
                <a:extLst>
                  <a:ext uri="{FF2B5EF4-FFF2-40B4-BE49-F238E27FC236}">
                    <a16:creationId xmlns:a16="http://schemas.microsoft.com/office/drawing/2014/main" id="{8929492E-599F-B912-F9B2-27FF975BC20E}"/>
                  </a:ext>
                </a:extLst>
              </p:cNvPr>
              <p:cNvPicPr/>
              <p:nvPr/>
            </p:nvPicPr>
            <p:blipFill>
              <a:blip r:embed="rId17"/>
              <a:stretch>
                <a:fillRect/>
              </a:stretch>
            </p:blipFill>
            <p:spPr>
              <a:xfrm>
                <a:off x="5486400" y="5973160"/>
                <a:ext cx="622800" cy="4536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9" name="Ink 28">
                <a:extLst>
                  <a:ext uri="{FF2B5EF4-FFF2-40B4-BE49-F238E27FC236}">
                    <a16:creationId xmlns:a16="http://schemas.microsoft.com/office/drawing/2014/main" id="{36DF1E40-C89B-070E-CA19-D78FF39E26A0}"/>
                  </a:ext>
                </a:extLst>
              </p14:cNvPr>
              <p14:cNvContentPartPr/>
              <p14:nvPr/>
            </p14:nvContentPartPr>
            <p14:xfrm>
              <a:off x="6553800" y="5997280"/>
              <a:ext cx="544320" cy="7560"/>
            </p14:xfrm>
          </p:contentPart>
        </mc:Choice>
        <mc:Fallback xmlns="">
          <p:pic>
            <p:nvPicPr>
              <p:cNvPr id="29" name="Ink 28">
                <a:extLst>
                  <a:ext uri="{FF2B5EF4-FFF2-40B4-BE49-F238E27FC236}">
                    <a16:creationId xmlns:a16="http://schemas.microsoft.com/office/drawing/2014/main" id="{36DF1E40-C89B-070E-CA19-D78FF39E26A0}"/>
                  </a:ext>
                </a:extLst>
              </p:cNvPr>
              <p:cNvPicPr/>
              <p:nvPr/>
            </p:nvPicPr>
            <p:blipFill>
              <a:blip r:embed="rId19"/>
              <a:stretch>
                <a:fillRect/>
              </a:stretch>
            </p:blipFill>
            <p:spPr>
              <a:xfrm>
                <a:off x="6536160" y="5979640"/>
                <a:ext cx="57996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30" name="Ink 29">
                <a:extLst>
                  <a:ext uri="{FF2B5EF4-FFF2-40B4-BE49-F238E27FC236}">
                    <a16:creationId xmlns:a16="http://schemas.microsoft.com/office/drawing/2014/main" id="{F9A6BD8F-5D35-97D0-F0FB-FC1C7387489C}"/>
                  </a:ext>
                </a:extLst>
              </p14:cNvPr>
              <p14:cNvContentPartPr/>
              <p14:nvPr/>
            </p14:nvContentPartPr>
            <p14:xfrm>
              <a:off x="7548840" y="5996920"/>
              <a:ext cx="425160" cy="7560"/>
            </p14:xfrm>
          </p:contentPart>
        </mc:Choice>
        <mc:Fallback xmlns="">
          <p:pic>
            <p:nvPicPr>
              <p:cNvPr id="30" name="Ink 29">
                <a:extLst>
                  <a:ext uri="{FF2B5EF4-FFF2-40B4-BE49-F238E27FC236}">
                    <a16:creationId xmlns:a16="http://schemas.microsoft.com/office/drawing/2014/main" id="{F9A6BD8F-5D35-97D0-F0FB-FC1C7387489C}"/>
                  </a:ext>
                </a:extLst>
              </p:cNvPr>
              <p:cNvPicPr/>
              <p:nvPr/>
            </p:nvPicPr>
            <p:blipFill>
              <a:blip r:embed="rId21"/>
              <a:stretch>
                <a:fillRect/>
              </a:stretch>
            </p:blipFill>
            <p:spPr>
              <a:xfrm>
                <a:off x="7530840" y="5979280"/>
                <a:ext cx="46080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35" name="Ink 34">
                <a:extLst>
                  <a:ext uri="{FF2B5EF4-FFF2-40B4-BE49-F238E27FC236}">
                    <a16:creationId xmlns:a16="http://schemas.microsoft.com/office/drawing/2014/main" id="{6BC22DC6-EB1B-3495-AA08-B5D4FD4177F6}"/>
                  </a:ext>
                </a:extLst>
              </p14:cNvPr>
              <p14:cNvContentPartPr/>
              <p14:nvPr/>
            </p14:nvContentPartPr>
            <p14:xfrm>
              <a:off x="1924200" y="3616040"/>
              <a:ext cx="360" cy="360"/>
            </p14:xfrm>
          </p:contentPart>
        </mc:Choice>
        <mc:Fallback xmlns="">
          <p:pic>
            <p:nvPicPr>
              <p:cNvPr id="35" name="Ink 34">
                <a:extLst>
                  <a:ext uri="{FF2B5EF4-FFF2-40B4-BE49-F238E27FC236}">
                    <a16:creationId xmlns:a16="http://schemas.microsoft.com/office/drawing/2014/main" id="{6BC22DC6-EB1B-3495-AA08-B5D4FD4177F6}"/>
                  </a:ext>
                </a:extLst>
              </p:cNvPr>
              <p:cNvPicPr/>
              <p:nvPr/>
            </p:nvPicPr>
            <p:blipFill>
              <a:blip r:embed="rId23"/>
              <a:stretch>
                <a:fillRect/>
              </a:stretch>
            </p:blipFill>
            <p:spPr>
              <a:xfrm>
                <a:off x="1906560" y="3598400"/>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36" name="Ink 35">
                <a:extLst>
                  <a:ext uri="{FF2B5EF4-FFF2-40B4-BE49-F238E27FC236}">
                    <a16:creationId xmlns:a16="http://schemas.microsoft.com/office/drawing/2014/main" id="{89D16BC9-A683-178E-2223-F1E5741D1A67}"/>
                  </a:ext>
                </a:extLst>
              </p14:cNvPr>
              <p14:cNvContentPartPr/>
              <p14:nvPr/>
            </p14:nvContentPartPr>
            <p14:xfrm>
              <a:off x="1379520" y="3101960"/>
              <a:ext cx="360" cy="360"/>
            </p14:xfrm>
          </p:contentPart>
        </mc:Choice>
        <mc:Fallback xmlns="">
          <p:pic>
            <p:nvPicPr>
              <p:cNvPr id="36" name="Ink 35">
                <a:extLst>
                  <a:ext uri="{FF2B5EF4-FFF2-40B4-BE49-F238E27FC236}">
                    <a16:creationId xmlns:a16="http://schemas.microsoft.com/office/drawing/2014/main" id="{89D16BC9-A683-178E-2223-F1E5741D1A67}"/>
                  </a:ext>
                </a:extLst>
              </p:cNvPr>
              <p:cNvPicPr/>
              <p:nvPr/>
            </p:nvPicPr>
            <p:blipFill>
              <a:blip r:embed="rId23"/>
              <a:stretch>
                <a:fillRect/>
              </a:stretch>
            </p:blipFill>
            <p:spPr>
              <a:xfrm>
                <a:off x="1361520" y="3084320"/>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37" name="Ink 36">
                <a:extLst>
                  <a:ext uri="{FF2B5EF4-FFF2-40B4-BE49-F238E27FC236}">
                    <a16:creationId xmlns:a16="http://schemas.microsoft.com/office/drawing/2014/main" id="{51E87E44-CCD9-CD70-C52F-8F620C28D034}"/>
                  </a:ext>
                </a:extLst>
              </p14:cNvPr>
              <p14:cNvContentPartPr/>
              <p14:nvPr/>
            </p14:nvContentPartPr>
            <p14:xfrm>
              <a:off x="928440" y="1472960"/>
              <a:ext cx="360" cy="360"/>
            </p14:xfrm>
          </p:contentPart>
        </mc:Choice>
        <mc:Fallback xmlns="">
          <p:pic>
            <p:nvPicPr>
              <p:cNvPr id="37" name="Ink 36">
                <a:extLst>
                  <a:ext uri="{FF2B5EF4-FFF2-40B4-BE49-F238E27FC236}">
                    <a16:creationId xmlns:a16="http://schemas.microsoft.com/office/drawing/2014/main" id="{51E87E44-CCD9-CD70-C52F-8F620C28D034}"/>
                  </a:ext>
                </a:extLst>
              </p:cNvPr>
              <p:cNvPicPr/>
              <p:nvPr/>
            </p:nvPicPr>
            <p:blipFill>
              <a:blip r:embed="rId23"/>
              <a:stretch>
                <a:fillRect/>
              </a:stretch>
            </p:blipFill>
            <p:spPr>
              <a:xfrm>
                <a:off x="910440" y="1454960"/>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38" name="Ink 37">
                <a:extLst>
                  <a:ext uri="{FF2B5EF4-FFF2-40B4-BE49-F238E27FC236}">
                    <a16:creationId xmlns:a16="http://schemas.microsoft.com/office/drawing/2014/main" id="{75389495-33D5-9137-84C6-9FFAB7E4C9C1}"/>
                  </a:ext>
                </a:extLst>
              </p14:cNvPr>
              <p14:cNvContentPartPr/>
              <p14:nvPr/>
            </p14:nvContentPartPr>
            <p14:xfrm>
              <a:off x="946440" y="1892000"/>
              <a:ext cx="360" cy="360"/>
            </p14:xfrm>
          </p:contentPart>
        </mc:Choice>
        <mc:Fallback xmlns="">
          <p:pic>
            <p:nvPicPr>
              <p:cNvPr id="38" name="Ink 37">
                <a:extLst>
                  <a:ext uri="{FF2B5EF4-FFF2-40B4-BE49-F238E27FC236}">
                    <a16:creationId xmlns:a16="http://schemas.microsoft.com/office/drawing/2014/main" id="{75389495-33D5-9137-84C6-9FFAB7E4C9C1}"/>
                  </a:ext>
                </a:extLst>
              </p:cNvPr>
              <p:cNvPicPr/>
              <p:nvPr/>
            </p:nvPicPr>
            <p:blipFill>
              <a:blip r:embed="rId23"/>
              <a:stretch>
                <a:fillRect/>
              </a:stretch>
            </p:blipFill>
            <p:spPr>
              <a:xfrm>
                <a:off x="928800" y="1874360"/>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6" name="Ink 5">
                <a:extLst>
                  <a:ext uri="{FF2B5EF4-FFF2-40B4-BE49-F238E27FC236}">
                    <a16:creationId xmlns:a16="http://schemas.microsoft.com/office/drawing/2014/main" id="{90C934A8-1070-BAD0-8C28-A7B2B650D05A}"/>
                  </a:ext>
                </a:extLst>
              </p14:cNvPr>
              <p14:cNvContentPartPr/>
              <p14:nvPr/>
            </p14:nvContentPartPr>
            <p14:xfrm>
              <a:off x="10925014" y="2558628"/>
              <a:ext cx="717480" cy="10800"/>
            </p14:xfrm>
          </p:contentPart>
        </mc:Choice>
        <mc:Fallback xmlns="">
          <p:pic>
            <p:nvPicPr>
              <p:cNvPr id="6" name="Ink 5">
                <a:extLst>
                  <a:ext uri="{FF2B5EF4-FFF2-40B4-BE49-F238E27FC236}">
                    <a16:creationId xmlns:a16="http://schemas.microsoft.com/office/drawing/2014/main" id="{90C934A8-1070-BAD0-8C28-A7B2B650D05A}"/>
                  </a:ext>
                </a:extLst>
              </p:cNvPr>
              <p:cNvPicPr/>
              <p:nvPr/>
            </p:nvPicPr>
            <p:blipFill>
              <a:blip r:embed="rId28"/>
              <a:stretch>
                <a:fillRect/>
              </a:stretch>
            </p:blipFill>
            <p:spPr>
              <a:xfrm>
                <a:off x="10907374" y="2540628"/>
                <a:ext cx="753120" cy="46440"/>
              </a:xfrm>
              <a:prstGeom prst="rect">
                <a:avLst/>
              </a:prstGeom>
            </p:spPr>
          </p:pic>
        </mc:Fallback>
      </mc:AlternateContent>
      <p:grpSp>
        <p:nvGrpSpPr>
          <p:cNvPr id="13" name="Group 12">
            <a:extLst>
              <a:ext uri="{FF2B5EF4-FFF2-40B4-BE49-F238E27FC236}">
                <a16:creationId xmlns:a16="http://schemas.microsoft.com/office/drawing/2014/main" id="{22C795BA-8CF1-AD69-066E-A24E68ED1744}"/>
              </a:ext>
            </a:extLst>
          </p:cNvPr>
          <p:cNvGrpSpPr/>
          <p:nvPr/>
        </p:nvGrpSpPr>
        <p:grpSpPr>
          <a:xfrm>
            <a:off x="10949494" y="4535388"/>
            <a:ext cx="646200" cy="41760"/>
            <a:chOff x="10949494" y="4535388"/>
            <a:chExt cx="646200" cy="41760"/>
          </a:xfrm>
        </p:grpSpPr>
        <mc:AlternateContent xmlns:mc="http://schemas.openxmlformats.org/markup-compatibility/2006" xmlns:p14="http://schemas.microsoft.com/office/powerpoint/2010/main">
          <mc:Choice Requires="p14">
            <p:contentPart p14:bwMode="auto" r:id="rId29">
              <p14:nvContentPartPr>
                <p14:cNvPr id="9" name="Ink 8">
                  <a:extLst>
                    <a:ext uri="{FF2B5EF4-FFF2-40B4-BE49-F238E27FC236}">
                      <a16:creationId xmlns:a16="http://schemas.microsoft.com/office/drawing/2014/main" id="{D3BC0310-6CC6-1C1A-95CD-84389F7A642E}"/>
                    </a:ext>
                  </a:extLst>
                </p14:cNvPr>
                <p14:cNvContentPartPr/>
                <p14:nvPr/>
              </p14:nvContentPartPr>
              <p14:xfrm>
                <a:off x="10955614" y="4566348"/>
                <a:ext cx="640080" cy="10800"/>
              </p14:xfrm>
            </p:contentPart>
          </mc:Choice>
          <mc:Fallback xmlns="">
            <p:pic>
              <p:nvPicPr>
                <p:cNvPr id="9" name="Ink 8">
                  <a:extLst>
                    <a:ext uri="{FF2B5EF4-FFF2-40B4-BE49-F238E27FC236}">
                      <a16:creationId xmlns:a16="http://schemas.microsoft.com/office/drawing/2014/main" id="{D3BC0310-6CC6-1C1A-95CD-84389F7A642E}"/>
                    </a:ext>
                  </a:extLst>
                </p:cNvPr>
                <p:cNvPicPr/>
                <p:nvPr/>
              </p:nvPicPr>
              <p:blipFill>
                <a:blip r:embed="rId30"/>
                <a:stretch>
                  <a:fillRect/>
                </a:stretch>
              </p:blipFill>
              <p:spPr>
                <a:xfrm>
                  <a:off x="10937614" y="4548348"/>
                  <a:ext cx="675720" cy="4644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11" name="Ink 10">
                  <a:extLst>
                    <a:ext uri="{FF2B5EF4-FFF2-40B4-BE49-F238E27FC236}">
                      <a16:creationId xmlns:a16="http://schemas.microsoft.com/office/drawing/2014/main" id="{2DAC538A-38D4-091A-38A5-67E7170D2098}"/>
                    </a:ext>
                  </a:extLst>
                </p14:cNvPr>
                <p14:cNvContentPartPr/>
                <p14:nvPr/>
              </p14:nvContentPartPr>
              <p14:xfrm>
                <a:off x="10949494" y="4535388"/>
                <a:ext cx="644040" cy="6480"/>
              </p14:xfrm>
            </p:contentPart>
          </mc:Choice>
          <mc:Fallback xmlns="">
            <p:pic>
              <p:nvPicPr>
                <p:cNvPr id="11" name="Ink 10">
                  <a:extLst>
                    <a:ext uri="{FF2B5EF4-FFF2-40B4-BE49-F238E27FC236}">
                      <a16:creationId xmlns:a16="http://schemas.microsoft.com/office/drawing/2014/main" id="{2DAC538A-38D4-091A-38A5-67E7170D2098}"/>
                    </a:ext>
                  </a:extLst>
                </p:cNvPr>
                <p:cNvPicPr/>
                <p:nvPr/>
              </p:nvPicPr>
              <p:blipFill>
                <a:blip r:embed="rId32"/>
                <a:stretch>
                  <a:fillRect/>
                </a:stretch>
              </p:blipFill>
              <p:spPr>
                <a:xfrm>
                  <a:off x="10931494" y="4517748"/>
                  <a:ext cx="679680" cy="421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3">
            <p14:nvContentPartPr>
              <p14:cNvPr id="14" name="Ink 13">
                <a:extLst>
                  <a:ext uri="{FF2B5EF4-FFF2-40B4-BE49-F238E27FC236}">
                    <a16:creationId xmlns:a16="http://schemas.microsoft.com/office/drawing/2014/main" id="{90E3877A-649A-F879-5D8B-316C1825EF6E}"/>
                  </a:ext>
                </a:extLst>
              </p14:cNvPr>
              <p14:cNvContentPartPr/>
              <p14:nvPr/>
            </p14:nvContentPartPr>
            <p14:xfrm>
              <a:off x="10947694" y="2585268"/>
              <a:ext cx="685800" cy="11160"/>
            </p14:xfrm>
          </p:contentPart>
        </mc:Choice>
        <mc:Fallback xmlns="">
          <p:pic>
            <p:nvPicPr>
              <p:cNvPr id="14" name="Ink 13">
                <a:extLst>
                  <a:ext uri="{FF2B5EF4-FFF2-40B4-BE49-F238E27FC236}">
                    <a16:creationId xmlns:a16="http://schemas.microsoft.com/office/drawing/2014/main" id="{90E3877A-649A-F879-5D8B-316C1825EF6E}"/>
                  </a:ext>
                </a:extLst>
              </p:cNvPr>
              <p:cNvPicPr/>
              <p:nvPr/>
            </p:nvPicPr>
            <p:blipFill>
              <a:blip r:embed="rId34"/>
              <a:stretch>
                <a:fillRect/>
              </a:stretch>
            </p:blipFill>
            <p:spPr>
              <a:xfrm>
                <a:off x="10929694" y="2567628"/>
                <a:ext cx="721440" cy="46800"/>
              </a:xfrm>
              <a:prstGeom prst="rect">
                <a:avLst/>
              </a:prstGeom>
            </p:spPr>
          </p:pic>
        </mc:Fallback>
      </mc:AlternateContent>
    </p:spTree>
    <p:extLst>
      <p:ext uri="{BB962C8B-B14F-4D97-AF65-F5344CB8AC3E}">
        <p14:creationId xmlns:p14="http://schemas.microsoft.com/office/powerpoint/2010/main" val="32618991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ADD49-ECF6-7627-D1F4-17643004D1B2}"/>
              </a:ext>
            </a:extLst>
          </p:cNvPr>
          <p:cNvSpPr>
            <a:spLocks noGrp="1"/>
          </p:cNvSpPr>
          <p:nvPr>
            <p:ph type="title" idx="4294967295"/>
          </p:nvPr>
        </p:nvSpPr>
        <p:spPr>
          <a:xfrm>
            <a:off x="0" y="304800"/>
            <a:ext cx="11582400" cy="609600"/>
          </a:xfrm>
          <a:prstGeom prst="rect">
            <a:avLst/>
          </a:prstGeom>
        </p:spPr>
        <p:txBody>
          <a:bodyPr/>
          <a:lstStyle/>
          <a:p>
            <a:r>
              <a:rPr lang="en-US" sz="3200" dirty="0">
                <a:solidFill>
                  <a:schemeClr val="accent1"/>
                </a:solidFill>
              </a:rPr>
              <a:t>Mitigation Sample of Attack</a:t>
            </a:r>
          </a:p>
        </p:txBody>
      </p:sp>
      <p:sp>
        <p:nvSpPr>
          <p:cNvPr id="8" name="Rectangle: Rounded Corners 7">
            <a:extLst>
              <a:ext uri="{FF2B5EF4-FFF2-40B4-BE49-F238E27FC236}">
                <a16:creationId xmlns:a16="http://schemas.microsoft.com/office/drawing/2014/main" id="{AF6C452E-41F4-EBCF-4B23-33B0931A766D}"/>
              </a:ext>
            </a:extLst>
          </p:cNvPr>
          <p:cNvSpPr/>
          <p:nvPr/>
        </p:nvSpPr>
        <p:spPr>
          <a:xfrm>
            <a:off x="2263338" y="1475919"/>
            <a:ext cx="9868909" cy="4467681"/>
          </a:xfrm>
          <a:prstGeom prst="roundRect">
            <a:avLst>
              <a:gd name="adj" fmla="val 5263"/>
            </a:avLst>
          </a:prstGeom>
          <a:solidFill>
            <a:schemeClr val="bg1"/>
          </a:solidFill>
          <a:ln w="127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dirty="0">
              <a:solidFill>
                <a:schemeClr val="tx1"/>
              </a:solidFill>
            </a:endParaRPr>
          </a:p>
        </p:txBody>
      </p:sp>
      <p:sp>
        <p:nvSpPr>
          <p:cNvPr id="5" name="TextBox 4">
            <a:extLst>
              <a:ext uri="{FF2B5EF4-FFF2-40B4-BE49-F238E27FC236}">
                <a16:creationId xmlns:a16="http://schemas.microsoft.com/office/drawing/2014/main" id="{A152C844-4EBA-7559-0644-F064B8E12601}"/>
              </a:ext>
            </a:extLst>
          </p:cNvPr>
          <p:cNvSpPr txBox="1"/>
          <p:nvPr/>
        </p:nvSpPr>
        <p:spPr>
          <a:xfrm>
            <a:off x="71453" y="1581782"/>
            <a:ext cx="2593960" cy="2677656"/>
          </a:xfrm>
          <a:prstGeom prst="rect">
            <a:avLst/>
          </a:prstGeom>
          <a:noFill/>
        </p:spPr>
        <p:txBody>
          <a:bodyPr wrap="square">
            <a:spAutoFit/>
          </a:bodyPr>
          <a:lstStyle/>
          <a:p>
            <a:pPr marL="0" indent="0">
              <a:buNone/>
            </a:pPr>
            <a:r>
              <a:rPr lang="en-US" sz="2400" b="1" dirty="0">
                <a:solidFill>
                  <a:schemeClr val="accent1"/>
                </a:solidFill>
              </a:rPr>
              <a:t>Mitigations:</a:t>
            </a:r>
            <a:r>
              <a:rPr lang="en-US" sz="2400" b="1" dirty="0">
                <a:solidFill>
                  <a:schemeClr val="accent3"/>
                </a:solidFill>
              </a:rPr>
              <a:t> </a:t>
            </a:r>
            <a:endParaRPr lang="en-US" b="1" dirty="0">
              <a:solidFill>
                <a:schemeClr val="bg1"/>
              </a:solidFill>
            </a:endParaRPr>
          </a:p>
          <a:p>
            <a:pPr marL="0" indent="0">
              <a:buNone/>
            </a:pPr>
            <a:r>
              <a:rPr lang="en-US" sz="2400" b="1" dirty="0">
                <a:solidFill>
                  <a:schemeClr val="bg1"/>
                </a:solidFill>
              </a:rPr>
              <a:t>Tens of Simultaneous Mitigations </a:t>
            </a:r>
          </a:p>
          <a:p>
            <a:pPr marL="0" indent="0">
              <a:buNone/>
            </a:pPr>
            <a:r>
              <a:rPr lang="en-US" sz="2400" b="1" dirty="0">
                <a:solidFill>
                  <a:schemeClr val="bg1"/>
                </a:solidFill>
              </a:rPr>
              <a:t>With 9TB blocked in a single day</a:t>
            </a:r>
            <a:endParaRPr lang="en-US" sz="2400" dirty="0">
              <a:solidFill>
                <a:schemeClr val="bg1"/>
              </a:solidFill>
            </a:endParaRPr>
          </a:p>
        </p:txBody>
      </p:sp>
      <p:pic>
        <p:nvPicPr>
          <p:cNvPr id="32" name="Picture 31">
            <a:extLst>
              <a:ext uri="{FF2B5EF4-FFF2-40B4-BE49-F238E27FC236}">
                <a16:creationId xmlns:a16="http://schemas.microsoft.com/office/drawing/2014/main" id="{139DD31F-2286-3D24-48DD-4FD0F837645F}"/>
              </a:ext>
            </a:extLst>
          </p:cNvPr>
          <p:cNvPicPr>
            <a:picLocks noChangeAspect="1"/>
          </p:cNvPicPr>
          <p:nvPr/>
        </p:nvPicPr>
        <p:blipFill>
          <a:blip r:embed="rId2"/>
          <a:stretch>
            <a:fillRect/>
          </a:stretch>
        </p:blipFill>
        <p:spPr>
          <a:xfrm>
            <a:off x="2286464" y="1746185"/>
            <a:ext cx="3416651" cy="1840808"/>
          </a:xfrm>
          <a:prstGeom prst="rect">
            <a:avLst/>
          </a:prstGeom>
        </p:spPr>
      </p:pic>
      <p:pic>
        <p:nvPicPr>
          <p:cNvPr id="34" name="Picture 33">
            <a:extLst>
              <a:ext uri="{FF2B5EF4-FFF2-40B4-BE49-F238E27FC236}">
                <a16:creationId xmlns:a16="http://schemas.microsoft.com/office/drawing/2014/main" id="{8551761E-779B-FF60-A9E4-004C186B3778}"/>
              </a:ext>
            </a:extLst>
          </p:cNvPr>
          <p:cNvPicPr>
            <a:picLocks noChangeAspect="1"/>
          </p:cNvPicPr>
          <p:nvPr/>
        </p:nvPicPr>
        <p:blipFill>
          <a:blip r:embed="rId3"/>
          <a:stretch>
            <a:fillRect/>
          </a:stretch>
        </p:blipFill>
        <p:spPr>
          <a:xfrm>
            <a:off x="5726240" y="1801398"/>
            <a:ext cx="3228739" cy="1627602"/>
          </a:xfrm>
          <a:prstGeom prst="rect">
            <a:avLst/>
          </a:prstGeom>
        </p:spPr>
      </p:pic>
      <p:pic>
        <p:nvPicPr>
          <p:cNvPr id="36" name="Picture 35">
            <a:extLst>
              <a:ext uri="{FF2B5EF4-FFF2-40B4-BE49-F238E27FC236}">
                <a16:creationId xmlns:a16="http://schemas.microsoft.com/office/drawing/2014/main" id="{078DA2ED-97B8-32B2-9011-D8F97F2AFE63}"/>
              </a:ext>
            </a:extLst>
          </p:cNvPr>
          <p:cNvPicPr>
            <a:picLocks noChangeAspect="1"/>
          </p:cNvPicPr>
          <p:nvPr/>
        </p:nvPicPr>
        <p:blipFill>
          <a:blip r:embed="rId4"/>
          <a:stretch>
            <a:fillRect/>
          </a:stretch>
        </p:blipFill>
        <p:spPr>
          <a:xfrm>
            <a:off x="8928677" y="3905339"/>
            <a:ext cx="3111500" cy="1549400"/>
          </a:xfrm>
          <a:prstGeom prst="rect">
            <a:avLst/>
          </a:prstGeom>
        </p:spPr>
      </p:pic>
      <p:pic>
        <p:nvPicPr>
          <p:cNvPr id="37" name="Picture 36">
            <a:extLst>
              <a:ext uri="{FF2B5EF4-FFF2-40B4-BE49-F238E27FC236}">
                <a16:creationId xmlns:a16="http://schemas.microsoft.com/office/drawing/2014/main" id="{EEAF6D43-56BB-5DFC-4054-5FC15ABD93C1}"/>
              </a:ext>
            </a:extLst>
          </p:cNvPr>
          <p:cNvPicPr>
            <a:picLocks noChangeAspect="1"/>
          </p:cNvPicPr>
          <p:nvPr/>
        </p:nvPicPr>
        <p:blipFill>
          <a:blip r:embed="rId5"/>
          <a:stretch>
            <a:fillRect/>
          </a:stretch>
        </p:blipFill>
        <p:spPr>
          <a:xfrm>
            <a:off x="2445388" y="3791039"/>
            <a:ext cx="3228739" cy="1746695"/>
          </a:xfrm>
          <a:prstGeom prst="rect">
            <a:avLst/>
          </a:prstGeom>
        </p:spPr>
      </p:pic>
      <p:pic>
        <p:nvPicPr>
          <p:cNvPr id="38" name="Picture 37">
            <a:extLst>
              <a:ext uri="{FF2B5EF4-FFF2-40B4-BE49-F238E27FC236}">
                <a16:creationId xmlns:a16="http://schemas.microsoft.com/office/drawing/2014/main" id="{6EE275C5-DE25-D779-5C68-D63190DE6D5C}"/>
              </a:ext>
            </a:extLst>
          </p:cNvPr>
          <p:cNvPicPr>
            <a:picLocks noChangeAspect="1"/>
          </p:cNvPicPr>
          <p:nvPr/>
        </p:nvPicPr>
        <p:blipFill>
          <a:blip r:embed="rId6"/>
          <a:stretch>
            <a:fillRect/>
          </a:stretch>
        </p:blipFill>
        <p:spPr>
          <a:xfrm>
            <a:off x="5764388" y="3791039"/>
            <a:ext cx="3073400" cy="1663700"/>
          </a:xfrm>
          <a:prstGeom prst="rect">
            <a:avLst/>
          </a:prstGeom>
        </p:spPr>
      </p:pic>
      <p:pic>
        <p:nvPicPr>
          <p:cNvPr id="39" name="Picture 38">
            <a:extLst>
              <a:ext uri="{FF2B5EF4-FFF2-40B4-BE49-F238E27FC236}">
                <a16:creationId xmlns:a16="http://schemas.microsoft.com/office/drawing/2014/main" id="{D79FEA51-C799-E1BD-1359-EB87F9D65FA3}"/>
              </a:ext>
            </a:extLst>
          </p:cNvPr>
          <p:cNvPicPr>
            <a:picLocks noChangeAspect="1"/>
          </p:cNvPicPr>
          <p:nvPr/>
        </p:nvPicPr>
        <p:blipFill>
          <a:blip r:embed="rId7"/>
          <a:stretch>
            <a:fillRect/>
          </a:stretch>
        </p:blipFill>
        <p:spPr>
          <a:xfrm>
            <a:off x="9005873" y="1843572"/>
            <a:ext cx="3111500" cy="1612900"/>
          </a:xfrm>
          <a:prstGeom prst="rect">
            <a:avLst/>
          </a:prstGeom>
        </p:spPr>
      </p:pic>
    </p:spTree>
    <p:extLst>
      <p:ext uri="{BB962C8B-B14F-4D97-AF65-F5344CB8AC3E}">
        <p14:creationId xmlns:p14="http://schemas.microsoft.com/office/powerpoint/2010/main" val="9824046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57747" y="453014"/>
            <a:ext cx="4611479" cy="385365"/>
          </a:xfrm>
          <a:prstGeom prst="rect">
            <a:avLst/>
          </a:prstGeom>
          <a:noFill/>
          <a:ln/>
        </p:spPr>
        <p:txBody>
          <a:bodyPr wrap="none" lIns="0" tIns="0" rIns="0" bIns="0" rtlCol="0" anchor="t"/>
          <a:lstStyle/>
          <a:p>
            <a:pPr>
              <a:lnSpc>
                <a:spcPts val="2999"/>
              </a:lnSpc>
            </a:pPr>
            <a:r>
              <a:rPr lang="en-US" sz="3200" dirty="0">
                <a:solidFill>
                  <a:schemeClr val="accent1"/>
                </a:solidFill>
                <a:latin typeface="Libre Baskerville" pitchFamily="34" charset="0"/>
                <a:ea typeface="Libre Baskerville" pitchFamily="34" charset="-122"/>
                <a:cs typeface="Libre Baskerville" pitchFamily="34" charset="-120"/>
              </a:rPr>
              <a:t>Mitigation Response Analysis</a:t>
            </a:r>
            <a:endParaRPr lang="en-US" sz="3200" dirty="0">
              <a:solidFill>
                <a:schemeClr val="accent1"/>
              </a:solidFill>
            </a:endParaRPr>
          </a:p>
        </p:txBody>
      </p:sp>
      <p:sp>
        <p:nvSpPr>
          <p:cNvPr id="3" name="Text 1"/>
          <p:cNvSpPr/>
          <p:nvPr/>
        </p:nvSpPr>
        <p:spPr>
          <a:xfrm>
            <a:off x="657748" y="1023274"/>
            <a:ext cx="5805860" cy="308291"/>
          </a:xfrm>
          <a:prstGeom prst="rect">
            <a:avLst/>
          </a:prstGeom>
          <a:noFill/>
          <a:ln/>
        </p:spPr>
        <p:txBody>
          <a:bodyPr wrap="none" lIns="0" tIns="0" rIns="0" bIns="0" rtlCol="0" anchor="t"/>
          <a:lstStyle/>
          <a:p>
            <a:pPr marL="342900" indent="-342900">
              <a:lnSpc>
                <a:spcPts val="2416"/>
              </a:lnSpc>
              <a:buFont typeface="Arial" panose="020B0604020202020204" pitchFamily="34" charset="0"/>
              <a:buChar char="•"/>
            </a:pPr>
            <a:r>
              <a:rPr lang="en-US" sz="1916" dirty="0">
                <a:solidFill>
                  <a:schemeClr val="bg1"/>
                </a:solidFill>
                <a:latin typeface="Libre Baskerville" pitchFamily="34" charset="0"/>
                <a:ea typeface="Libre Baskerville" pitchFamily="34" charset="-122"/>
                <a:cs typeface="Libre Baskerville" pitchFamily="34" charset="-120"/>
              </a:rPr>
              <a:t>Tens of Simultaneous Mitigations</a:t>
            </a:r>
            <a:endParaRPr lang="en-US" sz="1916" dirty="0">
              <a:solidFill>
                <a:schemeClr val="bg1"/>
              </a:solidFill>
            </a:endParaRPr>
          </a:p>
        </p:txBody>
      </p:sp>
      <p:sp>
        <p:nvSpPr>
          <p:cNvPr id="4" name="Text 2"/>
          <p:cNvSpPr/>
          <p:nvPr/>
        </p:nvSpPr>
        <p:spPr>
          <a:xfrm>
            <a:off x="657748" y="1516462"/>
            <a:ext cx="6190630" cy="531773"/>
          </a:xfrm>
          <a:prstGeom prst="rect">
            <a:avLst/>
          </a:prstGeom>
          <a:noFill/>
          <a:ln/>
        </p:spPr>
        <p:txBody>
          <a:bodyPr wrap="none" lIns="0" tIns="0" rIns="0" bIns="0" rtlCol="0" anchor="t"/>
          <a:lstStyle/>
          <a:p>
            <a:pPr marL="342900" indent="-342900">
              <a:lnSpc>
                <a:spcPts val="4166"/>
              </a:lnSpc>
              <a:buFont typeface="Arial" panose="020B0604020202020204" pitchFamily="34" charset="0"/>
              <a:buChar char="•"/>
            </a:pPr>
            <a:r>
              <a:rPr lang="en-US" dirty="0">
                <a:solidFill>
                  <a:schemeClr val="bg1"/>
                </a:solidFill>
                <a:latin typeface="Libre Baskerville" pitchFamily="34" charset="0"/>
                <a:ea typeface="Libre Baskerville" pitchFamily="34" charset="-122"/>
                <a:cs typeface="Libre Baskerville" pitchFamily="34" charset="-120"/>
              </a:rPr>
              <a:t>9TB Blocked in a Single Day</a:t>
            </a:r>
            <a:endParaRPr lang="en-US" dirty="0">
              <a:solidFill>
                <a:schemeClr val="bg1"/>
              </a:solidFill>
            </a:endParaRPr>
          </a:p>
        </p:txBody>
      </p:sp>
      <p:sp>
        <p:nvSpPr>
          <p:cNvPr id="5" name="Text 3"/>
          <p:cNvSpPr/>
          <p:nvPr/>
        </p:nvSpPr>
        <p:spPr>
          <a:xfrm>
            <a:off x="485439" y="2161181"/>
            <a:ext cx="11506200" cy="416843"/>
          </a:xfrm>
          <a:prstGeom prst="rect">
            <a:avLst/>
          </a:prstGeom>
          <a:noFill/>
          <a:ln/>
        </p:spPr>
        <p:txBody>
          <a:bodyPr wrap="square" lIns="0" tIns="0" rIns="0" bIns="0" rtlCol="0" anchor="t"/>
          <a:lstStyle/>
          <a:p>
            <a:pPr>
              <a:lnSpc>
                <a:spcPts val="1541"/>
              </a:lnSpc>
            </a:pPr>
            <a:r>
              <a:rPr lang="en-US" sz="1500" dirty="0">
                <a:solidFill>
                  <a:schemeClr val="bg1"/>
                </a:solidFill>
                <a:latin typeface="Open Sans" pitchFamily="34" charset="0"/>
                <a:ea typeface="Open Sans" pitchFamily="34" charset="-122"/>
                <a:cs typeface="Open Sans" pitchFamily="34" charset="-120"/>
              </a:rPr>
              <a:t>The comprehensive mitigation response required coordinated deployment of multiple countermeasure systems operating simultaneously across affected network infrastructure to effectively counter the distributed multi-vector attack campaign.</a:t>
            </a:r>
            <a:endParaRPr lang="en-US" sz="1500" dirty="0">
              <a:solidFill>
                <a:schemeClr val="bg1"/>
              </a:solidFill>
            </a:endParaRPr>
          </a:p>
        </p:txBody>
      </p:sp>
      <p:sp>
        <p:nvSpPr>
          <p:cNvPr id="12" name="Text 4"/>
          <p:cNvSpPr/>
          <p:nvPr/>
        </p:nvSpPr>
        <p:spPr>
          <a:xfrm>
            <a:off x="657747" y="4857477"/>
            <a:ext cx="3521646" cy="406889"/>
          </a:xfrm>
          <a:prstGeom prst="rect">
            <a:avLst/>
          </a:prstGeom>
          <a:noFill/>
          <a:ln/>
        </p:spPr>
        <p:txBody>
          <a:bodyPr wrap="none" lIns="0" tIns="0" rIns="0" bIns="0" rtlCol="0" anchor="t"/>
          <a:lstStyle/>
          <a:p>
            <a:pPr algn="ctr">
              <a:lnSpc>
                <a:spcPts val="3166"/>
              </a:lnSpc>
            </a:pPr>
            <a:r>
              <a:rPr lang="en-US" sz="1800" dirty="0">
                <a:solidFill>
                  <a:schemeClr val="accent1"/>
                </a:solidFill>
                <a:latin typeface="Libre Baskerville" pitchFamily="34" charset="0"/>
                <a:ea typeface="Libre Baskerville" pitchFamily="34" charset="-122"/>
                <a:cs typeface="Libre Baskerville" pitchFamily="34" charset="-120"/>
              </a:rPr>
              <a:t>9TB</a:t>
            </a:r>
            <a:endParaRPr lang="en-US" sz="1800" dirty="0">
              <a:solidFill>
                <a:schemeClr val="accent1"/>
              </a:solidFill>
            </a:endParaRPr>
          </a:p>
        </p:txBody>
      </p:sp>
      <p:sp>
        <p:nvSpPr>
          <p:cNvPr id="13" name="Text 5"/>
          <p:cNvSpPr/>
          <p:nvPr/>
        </p:nvSpPr>
        <p:spPr>
          <a:xfrm>
            <a:off x="1579945" y="5418414"/>
            <a:ext cx="1677253" cy="192632"/>
          </a:xfrm>
          <a:prstGeom prst="rect">
            <a:avLst/>
          </a:prstGeom>
          <a:noFill/>
          <a:ln/>
        </p:spPr>
        <p:txBody>
          <a:bodyPr wrap="none" lIns="0" tIns="0" rIns="0" bIns="0" rtlCol="0" anchor="t"/>
          <a:lstStyle/>
          <a:p>
            <a:pPr algn="ctr">
              <a:lnSpc>
                <a:spcPts val="1500"/>
              </a:lnSpc>
            </a:pPr>
            <a:r>
              <a:rPr lang="en-US" sz="1800" dirty="0">
                <a:solidFill>
                  <a:schemeClr val="accent1"/>
                </a:solidFill>
                <a:latin typeface="Libre Baskerville" pitchFamily="34" charset="0"/>
                <a:ea typeface="Libre Baskerville" pitchFamily="34" charset="-122"/>
                <a:cs typeface="Libre Baskerville" pitchFamily="34" charset="-120"/>
              </a:rPr>
              <a:t>Traffic Blocked Daily</a:t>
            </a:r>
            <a:endParaRPr lang="en-US" sz="1800" dirty="0">
              <a:solidFill>
                <a:schemeClr val="accent1"/>
              </a:solidFill>
            </a:endParaRPr>
          </a:p>
        </p:txBody>
      </p:sp>
      <p:sp>
        <p:nvSpPr>
          <p:cNvPr id="14" name="Text 6"/>
          <p:cNvSpPr/>
          <p:nvPr/>
        </p:nvSpPr>
        <p:spPr>
          <a:xfrm>
            <a:off x="657747" y="5684945"/>
            <a:ext cx="3521646" cy="394391"/>
          </a:xfrm>
          <a:prstGeom prst="rect">
            <a:avLst/>
          </a:prstGeom>
          <a:noFill/>
          <a:ln/>
        </p:spPr>
        <p:txBody>
          <a:bodyPr wrap="square" lIns="0" tIns="0" rIns="0" bIns="0" rtlCol="0" anchor="t"/>
          <a:lstStyle/>
          <a:p>
            <a:pPr algn="ctr">
              <a:lnSpc>
                <a:spcPts val="1541"/>
              </a:lnSpc>
            </a:pPr>
            <a:r>
              <a:rPr lang="en-US" sz="1400" dirty="0">
                <a:solidFill>
                  <a:schemeClr val="bg1"/>
                </a:solidFill>
                <a:latin typeface="Open Sans" pitchFamily="34" charset="0"/>
                <a:ea typeface="Open Sans" pitchFamily="34" charset="-122"/>
                <a:cs typeface="Open Sans" pitchFamily="34" charset="-120"/>
              </a:rPr>
              <a:t>Peak mitigation capacity demonstrating scale of defense response required</a:t>
            </a:r>
            <a:endParaRPr lang="en-US" sz="1400" dirty="0">
              <a:solidFill>
                <a:schemeClr val="bg1"/>
              </a:solidFill>
            </a:endParaRPr>
          </a:p>
        </p:txBody>
      </p:sp>
      <p:sp>
        <p:nvSpPr>
          <p:cNvPr id="15" name="Text 7"/>
          <p:cNvSpPr/>
          <p:nvPr/>
        </p:nvSpPr>
        <p:spPr>
          <a:xfrm>
            <a:off x="4333540" y="4857477"/>
            <a:ext cx="3521646" cy="406889"/>
          </a:xfrm>
          <a:prstGeom prst="rect">
            <a:avLst/>
          </a:prstGeom>
          <a:noFill/>
          <a:ln/>
        </p:spPr>
        <p:txBody>
          <a:bodyPr wrap="none" lIns="0" tIns="0" rIns="0" bIns="0" rtlCol="0" anchor="t"/>
          <a:lstStyle/>
          <a:p>
            <a:pPr algn="ctr">
              <a:lnSpc>
                <a:spcPts val="3166"/>
              </a:lnSpc>
            </a:pPr>
            <a:r>
              <a:rPr lang="en-US" sz="1800" dirty="0">
                <a:solidFill>
                  <a:schemeClr val="accent1"/>
                </a:solidFill>
                <a:latin typeface="Libre Baskerville" pitchFamily="34" charset="0"/>
                <a:ea typeface="Libre Baskerville" pitchFamily="34" charset="-122"/>
                <a:cs typeface="Libre Baskerville" pitchFamily="34" charset="-120"/>
              </a:rPr>
              <a:t>40+</a:t>
            </a:r>
            <a:endParaRPr lang="en-US" sz="1800" dirty="0">
              <a:solidFill>
                <a:schemeClr val="accent1"/>
              </a:solidFill>
            </a:endParaRPr>
          </a:p>
        </p:txBody>
      </p:sp>
      <p:sp>
        <p:nvSpPr>
          <p:cNvPr id="16" name="Text 8"/>
          <p:cNvSpPr/>
          <p:nvPr/>
        </p:nvSpPr>
        <p:spPr>
          <a:xfrm>
            <a:off x="5082843" y="5418414"/>
            <a:ext cx="2022941" cy="192632"/>
          </a:xfrm>
          <a:prstGeom prst="rect">
            <a:avLst/>
          </a:prstGeom>
          <a:noFill/>
          <a:ln/>
        </p:spPr>
        <p:txBody>
          <a:bodyPr wrap="none" lIns="0" tIns="0" rIns="0" bIns="0" rtlCol="0" anchor="t"/>
          <a:lstStyle/>
          <a:p>
            <a:pPr algn="ctr">
              <a:lnSpc>
                <a:spcPts val="1500"/>
              </a:lnSpc>
            </a:pPr>
            <a:r>
              <a:rPr lang="en-US" sz="1800" dirty="0">
                <a:solidFill>
                  <a:schemeClr val="accent1"/>
                </a:solidFill>
                <a:latin typeface="Libre Baskerville" pitchFamily="34" charset="0"/>
                <a:ea typeface="Libre Baskerville" pitchFamily="34" charset="-122"/>
                <a:cs typeface="Libre Baskerville" pitchFamily="34" charset="-120"/>
              </a:rPr>
              <a:t>Simultaneous Mitigations</a:t>
            </a:r>
            <a:endParaRPr lang="en-US" sz="1800" dirty="0">
              <a:solidFill>
                <a:schemeClr val="accent1"/>
              </a:solidFill>
            </a:endParaRPr>
          </a:p>
        </p:txBody>
      </p:sp>
      <p:sp>
        <p:nvSpPr>
          <p:cNvPr id="17" name="Text 9"/>
          <p:cNvSpPr/>
          <p:nvPr/>
        </p:nvSpPr>
        <p:spPr>
          <a:xfrm>
            <a:off x="4333540" y="5684945"/>
            <a:ext cx="3521646" cy="394391"/>
          </a:xfrm>
          <a:prstGeom prst="rect">
            <a:avLst/>
          </a:prstGeom>
          <a:noFill/>
          <a:ln/>
        </p:spPr>
        <p:txBody>
          <a:bodyPr wrap="square" lIns="0" tIns="0" rIns="0" bIns="0" rtlCol="0" anchor="t"/>
          <a:lstStyle/>
          <a:p>
            <a:pPr algn="ctr">
              <a:lnSpc>
                <a:spcPts val="1541"/>
              </a:lnSpc>
            </a:pPr>
            <a:r>
              <a:rPr lang="en-US" sz="1400" dirty="0">
                <a:solidFill>
                  <a:schemeClr val="bg1"/>
                </a:solidFill>
                <a:latin typeface="Open Sans" pitchFamily="34" charset="0"/>
                <a:ea typeface="Open Sans" pitchFamily="34" charset="-122"/>
                <a:cs typeface="Open Sans" pitchFamily="34" charset="-120"/>
              </a:rPr>
              <a:t>Coordinated countermeasures deployed across multiple attack vectors</a:t>
            </a:r>
            <a:endParaRPr lang="en-US" sz="1400" dirty="0">
              <a:solidFill>
                <a:schemeClr val="bg1"/>
              </a:solidFill>
            </a:endParaRPr>
          </a:p>
        </p:txBody>
      </p:sp>
      <p:sp>
        <p:nvSpPr>
          <p:cNvPr id="18" name="Text 10"/>
          <p:cNvSpPr/>
          <p:nvPr/>
        </p:nvSpPr>
        <p:spPr>
          <a:xfrm>
            <a:off x="8009332" y="4857477"/>
            <a:ext cx="3521646" cy="406889"/>
          </a:xfrm>
          <a:prstGeom prst="rect">
            <a:avLst/>
          </a:prstGeom>
          <a:noFill/>
          <a:ln/>
        </p:spPr>
        <p:txBody>
          <a:bodyPr wrap="none" lIns="0" tIns="0" rIns="0" bIns="0" rtlCol="0" anchor="t"/>
          <a:lstStyle/>
          <a:p>
            <a:pPr algn="ctr">
              <a:lnSpc>
                <a:spcPts val="3166"/>
              </a:lnSpc>
            </a:pPr>
            <a:r>
              <a:rPr lang="en-US" sz="1800" dirty="0">
                <a:solidFill>
                  <a:schemeClr val="accent1"/>
                </a:solidFill>
                <a:latin typeface="Libre Baskerville" pitchFamily="34" charset="0"/>
                <a:ea typeface="Libre Baskerville" pitchFamily="34" charset="-122"/>
                <a:cs typeface="Libre Baskerville" pitchFamily="34" charset="-120"/>
              </a:rPr>
              <a:t>99.7%</a:t>
            </a:r>
            <a:endParaRPr lang="en-US" sz="1800" dirty="0">
              <a:solidFill>
                <a:schemeClr val="accent1"/>
              </a:solidFill>
            </a:endParaRPr>
          </a:p>
        </p:txBody>
      </p:sp>
      <p:sp>
        <p:nvSpPr>
          <p:cNvPr id="19" name="Text 11"/>
          <p:cNvSpPr/>
          <p:nvPr/>
        </p:nvSpPr>
        <p:spPr>
          <a:xfrm>
            <a:off x="8904945" y="5418414"/>
            <a:ext cx="1730420" cy="192632"/>
          </a:xfrm>
          <a:prstGeom prst="rect">
            <a:avLst/>
          </a:prstGeom>
          <a:noFill/>
          <a:ln/>
        </p:spPr>
        <p:txBody>
          <a:bodyPr wrap="none" lIns="0" tIns="0" rIns="0" bIns="0" rtlCol="0" anchor="t"/>
          <a:lstStyle/>
          <a:p>
            <a:pPr algn="ctr">
              <a:lnSpc>
                <a:spcPts val="1500"/>
              </a:lnSpc>
            </a:pPr>
            <a:r>
              <a:rPr lang="en-US" sz="1800" dirty="0">
                <a:solidFill>
                  <a:schemeClr val="accent1"/>
                </a:solidFill>
                <a:latin typeface="Libre Baskerville" pitchFamily="34" charset="0"/>
                <a:ea typeface="Libre Baskerville" pitchFamily="34" charset="-122"/>
                <a:cs typeface="Libre Baskerville" pitchFamily="34" charset="-120"/>
              </a:rPr>
              <a:t>Attack Traffic Filtered</a:t>
            </a:r>
            <a:endParaRPr lang="en-US" sz="1800" dirty="0">
              <a:solidFill>
                <a:schemeClr val="accent1"/>
              </a:solidFill>
            </a:endParaRPr>
          </a:p>
        </p:txBody>
      </p:sp>
      <p:sp>
        <p:nvSpPr>
          <p:cNvPr id="20" name="Text 12"/>
          <p:cNvSpPr/>
          <p:nvPr/>
        </p:nvSpPr>
        <p:spPr>
          <a:xfrm>
            <a:off x="8009332" y="5684945"/>
            <a:ext cx="3521646" cy="394391"/>
          </a:xfrm>
          <a:prstGeom prst="rect">
            <a:avLst/>
          </a:prstGeom>
          <a:noFill/>
          <a:ln/>
        </p:spPr>
        <p:txBody>
          <a:bodyPr wrap="square" lIns="0" tIns="0" rIns="0" bIns="0" rtlCol="0" anchor="t"/>
          <a:lstStyle/>
          <a:p>
            <a:pPr algn="ctr">
              <a:lnSpc>
                <a:spcPts val="1541"/>
              </a:lnSpc>
            </a:pPr>
            <a:r>
              <a:rPr lang="en-US" sz="1400" dirty="0">
                <a:solidFill>
                  <a:schemeClr val="bg1"/>
                </a:solidFill>
                <a:latin typeface="Open Sans" pitchFamily="34" charset="0"/>
                <a:ea typeface="Open Sans" pitchFamily="34" charset="-122"/>
                <a:cs typeface="Open Sans" pitchFamily="34" charset="-120"/>
              </a:rPr>
              <a:t>Effectiveness rate of adaptive mitigation systems during peak attack</a:t>
            </a:r>
            <a:endParaRPr lang="en-US" sz="1400" dirty="0">
              <a:solidFill>
                <a:schemeClr val="bg1"/>
              </a:solidFill>
            </a:endParaRPr>
          </a:p>
        </p:txBody>
      </p:sp>
      <p:pic>
        <p:nvPicPr>
          <p:cNvPr id="22" name="Picture 21">
            <a:extLst>
              <a:ext uri="{FF2B5EF4-FFF2-40B4-BE49-F238E27FC236}">
                <a16:creationId xmlns:a16="http://schemas.microsoft.com/office/drawing/2014/main" id="{329B4024-73C0-B7DA-B167-531385B45322}"/>
              </a:ext>
            </a:extLst>
          </p:cNvPr>
          <p:cNvPicPr>
            <a:picLocks noChangeAspect="1"/>
          </p:cNvPicPr>
          <p:nvPr/>
        </p:nvPicPr>
        <p:blipFill>
          <a:blip r:embed="rId3"/>
          <a:stretch>
            <a:fillRect/>
          </a:stretch>
        </p:blipFill>
        <p:spPr>
          <a:xfrm>
            <a:off x="485439" y="2663131"/>
            <a:ext cx="10638173" cy="2580128"/>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C510C-107D-CBC7-30B7-1241E311C1F3}"/>
              </a:ext>
            </a:extLst>
          </p:cNvPr>
          <p:cNvSpPr>
            <a:spLocks noGrp="1"/>
          </p:cNvSpPr>
          <p:nvPr>
            <p:ph type="title" idx="4294967295"/>
          </p:nvPr>
        </p:nvSpPr>
        <p:spPr>
          <a:xfrm>
            <a:off x="0" y="228600"/>
            <a:ext cx="11582400" cy="609600"/>
          </a:xfrm>
          <a:prstGeom prst="rect">
            <a:avLst/>
          </a:prstGeom>
        </p:spPr>
        <p:txBody>
          <a:bodyPr/>
          <a:lstStyle/>
          <a:p>
            <a:r>
              <a:rPr lang="en-US" sz="3200" dirty="0">
                <a:solidFill>
                  <a:schemeClr val="accent1"/>
                </a:solidFill>
              </a:rPr>
              <a:t>Mitigation C.M Sample of Attack</a:t>
            </a:r>
          </a:p>
        </p:txBody>
      </p:sp>
      <p:pic>
        <p:nvPicPr>
          <p:cNvPr id="6" name="Picture 5">
            <a:extLst>
              <a:ext uri="{FF2B5EF4-FFF2-40B4-BE49-F238E27FC236}">
                <a16:creationId xmlns:a16="http://schemas.microsoft.com/office/drawing/2014/main" id="{7F54472F-3DA0-41C2-27AD-DED2EA1FCFCE}"/>
              </a:ext>
            </a:extLst>
          </p:cNvPr>
          <p:cNvPicPr>
            <a:picLocks noChangeAspect="1"/>
          </p:cNvPicPr>
          <p:nvPr/>
        </p:nvPicPr>
        <p:blipFill>
          <a:blip r:embed="rId2"/>
          <a:stretch>
            <a:fillRect/>
          </a:stretch>
        </p:blipFill>
        <p:spPr>
          <a:xfrm>
            <a:off x="4111232" y="1852556"/>
            <a:ext cx="3617880" cy="4847602"/>
          </a:xfrm>
          <a:prstGeom prst="rect">
            <a:avLst/>
          </a:prstGeom>
        </p:spPr>
      </p:pic>
      <p:pic>
        <p:nvPicPr>
          <p:cNvPr id="11" name="Picture 10">
            <a:extLst>
              <a:ext uri="{FF2B5EF4-FFF2-40B4-BE49-F238E27FC236}">
                <a16:creationId xmlns:a16="http://schemas.microsoft.com/office/drawing/2014/main" id="{217EDE9C-1C3E-3564-82F4-7B18198CDE8A}"/>
              </a:ext>
            </a:extLst>
          </p:cNvPr>
          <p:cNvPicPr>
            <a:picLocks noChangeAspect="1"/>
          </p:cNvPicPr>
          <p:nvPr/>
        </p:nvPicPr>
        <p:blipFill>
          <a:blip r:embed="rId3"/>
          <a:stretch>
            <a:fillRect/>
          </a:stretch>
        </p:blipFill>
        <p:spPr>
          <a:xfrm>
            <a:off x="7923212" y="1765701"/>
            <a:ext cx="3787817" cy="4995287"/>
          </a:xfrm>
          <a:prstGeom prst="rect">
            <a:avLst/>
          </a:prstGeom>
        </p:spPr>
      </p:pic>
      <p:sp>
        <p:nvSpPr>
          <p:cNvPr id="13" name="TextBox 12">
            <a:extLst>
              <a:ext uri="{FF2B5EF4-FFF2-40B4-BE49-F238E27FC236}">
                <a16:creationId xmlns:a16="http://schemas.microsoft.com/office/drawing/2014/main" id="{8477790F-A9F9-8CBC-10EB-93846E398958}"/>
              </a:ext>
            </a:extLst>
          </p:cNvPr>
          <p:cNvSpPr txBox="1"/>
          <p:nvPr/>
        </p:nvSpPr>
        <p:spPr>
          <a:xfrm>
            <a:off x="342932" y="1306648"/>
            <a:ext cx="3787817" cy="4524315"/>
          </a:xfrm>
          <a:prstGeom prst="rect">
            <a:avLst/>
          </a:prstGeom>
          <a:noFill/>
        </p:spPr>
        <p:txBody>
          <a:bodyPr wrap="square">
            <a:spAutoFit/>
          </a:bodyPr>
          <a:lstStyle/>
          <a:p>
            <a:pPr marL="342900" indent="-342900">
              <a:buFont typeface="Arial" panose="020B0604020202020204" pitchFamily="34" charset="0"/>
              <a:buChar char="•"/>
            </a:pPr>
            <a:r>
              <a:rPr lang="en-US" b="1" dirty="0">
                <a:solidFill>
                  <a:schemeClr val="tx1">
                    <a:lumMod val="40000"/>
                    <a:lumOff val="60000"/>
                  </a:schemeClr>
                </a:solidFill>
              </a:rPr>
              <a:t>TCP SYN Auth</a:t>
            </a:r>
          </a:p>
          <a:p>
            <a:pPr marL="342900" indent="-342900">
              <a:buFont typeface="Arial" panose="020B0604020202020204" pitchFamily="34" charset="0"/>
              <a:buChar char="•"/>
            </a:pPr>
            <a:r>
              <a:rPr lang="en-US" b="1" dirty="0">
                <a:solidFill>
                  <a:schemeClr val="tx1">
                    <a:lumMod val="40000"/>
                    <a:lumOff val="60000"/>
                  </a:schemeClr>
                </a:solidFill>
              </a:rPr>
              <a:t>TCP Conn Reset</a:t>
            </a:r>
          </a:p>
          <a:p>
            <a:pPr marL="342900" indent="-342900">
              <a:buFont typeface="Arial" panose="020B0604020202020204" pitchFamily="34" charset="0"/>
              <a:buChar char="•"/>
            </a:pPr>
            <a:r>
              <a:rPr lang="en-US" b="1" dirty="0">
                <a:solidFill>
                  <a:schemeClr val="tx1">
                    <a:lumMod val="20000"/>
                    <a:lumOff val="80000"/>
                  </a:schemeClr>
                </a:solidFill>
              </a:rPr>
              <a:t>UDP Reflection/Amp</a:t>
            </a:r>
          </a:p>
          <a:p>
            <a:pPr marL="342900" indent="-342900">
              <a:buFont typeface="Arial" panose="020B0604020202020204" pitchFamily="34" charset="0"/>
              <a:buChar char="•"/>
            </a:pPr>
            <a:r>
              <a:rPr lang="en-US" b="1" dirty="0">
                <a:solidFill>
                  <a:schemeClr val="tx1">
                    <a:lumMod val="20000"/>
                    <a:lumOff val="80000"/>
                  </a:schemeClr>
                </a:solidFill>
              </a:rPr>
              <a:t>Zombie Detection</a:t>
            </a:r>
            <a:endParaRPr lang="en-US" sz="2400" b="1" dirty="0">
              <a:solidFill>
                <a:schemeClr val="bg1"/>
              </a:solidFill>
            </a:endParaRPr>
          </a:p>
          <a:p>
            <a:pPr marL="342900" indent="-342900">
              <a:buFont typeface="Arial" panose="020B0604020202020204" pitchFamily="34" charset="0"/>
              <a:buChar char="•"/>
            </a:pPr>
            <a:r>
              <a:rPr lang="en-US" sz="2400" b="1" dirty="0">
                <a:solidFill>
                  <a:schemeClr val="bg1"/>
                </a:solidFill>
              </a:rPr>
              <a:t>Invalid packets</a:t>
            </a:r>
          </a:p>
          <a:p>
            <a:pPr marL="342900" indent="-342900">
              <a:buFont typeface="Arial" panose="020B0604020202020204" pitchFamily="34" charset="0"/>
              <a:buChar char="•"/>
            </a:pPr>
            <a:r>
              <a:rPr lang="en-US" b="1" dirty="0">
                <a:solidFill>
                  <a:schemeClr val="bg1">
                    <a:lumMod val="65000"/>
                  </a:schemeClr>
                </a:solidFill>
              </a:rPr>
              <a:t>DNS Auth</a:t>
            </a:r>
          </a:p>
          <a:p>
            <a:pPr marL="342900" indent="-342900">
              <a:buFont typeface="Arial" panose="020B0604020202020204" pitchFamily="34" charset="0"/>
              <a:buChar char="•"/>
            </a:pPr>
            <a:r>
              <a:rPr lang="en-US" b="1" dirty="0">
                <a:solidFill>
                  <a:schemeClr val="bg1">
                    <a:lumMod val="65000"/>
                  </a:schemeClr>
                </a:solidFill>
              </a:rPr>
              <a:t>DNS Malformed</a:t>
            </a:r>
          </a:p>
          <a:p>
            <a:pPr marL="342900" indent="-342900">
              <a:buFont typeface="Arial" panose="020B0604020202020204" pitchFamily="34" charset="0"/>
              <a:buChar char="•"/>
            </a:pPr>
            <a:r>
              <a:rPr lang="en-US" b="1" dirty="0">
                <a:solidFill>
                  <a:schemeClr val="tx2">
                    <a:lumMod val="25000"/>
                    <a:lumOff val="75000"/>
                  </a:schemeClr>
                </a:solidFill>
              </a:rPr>
              <a:t>HTTP Malformed</a:t>
            </a:r>
          </a:p>
          <a:p>
            <a:pPr marL="342900" indent="-342900">
              <a:buFont typeface="Arial" panose="020B0604020202020204" pitchFamily="34" charset="0"/>
              <a:buChar char="•"/>
            </a:pPr>
            <a:r>
              <a:rPr lang="en-US" b="1" dirty="0">
                <a:solidFill>
                  <a:schemeClr val="tx2">
                    <a:lumMod val="25000"/>
                    <a:lumOff val="75000"/>
                  </a:schemeClr>
                </a:solidFill>
              </a:rPr>
              <a:t>HTTP Rate Limit</a:t>
            </a:r>
          </a:p>
          <a:p>
            <a:pPr marL="342900" indent="-342900">
              <a:buFont typeface="Arial" panose="020B0604020202020204" pitchFamily="34" charset="0"/>
              <a:buChar char="•"/>
            </a:pPr>
            <a:r>
              <a:rPr lang="en-US" b="1" dirty="0">
                <a:solidFill>
                  <a:schemeClr val="tx2">
                    <a:lumMod val="50000"/>
                    <a:lumOff val="50000"/>
                  </a:schemeClr>
                </a:solidFill>
              </a:rPr>
              <a:t>SIP Request Limit</a:t>
            </a:r>
          </a:p>
          <a:p>
            <a:pPr marL="342900" indent="-342900">
              <a:buFont typeface="Arial" panose="020B0604020202020204" pitchFamily="34" charset="0"/>
              <a:buChar char="•"/>
            </a:pPr>
            <a:r>
              <a:rPr lang="en-US" b="1" dirty="0">
                <a:solidFill>
                  <a:schemeClr val="tx2">
                    <a:lumMod val="50000"/>
                    <a:lumOff val="50000"/>
                  </a:schemeClr>
                </a:solidFill>
              </a:rPr>
              <a:t>SIM Malformed</a:t>
            </a:r>
          </a:p>
          <a:p>
            <a:pPr marL="0" indent="0">
              <a:buNone/>
            </a:pPr>
            <a:endParaRPr lang="en-US" b="1" dirty="0">
              <a:solidFill>
                <a:schemeClr val="bg1"/>
              </a:solidFill>
            </a:endParaRPr>
          </a:p>
        </p:txBody>
      </p:sp>
      <p:sp>
        <p:nvSpPr>
          <p:cNvPr id="7" name="TextBox 6">
            <a:extLst>
              <a:ext uri="{FF2B5EF4-FFF2-40B4-BE49-F238E27FC236}">
                <a16:creationId xmlns:a16="http://schemas.microsoft.com/office/drawing/2014/main" id="{388E1364-82A6-2A02-AC43-44BD969C045C}"/>
              </a:ext>
            </a:extLst>
          </p:cNvPr>
          <p:cNvSpPr txBox="1"/>
          <p:nvPr/>
        </p:nvSpPr>
        <p:spPr>
          <a:xfrm>
            <a:off x="3808412" y="928189"/>
            <a:ext cx="8229600" cy="800219"/>
          </a:xfrm>
          <a:prstGeom prst="rect">
            <a:avLst/>
          </a:prstGeom>
          <a:noFill/>
        </p:spPr>
        <p:txBody>
          <a:bodyPr wrap="square">
            <a:spAutoFit/>
          </a:bodyPr>
          <a:lstStyle/>
          <a:p>
            <a:r>
              <a:rPr lang="en-US" sz="1800" b="1" dirty="0">
                <a:solidFill>
                  <a:schemeClr val="bg1"/>
                </a:solidFill>
                <a:latin typeface="Open Sans" pitchFamily="34" charset="0"/>
                <a:ea typeface="Open Sans" pitchFamily="34" charset="-122"/>
                <a:cs typeface="Open Sans" pitchFamily="34" charset="-120"/>
              </a:rPr>
              <a:t>Key Takeaway</a:t>
            </a:r>
            <a:r>
              <a:rPr lang="en-US" sz="1400" b="1" dirty="0">
                <a:solidFill>
                  <a:schemeClr val="bg1"/>
                </a:solidFill>
                <a:latin typeface="Open Sans" pitchFamily="34" charset="0"/>
                <a:ea typeface="Open Sans" pitchFamily="34" charset="-122"/>
                <a:cs typeface="Open Sans" pitchFamily="34" charset="-120"/>
              </a:rPr>
              <a:t>:</a:t>
            </a:r>
            <a:r>
              <a:rPr lang="en-US" sz="1400" dirty="0">
                <a:solidFill>
                  <a:schemeClr val="bg1"/>
                </a:solidFill>
                <a:latin typeface="Open Sans" pitchFamily="34" charset="0"/>
                <a:ea typeface="Open Sans" pitchFamily="34" charset="-122"/>
                <a:cs typeface="Open Sans" pitchFamily="34" charset="-120"/>
              </a:rPr>
              <a:t> Successful defense against sophisticated carpet-bombing attacks requires adaptive, multi-layered countermeasure ecosystem capable of simultaneous deployment across multiple attack vectors and protocols</a:t>
            </a:r>
            <a:endParaRPr lang="en-EG" sz="1400" dirty="0">
              <a:solidFill>
                <a:schemeClr val="bg1"/>
              </a:solidFill>
            </a:endParaRPr>
          </a:p>
        </p:txBody>
      </p:sp>
    </p:spTree>
    <p:extLst>
      <p:ext uri="{BB962C8B-B14F-4D97-AF65-F5344CB8AC3E}">
        <p14:creationId xmlns:p14="http://schemas.microsoft.com/office/powerpoint/2010/main" val="35431114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66D5FE-9E54-26BA-AB74-F785C6324D38}"/>
            </a:ext>
          </a:extLst>
        </p:cNvPr>
        <p:cNvGrpSpPr/>
        <p:nvPr/>
      </p:nvGrpSpPr>
      <p:grpSpPr>
        <a:xfrm>
          <a:off x="0" y="0"/>
          <a:ext cx="0" cy="0"/>
          <a:chOff x="0" y="0"/>
          <a:chExt cx="0" cy="0"/>
        </a:xfrm>
      </p:grpSpPr>
      <p:pic>
        <p:nvPicPr>
          <p:cNvPr id="2" name="Image 0" descr="preencoded.png">
            <a:extLst>
              <a:ext uri="{FF2B5EF4-FFF2-40B4-BE49-F238E27FC236}">
                <a16:creationId xmlns:a16="http://schemas.microsoft.com/office/drawing/2014/main" id="{8645217A-3F49-FB2E-994E-58651F8A3207}"/>
              </a:ext>
            </a:extLst>
          </p:cNvPr>
          <p:cNvPicPr>
            <a:picLocks noChangeAspect="1"/>
          </p:cNvPicPr>
          <p:nvPr/>
        </p:nvPicPr>
        <p:blipFill>
          <a:blip r:embed="rId3"/>
          <a:stretch>
            <a:fillRect/>
          </a:stretch>
        </p:blipFill>
        <p:spPr>
          <a:xfrm>
            <a:off x="-1" y="894"/>
            <a:ext cx="12188825" cy="2066882"/>
          </a:xfrm>
          <a:prstGeom prst="rect">
            <a:avLst/>
          </a:prstGeom>
        </p:spPr>
      </p:pic>
      <p:sp>
        <p:nvSpPr>
          <p:cNvPr id="3" name="Text 0">
            <a:extLst>
              <a:ext uri="{FF2B5EF4-FFF2-40B4-BE49-F238E27FC236}">
                <a16:creationId xmlns:a16="http://schemas.microsoft.com/office/drawing/2014/main" id="{E61D2027-73FD-5B29-644F-E04863383696}"/>
              </a:ext>
            </a:extLst>
          </p:cNvPr>
          <p:cNvSpPr/>
          <p:nvPr/>
        </p:nvSpPr>
        <p:spPr>
          <a:xfrm>
            <a:off x="661319" y="2712927"/>
            <a:ext cx="4133766" cy="516597"/>
          </a:xfrm>
          <a:prstGeom prst="rect">
            <a:avLst/>
          </a:prstGeom>
          <a:noFill/>
          <a:ln/>
        </p:spPr>
        <p:txBody>
          <a:bodyPr wrap="none" lIns="0" tIns="0" rIns="0" bIns="0" rtlCol="0" anchor="t"/>
          <a:lstStyle/>
          <a:p>
            <a:pPr>
              <a:lnSpc>
                <a:spcPts val="4041"/>
              </a:lnSpc>
            </a:pPr>
            <a:r>
              <a:rPr lang="en-US" sz="3249" dirty="0">
                <a:solidFill>
                  <a:schemeClr val="accent1"/>
                </a:solidFill>
                <a:latin typeface="Libre Baskerville" pitchFamily="34" charset="0"/>
                <a:ea typeface="Libre Baskerville" pitchFamily="34" charset="-122"/>
                <a:cs typeface="Libre Baskerville" pitchFamily="34" charset="-120"/>
              </a:rPr>
              <a:t>Agenda</a:t>
            </a:r>
            <a:endParaRPr lang="en-US" sz="3249" dirty="0">
              <a:solidFill>
                <a:schemeClr val="accent1"/>
              </a:solidFill>
            </a:endParaRPr>
          </a:p>
        </p:txBody>
      </p:sp>
      <p:sp>
        <p:nvSpPr>
          <p:cNvPr id="4" name="Text 1">
            <a:extLst>
              <a:ext uri="{FF2B5EF4-FFF2-40B4-BE49-F238E27FC236}">
                <a16:creationId xmlns:a16="http://schemas.microsoft.com/office/drawing/2014/main" id="{6C8C1493-8394-4885-DD4F-870200557EE7}"/>
              </a:ext>
            </a:extLst>
          </p:cNvPr>
          <p:cNvSpPr/>
          <p:nvPr/>
        </p:nvSpPr>
        <p:spPr>
          <a:xfrm>
            <a:off x="661319" y="3477506"/>
            <a:ext cx="165255" cy="206619"/>
          </a:xfrm>
          <a:prstGeom prst="rect">
            <a:avLst/>
          </a:prstGeom>
          <a:noFill/>
          <a:ln/>
        </p:spPr>
        <p:txBody>
          <a:bodyPr wrap="none" lIns="0" tIns="0" rIns="0" bIns="0" rtlCol="0" anchor="t"/>
          <a:lstStyle/>
          <a:p>
            <a:pPr>
              <a:lnSpc>
                <a:spcPts val="2083"/>
              </a:lnSpc>
            </a:pPr>
            <a:r>
              <a:rPr lang="en-US" sz="1800" dirty="0">
                <a:latin typeface="Libre Baskerville Light" pitchFamily="34" charset="0"/>
                <a:ea typeface="Libre Baskerville Light" pitchFamily="34" charset="-122"/>
                <a:cs typeface="Libre Baskerville Light" pitchFamily="34" charset="-120"/>
              </a:rPr>
              <a:t>01</a:t>
            </a:r>
            <a:endParaRPr lang="en-US" sz="1800" dirty="0"/>
          </a:p>
        </p:txBody>
      </p:sp>
      <p:pic>
        <p:nvPicPr>
          <p:cNvPr id="5" name="Image 1" descr="preencoded.png">
            <a:extLst>
              <a:ext uri="{FF2B5EF4-FFF2-40B4-BE49-F238E27FC236}">
                <a16:creationId xmlns:a16="http://schemas.microsoft.com/office/drawing/2014/main" id="{ED324814-326D-B84B-1607-AC41318787BB}"/>
              </a:ext>
            </a:extLst>
          </p:cNvPr>
          <p:cNvPicPr>
            <a:picLocks noChangeAspect="1"/>
          </p:cNvPicPr>
          <p:nvPr/>
        </p:nvPicPr>
        <p:blipFill>
          <a:blip r:embed="rId4"/>
          <a:stretch>
            <a:fillRect/>
          </a:stretch>
        </p:blipFill>
        <p:spPr>
          <a:xfrm>
            <a:off x="661319" y="3739375"/>
            <a:ext cx="3511826" cy="19045"/>
          </a:xfrm>
          <a:prstGeom prst="rect">
            <a:avLst/>
          </a:prstGeom>
        </p:spPr>
      </p:pic>
      <p:sp>
        <p:nvSpPr>
          <p:cNvPr id="6" name="Text 2">
            <a:extLst>
              <a:ext uri="{FF2B5EF4-FFF2-40B4-BE49-F238E27FC236}">
                <a16:creationId xmlns:a16="http://schemas.microsoft.com/office/drawing/2014/main" id="{EE4FBE8D-AC3E-00C9-68D1-1425AAFA7407}"/>
              </a:ext>
            </a:extLst>
          </p:cNvPr>
          <p:cNvSpPr/>
          <p:nvPr/>
        </p:nvSpPr>
        <p:spPr>
          <a:xfrm>
            <a:off x="661319" y="3860093"/>
            <a:ext cx="3511826" cy="619956"/>
          </a:xfrm>
          <a:prstGeom prst="rect">
            <a:avLst/>
          </a:prstGeom>
          <a:noFill/>
          <a:ln/>
        </p:spPr>
        <p:txBody>
          <a:bodyPr wrap="square" lIns="0" tIns="0" rIns="0" bIns="0" rtlCol="0" anchor="t"/>
          <a:lstStyle/>
          <a:p>
            <a:pPr>
              <a:lnSpc>
                <a:spcPts val="2416"/>
              </a:lnSpc>
            </a:pPr>
            <a:r>
              <a:rPr lang="en-US" sz="1916" dirty="0">
                <a:latin typeface="Libre Baskerville" pitchFamily="34" charset="0"/>
                <a:ea typeface="Libre Baskerville" pitchFamily="34" charset="-122"/>
                <a:cs typeface="Libre Baskerville" pitchFamily="34" charset="-120"/>
              </a:rPr>
              <a:t>Dynamic DDoS Trends from Latest TR13</a:t>
            </a:r>
            <a:endParaRPr lang="en-US" sz="1916" dirty="0"/>
          </a:p>
        </p:txBody>
      </p:sp>
      <p:sp>
        <p:nvSpPr>
          <p:cNvPr id="7" name="Text 3">
            <a:extLst>
              <a:ext uri="{FF2B5EF4-FFF2-40B4-BE49-F238E27FC236}">
                <a16:creationId xmlns:a16="http://schemas.microsoft.com/office/drawing/2014/main" id="{D6E982A8-88F5-BEFA-FB59-03A18C859646}"/>
              </a:ext>
            </a:extLst>
          </p:cNvPr>
          <p:cNvSpPr/>
          <p:nvPr/>
        </p:nvSpPr>
        <p:spPr>
          <a:xfrm>
            <a:off x="661319" y="4579242"/>
            <a:ext cx="3511826" cy="1058190"/>
          </a:xfrm>
          <a:prstGeom prst="rect">
            <a:avLst/>
          </a:prstGeom>
          <a:noFill/>
          <a:ln/>
        </p:spPr>
        <p:txBody>
          <a:bodyPr wrap="square" lIns="0" tIns="0" rIns="0" bIns="0" rtlCol="0" anchor="t"/>
          <a:lstStyle/>
          <a:p>
            <a:pPr>
              <a:lnSpc>
                <a:spcPts val="2083"/>
              </a:lnSpc>
            </a:pPr>
            <a:r>
              <a:rPr lang="en-US" sz="1291" dirty="0">
                <a:latin typeface="Open Sans" pitchFamily="34" charset="0"/>
                <a:ea typeface="Open Sans" pitchFamily="34" charset="-122"/>
                <a:cs typeface="Open Sans" pitchFamily="34" charset="-120"/>
              </a:rPr>
              <a:t>Analysis of emerging attack vectors and threat landscape evolution based on NETSCOUT's comprehensive threat intelligence reporting.</a:t>
            </a:r>
            <a:endParaRPr lang="en-US" sz="1291" dirty="0"/>
          </a:p>
        </p:txBody>
      </p:sp>
      <p:sp>
        <p:nvSpPr>
          <p:cNvPr id="8" name="Text 4">
            <a:extLst>
              <a:ext uri="{FF2B5EF4-FFF2-40B4-BE49-F238E27FC236}">
                <a16:creationId xmlns:a16="http://schemas.microsoft.com/office/drawing/2014/main" id="{D864EECE-0596-C9DB-C22F-A3496B22F8F2}"/>
              </a:ext>
            </a:extLst>
          </p:cNvPr>
          <p:cNvSpPr/>
          <p:nvPr/>
        </p:nvSpPr>
        <p:spPr>
          <a:xfrm>
            <a:off x="4338400" y="3477506"/>
            <a:ext cx="165255" cy="206619"/>
          </a:xfrm>
          <a:prstGeom prst="rect">
            <a:avLst/>
          </a:prstGeom>
          <a:noFill/>
          <a:ln/>
        </p:spPr>
        <p:txBody>
          <a:bodyPr wrap="none" lIns="0" tIns="0" rIns="0" bIns="0" rtlCol="0" anchor="t"/>
          <a:lstStyle/>
          <a:p>
            <a:pPr>
              <a:lnSpc>
                <a:spcPts val="2083"/>
              </a:lnSpc>
            </a:pPr>
            <a:r>
              <a:rPr lang="en-US" sz="1800" dirty="0">
                <a:latin typeface="Libre Baskerville Light" pitchFamily="34" charset="0"/>
                <a:ea typeface="Libre Baskerville Light" pitchFamily="34" charset="-122"/>
                <a:cs typeface="Libre Baskerville Light" pitchFamily="34" charset="-120"/>
              </a:rPr>
              <a:t>02</a:t>
            </a:r>
            <a:endParaRPr lang="en-US" sz="1800" dirty="0"/>
          </a:p>
        </p:txBody>
      </p:sp>
      <p:pic>
        <p:nvPicPr>
          <p:cNvPr id="9" name="Image 2" descr="preencoded.png">
            <a:extLst>
              <a:ext uri="{FF2B5EF4-FFF2-40B4-BE49-F238E27FC236}">
                <a16:creationId xmlns:a16="http://schemas.microsoft.com/office/drawing/2014/main" id="{2ACBD474-BA4F-7AED-D840-17FF68E8F938}"/>
              </a:ext>
            </a:extLst>
          </p:cNvPr>
          <p:cNvPicPr>
            <a:picLocks noChangeAspect="1"/>
          </p:cNvPicPr>
          <p:nvPr/>
        </p:nvPicPr>
        <p:blipFill>
          <a:blip r:embed="rId4"/>
          <a:stretch>
            <a:fillRect/>
          </a:stretch>
        </p:blipFill>
        <p:spPr>
          <a:xfrm>
            <a:off x="4338400" y="3739375"/>
            <a:ext cx="3511925" cy="19045"/>
          </a:xfrm>
          <a:prstGeom prst="rect">
            <a:avLst/>
          </a:prstGeom>
        </p:spPr>
      </p:pic>
      <p:sp>
        <p:nvSpPr>
          <p:cNvPr id="10" name="Text 5">
            <a:extLst>
              <a:ext uri="{FF2B5EF4-FFF2-40B4-BE49-F238E27FC236}">
                <a16:creationId xmlns:a16="http://schemas.microsoft.com/office/drawing/2014/main" id="{BACB5FD9-2407-1F15-C1D4-35AAB06D9176}"/>
              </a:ext>
            </a:extLst>
          </p:cNvPr>
          <p:cNvSpPr/>
          <p:nvPr/>
        </p:nvSpPr>
        <p:spPr>
          <a:xfrm>
            <a:off x="4338400" y="3860093"/>
            <a:ext cx="3511925" cy="619956"/>
          </a:xfrm>
          <a:prstGeom prst="rect">
            <a:avLst/>
          </a:prstGeom>
          <a:noFill/>
          <a:ln/>
        </p:spPr>
        <p:txBody>
          <a:bodyPr wrap="square" lIns="0" tIns="0" rIns="0" bIns="0" rtlCol="0" anchor="t"/>
          <a:lstStyle/>
          <a:p>
            <a:pPr>
              <a:lnSpc>
                <a:spcPts val="2416"/>
              </a:lnSpc>
            </a:pPr>
            <a:r>
              <a:rPr lang="en-US" sz="1916" dirty="0">
                <a:latin typeface="Libre Baskerville" pitchFamily="34" charset="0"/>
                <a:ea typeface="Libre Baskerville" pitchFamily="34" charset="-122"/>
                <a:cs typeface="Libre Baskerville" pitchFamily="34" charset="-120"/>
              </a:rPr>
              <a:t>Middle East Adaptive DDoS Case Study</a:t>
            </a:r>
            <a:endParaRPr lang="en-US" sz="1916" dirty="0"/>
          </a:p>
        </p:txBody>
      </p:sp>
      <p:sp>
        <p:nvSpPr>
          <p:cNvPr id="11" name="Text 6">
            <a:extLst>
              <a:ext uri="{FF2B5EF4-FFF2-40B4-BE49-F238E27FC236}">
                <a16:creationId xmlns:a16="http://schemas.microsoft.com/office/drawing/2014/main" id="{E0E9086A-F424-F2A4-05C3-F9BE20980FCB}"/>
              </a:ext>
            </a:extLst>
          </p:cNvPr>
          <p:cNvSpPr/>
          <p:nvPr/>
        </p:nvSpPr>
        <p:spPr>
          <a:xfrm>
            <a:off x="4338400" y="4579242"/>
            <a:ext cx="3511925" cy="1058190"/>
          </a:xfrm>
          <a:prstGeom prst="rect">
            <a:avLst/>
          </a:prstGeom>
          <a:noFill/>
          <a:ln/>
        </p:spPr>
        <p:txBody>
          <a:bodyPr wrap="square" lIns="0" tIns="0" rIns="0" bIns="0" rtlCol="0" anchor="t"/>
          <a:lstStyle/>
          <a:p>
            <a:pPr>
              <a:lnSpc>
                <a:spcPts val="2083"/>
              </a:lnSpc>
            </a:pPr>
            <a:r>
              <a:rPr lang="en-US" sz="1291" dirty="0">
                <a:latin typeface="Open Sans" pitchFamily="34" charset="0"/>
                <a:ea typeface="Open Sans" pitchFamily="34" charset="-122"/>
                <a:cs typeface="Open Sans" pitchFamily="34" charset="-120"/>
              </a:rPr>
              <a:t>Real-world examination of a sophisticated multi-vector attack campaign targeting critical infrastructure across Egypt, UAE, and Saudi Arabia.</a:t>
            </a:r>
            <a:endParaRPr lang="en-US" sz="1291" dirty="0"/>
          </a:p>
        </p:txBody>
      </p:sp>
      <p:sp>
        <p:nvSpPr>
          <p:cNvPr id="12" name="Text 7">
            <a:extLst>
              <a:ext uri="{FF2B5EF4-FFF2-40B4-BE49-F238E27FC236}">
                <a16:creationId xmlns:a16="http://schemas.microsoft.com/office/drawing/2014/main" id="{6DFF9864-6937-86A2-774D-30B6D24C67BC}"/>
              </a:ext>
            </a:extLst>
          </p:cNvPr>
          <p:cNvSpPr/>
          <p:nvPr/>
        </p:nvSpPr>
        <p:spPr>
          <a:xfrm>
            <a:off x="8015581" y="3477506"/>
            <a:ext cx="165255" cy="206619"/>
          </a:xfrm>
          <a:prstGeom prst="rect">
            <a:avLst/>
          </a:prstGeom>
          <a:noFill/>
          <a:ln/>
        </p:spPr>
        <p:txBody>
          <a:bodyPr wrap="none" lIns="0" tIns="0" rIns="0" bIns="0" rtlCol="0" anchor="t"/>
          <a:lstStyle/>
          <a:p>
            <a:pPr>
              <a:lnSpc>
                <a:spcPts val="2083"/>
              </a:lnSpc>
            </a:pPr>
            <a:r>
              <a:rPr lang="en-US" sz="1800" dirty="0">
                <a:solidFill>
                  <a:schemeClr val="bg1"/>
                </a:solidFill>
                <a:latin typeface="Libre Baskerville Light" pitchFamily="34" charset="0"/>
                <a:ea typeface="Libre Baskerville Light" pitchFamily="34" charset="-122"/>
                <a:cs typeface="Libre Baskerville Light" pitchFamily="34" charset="-120"/>
              </a:rPr>
              <a:t>03</a:t>
            </a:r>
            <a:endParaRPr lang="en-US" sz="1800" dirty="0">
              <a:solidFill>
                <a:schemeClr val="bg1"/>
              </a:solidFill>
            </a:endParaRPr>
          </a:p>
        </p:txBody>
      </p:sp>
      <p:pic>
        <p:nvPicPr>
          <p:cNvPr id="13" name="Image 3" descr="preencoded.png">
            <a:extLst>
              <a:ext uri="{FF2B5EF4-FFF2-40B4-BE49-F238E27FC236}">
                <a16:creationId xmlns:a16="http://schemas.microsoft.com/office/drawing/2014/main" id="{125FA762-0C27-2D97-F0D6-3E303E523811}"/>
              </a:ext>
            </a:extLst>
          </p:cNvPr>
          <p:cNvPicPr>
            <a:picLocks noChangeAspect="1"/>
          </p:cNvPicPr>
          <p:nvPr/>
        </p:nvPicPr>
        <p:blipFill>
          <a:blip r:embed="rId4"/>
          <a:stretch>
            <a:fillRect/>
          </a:stretch>
        </p:blipFill>
        <p:spPr>
          <a:xfrm>
            <a:off x="8015581" y="3739375"/>
            <a:ext cx="3511826" cy="19045"/>
          </a:xfrm>
          <a:prstGeom prst="rect">
            <a:avLst/>
          </a:prstGeom>
        </p:spPr>
      </p:pic>
      <p:sp>
        <p:nvSpPr>
          <p:cNvPr id="14" name="Text 8">
            <a:extLst>
              <a:ext uri="{FF2B5EF4-FFF2-40B4-BE49-F238E27FC236}">
                <a16:creationId xmlns:a16="http://schemas.microsoft.com/office/drawing/2014/main" id="{68718A64-FC07-70A3-6757-A3B347DDC69C}"/>
              </a:ext>
            </a:extLst>
          </p:cNvPr>
          <p:cNvSpPr/>
          <p:nvPr/>
        </p:nvSpPr>
        <p:spPr>
          <a:xfrm>
            <a:off x="8015581" y="3860093"/>
            <a:ext cx="3511826" cy="619956"/>
          </a:xfrm>
          <a:prstGeom prst="rect">
            <a:avLst/>
          </a:prstGeom>
          <a:noFill/>
          <a:ln/>
        </p:spPr>
        <p:txBody>
          <a:bodyPr wrap="square" lIns="0" tIns="0" rIns="0" bIns="0" rtlCol="0" anchor="t"/>
          <a:lstStyle/>
          <a:p>
            <a:pPr>
              <a:lnSpc>
                <a:spcPts val="2416"/>
              </a:lnSpc>
            </a:pPr>
            <a:r>
              <a:rPr lang="en-US" sz="1916" dirty="0">
                <a:solidFill>
                  <a:schemeClr val="accent1"/>
                </a:solidFill>
                <a:latin typeface="Libre Baskerville" pitchFamily="34" charset="0"/>
                <a:ea typeface="Libre Baskerville" pitchFamily="34" charset="-122"/>
                <a:cs typeface="Libre Baskerville" pitchFamily="34" charset="-120"/>
              </a:rPr>
              <a:t>Lessons Learned and Future Preparedness</a:t>
            </a:r>
            <a:endParaRPr lang="en-US" sz="1916" dirty="0">
              <a:solidFill>
                <a:schemeClr val="accent1"/>
              </a:solidFill>
            </a:endParaRPr>
          </a:p>
        </p:txBody>
      </p:sp>
      <p:sp>
        <p:nvSpPr>
          <p:cNvPr id="15" name="Text 9">
            <a:extLst>
              <a:ext uri="{FF2B5EF4-FFF2-40B4-BE49-F238E27FC236}">
                <a16:creationId xmlns:a16="http://schemas.microsoft.com/office/drawing/2014/main" id="{77663A05-94D8-0DDE-C250-E4B8452BCEDB}"/>
              </a:ext>
            </a:extLst>
          </p:cNvPr>
          <p:cNvSpPr/>
          <p:nvPr/>
        </p:nvSpPr>
        <p:spPr>
          <a:xfrm>
            <a:off x="8015581" y="4579242"/>
            <a:ext cx="3511826" cy="1058190"/>
          </a:xfrm>
          <a:prstGeom prst="rect">
            <a:avLst/>
          </a:prstGeom>
          <a:noFill/>
          <a:ln/>
        </p:spPr>
        <p:txBody>
          <a:bodyPr wrap="square" lIns="0" tIns="0" rIns="0" bIns="0" rtlCol="0" anchor="t"/>
          <a:lstStyle/>
          <a:p>
            <a:pPr>
              <a:lnSpc>
                <a:spcPts val="2083"/>
              </a:lnSpc>
            </a:pPr>
            <a:r>
              <a:rPr lang="en-US" sz="1291" dirty="0">
                <a:solidFill>
                  <a:schemeClr val="bg1"/>
                </a:solidFill>
                <a:latin typeface="Open Sans" pitchFamily="34" charset="0"/>
                <a:ea typeface="Open Sans" pitchFamily="34" charset="-122"/>
                <a:cs typeface="Open Sans" pitchFamily="34" charset="-120"/>
              </a:rPr>
              <a:t>Strategic insights for building resilient defense architectures and implementing adaptive mitigation strategies against evolving threats.</a:t>
            </a:r>
            <a:endParaRPr lang="en-US" sz="1291" dirty="0">
              <a:solidFill>
                <a:schemeClr val="bg1"/>
              </a:solidFill>
            </a:endParaRPr>
          </a:p>
        </p:txBody>
      </p:sp>
    </p:spTree>
    <p:extLst>
      <p:ext uri="{BB962C8B-B14F-4D97-AF65-F5344CB8AC3E}">
        <p14:creationId xmlns:p14="http://schemas.microsoft.com/office/powerpoint/2010/main" val="3317244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a:extLst>
              <a:ext uri="{FF2B5EF4-FFF2-40B4-BE49-F238E27FC236}">
                <a16:creationId xmlns:a16="http://schemas.microsoft.com/office/drawing/2014/main" id="{4BC3E62C-EF0C-D14B-9A47-70670C77540E}"/>
              </a:ext>
            </a:extLst>
          </p:cNvPr>
          <p:cNvSpPr>
            <a:spLocks noGrp="1"/>
          </p:cNvSpPr>
          <p:nvPr>
            <p:ph type="title" idx="4294967295"/>
          </p:nvPr>
        </p:nvSpPr>
        <p:spPr>
          <a:xfrm>
            <a:off x="455612" y="87854"/>
            <a:ext cx="10312400" cy="685800"/>
          </a:xfrm>
          <a:prstGeom prst="rect">
            <a:avLst/>
          </a:prstGeom>
        </p:spPr>
        <p:txBody>
          <a:bodyPr/>
          <a:lstStyle/>
          <a:p>
            <a:r>
              <a:rPr lang="en-US" sz="3200" b="0" dirty="0">
                <a:solidFill>
                  <a:schemeClr val="accent1"/>
                </a:solidFill>
              </a:rPr>
              <a:t>Network operators Challenges &amp; What was missing</a:t>
            </a:r>
            <a:endParaRPr lang="en-US" altLang="en-EG" sz="3200" dirty="0">
              <a:solidFill>
                <a:schemeClr val="accent1"/>
              </a:solidFill>
              <a:latin typeface="Arial" panose="020B0604020202020204" pitchFamily="34" charset="0"/>
            </a:endParaRPr>
          </a:p>
        </p:txBody>
      </p:sp>
      <p:graphicFrame>
        <p:nvGraphicFramePr>
          <p:cNvPr id="4" name="Content Placeholder 3">
            <a:extLst>
              <a:ext uri="{FF2B5EF4-FFF2-40B4-BE49-F238E27FC236}">
                <a16:creationId xmlns:a16="http://schemas.microsoft.com/office/drawing/2014/main" id="{90E3BC01-FB60-A243-847E-8D488EC35074}"/>
              </a:ext>
            </a:extLst>
          </p:cNvPr>
          <p:cNvGraphicFramePr>
            <a:graphicFrameLocks noGrp="1"/>
          </p:cNvGraphicFramePr>
          <p:nvPr>
            <p:ph idx="4294967295"/>
            <p:extLst>
              <p:ext uri="{D42A27DB-BD31-4B8C-83A1-F6EECF244321}">
                <p14:modId xmlns:p14="http://schemas.microsoft.com/office/powerpoint/2010/main" val="4067148146"/>
              </p:ext>
            </p:extLst>
          </p:nvPr>
        </p:nvGraphicFramePr>
        <p:xfrm>
          <a:off x="303212" y="838200"/>
          <a:ext cx="11279189" cy="5889141"/>
        </p:xfrm>
        <a:graphic>
          <a:graphicData uri="http://schemas.openxmlformats.org/drawingml/2006/table">
            <a:tbl>
              <a:tblPr>
                <a:tableStyleId>{BC89EF96-8CEA-46FF-86C4-4CE0E7609802}</a:tableStyleId>
              </a:tblPr>
              <a:tblGrid>
                <a:gridCol w="6096000">
                  <a:extLst>
                    <a:ext uri="{9D8B030D-6E8A-4147-A177-3AD203B41FA5}">
                      <a16:colId xmlns:a16="http://schemas.microsoft.com/office/drawing/2014/main" val="3961842381"/>
                    </a:ext>
                  </a:extLst>
                </a:gridCol>
                <a:gridCol w="5183189">
                  <a:extLst>
                    <a:ext uri="{9D8B030D-6E8A-4147-A177-3AD203B41FA5}">
                      <a16:colId xmlns:a16="http://schemas.microsoft.com/office/drawing/2014/main" val="2067309449"/>
                    </a:ext>
                  </a:extLst>
                </a:gridCol>
              </a:tblGrid>
              <a:tr h="611277">
                <a:tc>
                  <a:txBody>
                    <a:bodyPr/>
                    <a:lstStyle>
                      <a:lvl1pPr eaLnBrk="0" hangingPunct="0">
                        <a:spcBef>
                          <a:spcPct val="20000"/>
                        </a:spcBef>
                        <a:buClr>
                          <a:srgbClr val="71B532"/>
                        </a:buClr>
                        <a:buFont typeface="Arial" panose="020B0604020202020204" pitchFamily="34" charset="0"/>
                        <a:defRPr sz="26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buClr>
                          <a:srgbClr val="71B532"/>
                        </a:buClr>
                        <a:buFont typeface="Arial" panose="020B0604020202020204" pitchFamily="34" charset="0"/>
                        <a:defRPr sz="23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buClr>
                          <a:srgbClr val="71B532"/>
                        </a:buClr>
                        <a:buFont typeface="Arial" panose="020B0604020202020204" pitchFamily="34" charset="0"/>
                        <a:defRPr sz="20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EG" sz="2800" b="1" u="none" strike="noStrike" cap="none" normalizeH="0" baseline="0" dirty="0">
                          <a:ln>
                            <a:noFill/>
                          </a:ln>
                          <a:solidFill>
                            <a:schemeClr val="accent1"/>
                          </a:solidFill>
                          <a:effectLst/>
                        </a:rPr>
                        <a:t>Challenges</a:t>
                      </a:r>
                      <a:endParaRPr kumimoji="0" lang="en-US" altLang="en-EG" sz="2800" b="1" i="0" u="none" strike="noStrike" cap="none" normalizeH="0" baseline="0" dirty="0">
                        <a:ln>
                          <a:noFill/>
                        </a:ln>
                        <a:solidFill>
                          <a:schemeClr val="accent1"/>
                        </a:solidFill>
                        <a:effectLst/>
                        <a:latin typeface="Calibri" panose="020F0502020204030204" pitchFamily="34" charset="0"/>
                        <a:ea typeface="MS PGothic" panose="020B0600070205080204" pitchFamily="34" charset="-128"/>
                      </a:endParaRPr>
                    </a:p>
                  </a:txBody>
                  <a:tcPr marT="45724" marB="45724" horzOverflow="overflow"/>
                </a:tc>
                <a:tc>
                  <a:txBody>
                    <a:bodyPr/>
                    <a:lstStyle>
                      <a:lvl1pPr eaLnBrk="0" hangingPunct="0">
                        <a:spcBef>
                          <a:spcPct val="20000"/>
                        </a:spcBef>
                        <a:buClr>
                          <a:srgbClr val="71B532"/>
                        </a:buClr>
                        <a:buFont typeface="Arial" panose="020B0604020202020204" pitchFamily="34" charset="0"/>
                        <a:defRPr sz="26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buClr>
                          <a:srgbClr val="71B532"/>
                        </a:buClr>
                        <a:buFont typeface="Arial" panose="020B0604020202020204" pitchFamily="34" charset="0"/>
                        <a:defRPr sz="23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buClr>
                          <a:srgbClr val="71B532"/>
                        </a:buClr>
                        <a:buFont typeface="Arial" panose="020B0604020202020204" pitchFamily="34" charset="0"/>
                        <a:defRPr sz="20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EG" sz="2800" b="1" u="none" strike="noStrike" cap="none" normalizeH="0" baseline="0" dirty="0">
                          <a:ln>
                            <a:noFill/>
                          </a:ln>
                          <a:solidFill>
                            <a:schemeClr val="accent1"/>
                          </a:solidFill>
                          <a:effectLst/>
                        </a:rPr>
                        <a:t>What was missing </a:t>
                      </a:r>
                      <a:endParaRPr kumimoji="0" lang="en-US" altLang="en-EG" sz="2800" b="1" i="0" u="none" strike="noStrike" cap="none" normalizeH="0" baseline="0" dirty="0">
                        <a:ln>
                          <a:noFill/>
                        </a:ln>
                        <a:solidFill>
                          <a:schemeClr val="accent1"/>
                        </a:solidFill>
                        <a:effectLst/>
                        <a:latin typeface="Calibri" panose="020F0502020204030204" pitchFamily="34" charset="0"/>
                        <a:ea typeface="MS PGothic" panose="020B0600070205080204" pitchFamily="34" charset="-128"/>
                      </a:endParaRPr>
                    </a:p>
                  </a:txBody>
                  <a:tcPr marT="45724" marB="45724" horzOverflow="overflow"/>
                </a:tc>
                <a:extLst>
                  <a:ext uri="{0D108BD9-81ED-4DB2-BD59-A6C34878D82A}">
                    <a16:rowId xmlns:a16="http://schemas.microsoft.com/office/drawing/2014/main" val="2986202595"/>
                  </a:ext>
                </a:extLst>
              </a:tr>
              <a:tr h="871076">
                <a:tc>
                  <a:txBody>
                    <a:bodyPr/>
                    <a:lstStyle>
                      <a:lvl1pPr eaLnBrk="0" hangingPunct="0">
                        <a:spcBef>
                          <a:spcPct val="20000"/>
                        </a:spcBef>
                        <a:buClr>
                          <a:srgbClr val="71B532"/>
                        </a:buClr>
                        <a:buFont typeface="Arial" panose="020B0604020202020204" pitchFamily="34" charset="0"/>
                        <a:defRPr sz="26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buClr>
                          <a:srgbClr val="71B532"/>
                        </a:buClr>
                        <a:buFont typeface="Arial" panose="020B0604020202020204" pitchFamily="34" charset="0"/>
                        <a:defRPr sz="23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buClr>
                          <a:srgbClr val="71B532"/>
                        </a:buClr>
                        <a:buFont typeface="Arial" panose="020B0604020202020204" pitchFamily="34" charset="0"/>
                        <a:defRPr sz="20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lang="en-US" sz="1600" b="1" dirty="0">
                          <a:solidFill>
                            <a:schemeClr val="bg1"/>
                          </a:solidFill>
                        </a:rPr>
                        <a:t>Large Voume</a:t>
                      </a:r>
                      <a:r>
                        <a:rPr lang="en-US" sz="1600" dirty="0">
                          <a:solidFill>
                            <a:schemeClr val="bg1"/>
                          </a:solidFill>
                        </a:rPr>
                        <a:t>: Multi-vector Carpet-Bombing attacks with massive volumes overwhelmed existing defenses. </a:t>
                      </a:r>
                      <a:endParaRPr kumimoji="0" lang="en-US" altLang="en-EG" sz="16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endParaRPr>
                    </a:p>
                  </a:txBody>
                  <a:tcPr marT="45724" marB="45724" horzOverflow="overflow"/>
                </a:tc>
                <a:tc>
                  <a:txBody>
                    <a:bodyPr/>
                    <a:lstStyle>
                      <a:lvl1pPr eaLnBrk="0" hangingPunct="0">
                        <a:spcBef>
                          <a:spcPct val="20000"/>
                        </a:spcBef>
                        <a:buClr>
                          <a:srgbClr val="71B532"/>
                        </a:buClr>
                        <a:buFont typeface="Arial" panose="020B0604020202020204" pitchFamily="34" charset="0"/>
                        <a:defRPr sz="26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buClr>
                          <a:srgbClr val="71B532"/>
                        </a:buClr>
                        <a:buFont typeface="Arial" panose="020B0604020202020204" pitchFamily="34" charset="0"/>
                        <a:defRPr sz="23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buClr>
                          <a:srgbClr val="71B532"/>
                        </a:buClr>
                        <a:buFont typeface="Arial" panose="020B0604020202020204" pitchFamily="34" charset="0"/>
                        <a:defRPr sz="20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 typeface="Arial" panose="020B0604020202020204" pitchFamily="34" charset="0"/>
                        <a:buNone/>
                        <a:tabLst/>
                      </a:pPr>
                      <a:r>
                        <a:rPr lang="en-US" sz="1600" dirty="0">
                          <a:solidFill>
                            <a:schemeClr val="bg1"/>
                          </a:solidFill>
                        </a:rPr>
                        <a:t>Presence of sufficient mitigation capability, surpassing the customer’s scrubbing center.</a:t>
                      </a:r>
                      <a:endParaRPr kumimoji="0" lang="en-US" altLang="en-EG" sz="16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endParaRPr>
                    </a:p>
                  </a:txBody>
                  <a:tcPr marT="45724" marB="45724" horzOverflow="overflow"/>
                </a:tc>
                <a:extLst>
                  <a:ext uri="{0D108BD9-81ED-4DB2-BD59-A6C34878D82A}">
                    <a16:rowId xmlns:a16="http://schemas.microsoft.com/office/drawing/2014/main" val="4246911000"/>
                  </a:ext>
                </a:extLst>
              </a:tr>
              <a:tr h="607116">
                <a:tc>
                  <a:txBody>
                    <a:bodyPr/>
                    <a:lstStyle>
                      <a:lvl1pPr eaLnBrk="0" hangingPunct="0">
                        <a:spcBef>
                          <a:spcPct val="20000"/>
                        </a:spcBef>
                        <a:buClr>
                          <a:srgbClr val="71B532"/>
                        </a:buClr>
                        <a:buFont typeface="Arial" panose="020B0604020202020204" pitchFamily="34" charset="0"/>
                        <a:defRPr sz="26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buClr>
                          <a:srgbClr val="71B532"/>
                        </a:buClr>
                        <a:buFont typeface="Arial" panose="020B0604020202020204" pitchFamily="34" charset="0"/>
                        <a:defRPr sz="23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buClr>
                          <a:srgbClr val="71B532"/>
                        </a:buClr>
                        <a:buFont typeface="Arial" panose="020B0604020202020204" pitchFamily="34" charset="0"/>
                        <a:defRPr sz="20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lang="en-US" sz="1600" b="1" dirty="0">
                          <a:solidFill>
                            <a:schemeClr val="bg1"/>
                          </a:solidFill>
                        </a:rPr>
                        <a:t>Saturation of the international links: </a:t>
                      </a:r>
                      <a:r>
                        <a:rPr lang="en-US" sz="1600" dirty="0">
                          <a:solidFill>
                            <a:schemeClr val="bg1"/>
                          </a:solidFill>
                        </a:rPr>
                        <a:t>caused Internet Gateways to reach their maximum capacity, impacting service availability."</a:t>
                      </a:r>
                      <a:endParaRPr kumimoji="0" lang="en-US" altLang="en-EG" sz="16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endParaRPr>
                    </a:p>
                  </a:txBody>
                  <a:tcPr marT="45724" marB="45724" horzOverflow="overflow"/>
                </a:tc>
                <a:tc>
                  <a:txBody>
                    <a:bodyPr/>
                    <a:lstStyle>
                      <a:lvl1pPr eaLnBrk="0" hangingPunct="0">
                        <a:spcBef>
                          <a:spcPct val="20000"/>
                        </a:spcBef>
                        <a:buClr>
                          <a:srgbClr val="71B532"/>
                        </a:buClr>
                        <a:buFont typeface="Arial" panose="020B0604020202020204" pitchFamily="34" charset="0"/>
                        <a:defRPr sz="26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buClr>
                          <a:srgbClr val="71B532"/>
                        </a:buClr>
                        <a:buFont typeface="Arial" panose="020B0604020202020204" pitchFamily="34" charset="0"/>
                        <a:defRPr sz="23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buClr>
                          <a:srgbClr val="71B532"/>
                        </a:buClr>
                        <a:buFont typeface="Arial" panose="020B0604020202020204" pitchFamily="34" charset="0"/>
                        <a:defRPr sz="20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 typeface="Arial" panose="020B0604020202020204" pitchFamily="34" charset="0"/>
                        <a:buNone/>
                        <a:tabLst/>
                      </a:pPr>
                      <a:r>
                        <a:rPr lang="en-US" sz="1600" dirty="0">
                          <a:solidFill>
                            <a:schemeClr val="bg1"/>
                          </a:solidFill>
                        </a:rPr>
                        <a:t>Cloud Mitigation: Each network operator should be covered by cloud mitigation capability acting as a second layer of protection to absorb large-scale attacks beyond on-premise capacity.</a:t>
                      </a:r>
                      <a:endParaRPr kumimoji="0" lang="en-US" altLang="en-EG" sz="16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endParaRPr>
                    </a:p>
                  </a:txBody>
                  <a:tcPr marT="45724" marB="45724" horzOverflow="overflow"/>
                </a:tc>
                <a:extLst>
                  <a:ext uri="{0D108BD9-81ED-4DB2-BD59-A6C34878D82A}">
                    <a16:rowId xmlns:a16="http://schemas.microsoft.com/office/drawing/2014/main" val="4144561227"/>
                  </a:ext>
                </a:extLst>
              </a:tr>
              <a:tr h="871076">
                <a:tc>
                  <a:txBody>
                    <a:bodyPr/>
                    <a:lstStyle>
                      <a:lvl1pPr eaLnBrk="0" hangingPunct="0">
                        <a:spcBef>
                          <a:spcPct val="20000"/>
                        </a:spcBef>
                        <a:buClr>
                          <a:srgbClr val="71B532"/>
                        </a:buClr>
                        <a:buFont typeface="Arial" panose="020B0604020202020204" pitchFamily="34" charset="0"/>
                        <a:defRPr sz="26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buClr>
                          <a:srgbClr val="71B532"/>
                        </a:buClr>
                        <a:buFont typeface="Arial" panose="020B0604020202020204" pitchFamily="34" charset="0"/>
                        <a:defRPr sz="23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buClr>
                          <a:srgbClr val="71B532"/>
                        </a:buClr>
                        <a:buFont typeface="Arial" panose="020B0604020202020204" pitchFamily="34" charset="0"/>
                        <a:defRPr sz="20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lang="en-US" sz="1600" b="1" dirty="0">
                          <a:solidFill>
                            <a:schemeClr val="bg1"/>
                          </a:solidFill>
                        </a:rPr>
                        <a:t>Adaptive Attack Detection Challenges</a:t>
                      </a:r>
                      <a:r>
                        <a:rPr lang="en-US" sz="1600" dirty="0">
                          <a:solidFill>
                            <a:schemeClr val="bg1"/>
                          </a:solidFill>
                        </a:rPr>
                        <a:t>: Rapidly changing vectors, small packet sizes, and wide subnet distribution complicate detection and mitigation</a:t>
                      </a:r>
                      <a:r>
                        <a:rPr kumimoji="0" lang="en-US" altLang="en-EG" sz="1600" b="0" u="none" strike="noStrike" cap="none" normalizeH="0" baseline="0" dirty="0">
                          <a:ln>
                            <a:noFill/>
                          </a:ln>
                          <a:solidFill>
                            <a:schemeClr val="bg1"/>
                          </a:solidFill>
                          <a:effectLst/>
                        </a:rPr>
                        <a:t>.</a:t>
                      </a:r>
                      <a:endParaRPr kumimoji="0" lang="en-US" altLang="en-EG" sz="16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endParaRPr>
                    </a:p>
                  </a:txBody>
                  <a:tcPr marT="45724" marB="45724" horzOverflow="overflow"/>
                </a:tc>
                <a:tc>
                  <a:txBody>
                    <a:bodyPr/>
                    <a:lstStyle>
                      <a:lvl1pPr eaLnBrk="0" hangingPunct="0">
                        <a:spcBef>
                          <a:spcPct val="20000"/>
                        </a:spcBef>
                        <a:buClr>
                          <a:srgbClr val="71B532"/>
                        </a:buClr>
                        <a:buFont typeface="Arial" panose="020B0604020202020204" pitchFamily="34" charset="0"/>
                        <a:defRPr sz="26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buClr>
                          <a:srgbClr val="71B532"/>
                        </a:buClr>
                        <a:buFont typeface="Arial" panose="020B0604020202020204" pitchFamily="34" charset="0"/>
                        <a:defRPr sz="23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buClr>
                          <a:srgbClr val="71B532"/>
                        </a:buClr>
                        <a:buFont typeface="Arial" panose="020B0604020202020204" pitchFamily="34" charset="0"/>
                        <a:defRPr sz="20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US" altLang="en-EG" sz="1600" b="0" u="none" strike="noStrike" cap="none" normalizeH="0" baseline="0" dirty="0">
                          <a:ln>
                            <a:noFill/>
                          </a:ln>
                          <a:solidFill>
                            <a:schemeClr val="bg1"/>
                          </a:solidFill>
                          <a:effectLst/>
                        </a:rPr>
                        <a:t> M</a:t>
                      </a:r>
                      <a:r>
                        <a:rPr lang="en-US" sz="1600" dirty="0">
                          <a:solidFill>
                            <a:schemeClr val="bg1"/>
                          </a:solidFill>
                        </a:rPr>
                        <a:t>ore sophisticated detection mechanisms and adaptive response capabilities to counter evolving attack patterns.</a:t>
                      </a:r>
                      <a:endParaRPr kumimoji="0" lang="en-US" altLang="en-EG" sz="16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endParaRPr>
                    </a:p>
                  </a:txBody>
                  <a:tcPr marT="45724" marB="45724" horzOverflow="overflow"/>
                </a:tc>
                <a:extLst>
                  <a:ext uri="{0D108BD9-81ED-4DB2-BD59-A6C34878D82A}">
                    <a16:rowId xmlns:a16="http://schemas.microsoft.com/office/drawing/2014/main" val="2769298296"/>
                  </a:ext>
                </a:extLst>
              </a:tr>
              <a:tr h="620855">
                <a:tc>
                  <a:txBody>
                    <a:bodyPr/>
                    <a:lstStyle>
                      <a:lvl1pPr eaLnBrk="0" hangingPunct="0">
                        <a:spcBef>
                          <a:spcPct val="20000"/>
                        </a:spcBef>
                        <a:buClr>
                          <a:srgbClr val="71B532"/>
                        </a:buClr>
                        <a:buFont typeface="Arial" panose="020B0604020202020204" pitchFamily="34" charset="0"/>
                        <a:defRPr sz="26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buClr>
                          <a:srgbClr val="71B532"/>
                        </a:buClr>
                        <a:buFont typeface="Arial" panose="020B0604020202020204" pitchFamily="34" charset="0"/>
                        <a:defRPr sz="23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buClr>
                          <a:srgbClr val="71B532"/>
                        </a:buClr>
                        <a:buFont typeface="Arial" panose="020B0604020202020204" pitchFamily="34" charset="0"/>
                        <a:defRPr sz="20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lang="en-US" sz="1600" b="1" dirty="0">
                          <a:solidFill>
                            <a:schemeClr val="bg1"/>
                          </a:solidFill>
                        </a:rPr>
                        <a:t>Network congestion: </a:t>
                      </a:r>
                      <a:r>
                        <a:rPr lang="en-US" sz="1600" dirty="0">
                          <a:solidFill>
                            <a:schemeClr val="bg1"/>
                          </a:solidFill>
                        </a:rPr>
                        <a:t>caused by BGP redirection, where prefix announcements were rejected by network devices.</a:t>
                      </a:r>
                      <a:endParaRPr kumimoji="0" lang="en-US" altLang="en-EG" sz="16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endParaRPr>
                    </a:p>
                  </a:txBody>
                  <a:tcPr marT="45724" marB="45724" horzOverflow="overflow"/>
                </a:tc>
                <a:tc>
                  <a:txBody>
                    <a:bodyPr/>
                    <a:lstStyle>
                      <a:lvl1pPr eaLnBrk="0" hangingPunct="0">
                        <a:spcBef>
                          <a:spcPct val="20000"/>
                        </a:spcBef>
                        <a:buClr>
                          <a:srgbClr val="71B532"/>
                        </a:buClr>
                        <a:buFont typeface="Arial" panose="020B0604020202020204" pitchFamily="34" charset="0"/>
                        <a:defRPr sz="26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buClr>
                          <a:srgbClr val="71B532"/>
                        </a:buClr>
                        <a:buFont typeface="Arial" panose="020B0604020202020204" pitchFamily="34" charset="0"/>
                        <a:defRPr sz="23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buClr>
                          <a:srgbClr val="71B532"/>
                        </a:buClr>
                        <a:buFont typeface="Arial" panose="020B0604020202020204" pitchFamily="34" charset="0"/>
                        <a:defRPr sz="20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 typeface="Arial" panose="020B0604020202020204" pitchFamily="34" charset="0"/>
                        <a:buNone/>
                        <a:tabLst/>
                      </a:pPr>
                      <a:r>
                        <a:rPr lang="en-US" sz="1600" dirty="0">
                          <a:solidFill>
                            <a:schemeClr val="bg1"/>
                          </a:solidFill>
                        </a:rPr>
                        <a:t>More distributed DDoS scrubbing architecture combined with smaller, well-defined customer networks for redirection.</a:t>
                      </a:r>
                      <a:endParaRPr kumimoji="0" lang="en-US" altLang="en-EG" sz="16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endParaRPr>
                    </a:p>
                  </a:txBody>
                  <a:tcPr marT="45724" marB="45724" horzOverflow="overflow"/>
                </a:tc>
                <a:extLst>
                  <a:ext uri="{0D108BD9-81ED-4DB2-BD59-A6C34878D82A}">
                    <a16:rowId xmlns:a16="http://schemas.microsoft.com/office/drawing/2014/main" val="3568879253"/>
                  </a:ext>
                </a:extLst>
              </a:tr>
              <a:tr h="685800">
                <a:tc>
                  <a:txBody>
                    <a:bodyPr/>
                    <a:lstStyle>
                      <a:lvl1pPr eaLnBrk="0" hangingPunct="0">
                        <a:spcBef>
                          <a:spcPct val="20000"/>
                        </a:spcBef>
                        <a:buClr>
                          <a:srgbClr val="71B532"/>
                        </a:buClr>
                        <a:buFont typeface="Arial" panose="020B0604020202020204" pitchFamily="34" charset="0"/>
                        <a:defRPr sz="26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buClr>
                          <a:srgbClr val="71B532"/>
                        </a:buClr>
                        <a:buFont typeface="Arial" panose="020B0604020202020204" pitchFamily="34" charset="0"/>
                        <a:defRPr sz="23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buClr>
                          <a:srgbClr val="71B532"/>
                        </a:buClr>
                        <a:buFont typeface="Arial" panose="020B0604020202020204" pitchFamily="34" charset="0"/>
                        <a:defRPr sz="20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lang="en-US" sz="1600" b="1" dirty="0">
                          <a:solidFill>
                            <a:schemeClr val="bg1"/>
                          </a:solidFill>
                        </a:rPr>
                        <a:t>Mixed attack source complexity</a:t>
                      </a:r>
                      <a:r>
                        <a:rPr lang="en-US" sz="1600" dirty="0">
                          <a:solidFill>
                            <a:schemeClr val="bg1"/>
                          </a:solidFill>
                        </a:rPr>
                        <a:t>: simultaneous external (Internet-sourced) and internal (nationally sourced) attacks.</a:t>
                      </a:r>
                      <a:endParaRPr kumimoji="0" lang="en-US" altLang="en-EG" sz="16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endParaRPr>
                    </a:p>
                  </a:txBody>
                  <a:tcPr marT="45724" marB="45724" horzOverflow="overflow"/>
                </a:tc>
                <a:tc>
                  <a:txBody>
                    <a:bodyPr/>
                    <a:lstStyle>
                      <a:lvl1pPr eaLnBrk="0" hangingPunct="0">
                        <a:spcBef>
                          <a:spcPct val="20000"/>
                        </a:spcBef>
                        <a:buClr>
                          <a:srgbClr val="71B532"/>
                        </a:buClr>
                        <a:buFont typeface="Arial" panose="020B0604020202020204" pitchFamily="34" charset="0"/>
                        <a:defRPr sz="26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buClr>
                          <a:srgbClr val="71B532"/>
                        </a:buClr>
                        <a:buFont typeface="Arial" panose="020B0604020202020204" pitchFamily="34" charset="0"/>
                        <a:defRPr sz="23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buClr>
                          <a:srgbClr val="71B532"/>
                        </a:buClr>
                        <a:buFont typeface="Arial" panose="020B0604020202020204" pitchFamily="34" charset="0"/>
                        <a:defRPr sz="20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buClr>
                          <a:srgbClr val="71B532"/>
                        </a:buClr>
                        <a:buFont typeface="Arial" panose="020B0604020202020204" pitchFamily="34" charset="0"/>
                        <a:defRPr>
                          <a:solidFill>
                            <a:schemeClr val="tx1"/>
                          </a:solidFill>
                          <a:latin typeface="Arial" panose="020B060402020202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 typeface="Arial" panose="020B0604020202020204" pitchFamily="34" charset="0"/>
                        <a:buNone/>
                        <a:tabLst/>
                      </a:pPr>
                      <a:r>
                        <a:rPr lang="en-US" sz="1600" dirty="0">
                          <a:solidFill>
                            <a:schemeClr val="bg1"/>
                          </a:solidFill>
                        </a:rPr>
                        <a:t>Layered defense strategies were required, as single-point mitigation failed against hybrid attacks targeting multiple entry points</a:t>
                      </a:r>
                      <a:endParaRPr kumimoji="0" lang="en-US" altLang="en-EG" sz="16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endParaRPr>
                    </a:p>
                  </a:txBody>
                  <a:tcPr marT="45724" marB="45724" horzOverflow="overflow"/>
                </a:tc>
                <a:extLst>
                  <a:ext uri="{0D108BD9-81ED-4DB2-BD59-A6C34878D82A}">
                    <a16:rowId xmlns:a16="http://schemas.microsoft.com/office/drawing/2014/main" val="3503256812"/>
                  </a:ext>
                </a:extLst>
              </a:tr>
              <a:tr h="784761">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lang="en-US" sz="1600" b="1" dirty="0" err="1">
                          <a:solidFill>
                            <a:schemeClr val="bg1"/>
                          </a:solidFill>
                        </a:rPr>
                        <a:t>FlowSpec</a:t>
                      </a:r>
                      <a:r>
                        <a:rPr lang="en-US" sz="1600" b="1" dirty="0">
                          <a:solidFill>
                            <a:schemeClr val="bg1"/>
                          </a:solidFill>
                        </a:rPr>
                        <a:t> alone proved insufficient</a:t>
                      </a:r>
                      <a:r>
                        <a:rPr lang="en-US" sz="1600" dirty="0">
                          <a:solidFill>
                            <a:schemeClr val="bg1"/>
                          </a:solidFill>
                        </a:rPr>
                        <a:t>: Flow spec on Routers used as the only protection technique fails against evolving attack patterns.</a:t>
                      </a:r>
                      <a:endParaRPr kumimoji="0" lang="en-US" altLang="en-EG" sz="16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endParaRPr>
                    </a:p>
                  </a:txBody>
                  <a:tcPr marT="45724" marB="45724" horzOverflow="overflow"/>
                </a:tc>
                <a:tc>
                  <a:txBody>
                    <a:bodyPr/>
                    <a:lstStyle/>
                    <a:p>
                      <a:pPr marL="0" marR="0" lvl="0" indent="0" algn="l" defTabSz="457200" rtl="0" eaLnBrk="1" fontAlgn="base" latinLnBrk="0" hangingPunct="1">
                        <a:lnSpc>
                          <a:spcPct val="100000"/>
                        </a:lnSpc>
                        <a:spcBef>
                          <a:spcPct val="0"/>
                        </a:spcBef>
                        <a:spcAft>
                          <a:spcPct val="0"/>
                        </a:spcAft>
                        <a:buClrTx/>
                        <a:buSzTx/>
                        <a:buFont typeface="Arial" panose="020B0604020202020204" pitchFamily="34" charset="0"/>
                        <a:buNone/>
                        <a:tabLst/>
                        <a:defRPr/>
                      </a:pPr>
                      <a:r>
                        <a:rPr lang="en-US" sz="1600" dirty="0">
                          <a:solidFill>
                            <a:schemeClr val="bg1"/>
                          </a:solidFill>
                        </a:rPr>
                        <a:t>Effective defense required with mixed mitigation on local devices plus cloud protection</a:t>
                      </a:r>
                      <a:endParaRPr kumimoji="0" lang="en-US" altLang="en-EG" sz="16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endParaRPr>
                    </a:p>
                  </a:txBody>
                  <a:tcPr marT="45724" marB="45724" horzOverflow="overflow"/>
                </a:tc>
                <a:extLst>
                  <a:ext uri="{0D108BD9-81ED-4DB2-BD59-A6C34878D82A}">
                    <a16:rowId xmlns:a16="http://schemas.microsoft.com/office/drawing/2014/main" val="3880485939"/>
                  </a:ext>
                </a:extLst>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F091E-AD2A-4CF6-C1EC-A4D37CC1B0CD}"/>
              </a:ext>
            </a:extLst>
          </p:cNvPr>
          <p:cNvSpPr>
            <a:spLocks noGrp="1"/>
          </p:cNvSpPr>
          <p:nvPr>
            <p:ph type="title" idx="4294967295"/>
          </p:nvPr>
        </p:nvSpPr>
        <p:spPr>
          <a:xfrm>
            <a:off x="298932" y="276004"/>
            <a:ext cx="11582400" cy="609600"/>
          </a:xfrm>
          <a:prstGeom prst="rect">
            <a:avLst/>
          </a:prstGeom>
        </p:spPr>
        <p:txBody>
          <a:bodyPr/>
          <a:lstStyle/>
          <a:p>
            <a:r>
              <a:rPr lang="en-US" sz="3200" dirty="0">
                <a:solidFill>
                  <a:schemeClr val="accent1"/>
                </a:solidFill>
              </a:rPr>
              <a:t> Is </a:t>
            </a:r>
            <a:r>
              <a:rPr lang="en-US" sz="3200" dirty="0" err="1">
                <a:solidFill>
                  <a:schemeClr val="accent1"/>
                </a:solidFill>
              </a:rPr>
              <a:t>Flowspec</a:t>
            </a:r>
            <a:r>
              <a:rPr lang="en-US" sz="3200" dirty="0">
                <a:solidFill>
                  <a:schemeClr val="accent1"/>
                </a:solidFill>
              </a:rPr>
              <a:t> only enough?</a:t>
            </a:r>
          </a:p>
        </p:txBody>
      </p:sp>
      <p:grpSp>
        <p:nvGrpSpPr>
          <p:cNvPr id="13" name="Group 12">
            <a:extLst>
              <a:ext uri="{FF2B5EF4-FFF2-40B4-BE49-F238E27FC236}">
                <a16:creationId xmlns:a16="http://schemas.microsoft.com/office/drawing/2014/main" id="{34DDE58D-8C2D-90E7-E1CE-6A792F4863F1}"/>
              </a:ext>
            </a:extLst>
          </p:cNvPr>
          <p:cNvGrpSpPr/>
          <p:nvPr/>
        </p:nvGrpSpPr>
        <p:grpSpPr>
          <a:xfrm>
            <a:off x="303209" y="1087801"/>
            <a:ext cx="3429005" cy="4879022"/>
            <a:chOff x="303209" y="1293178"/>
            <a:chExt cx="3429005" cy="4879022"/>
          </a:xfrm>
        </p:grpSpPr>
        <p:sp>
          <p:nvSpPr>
            <p:cNvPr id="5" name="Rectangle 4">
              <a:extLst>
                <a:ext uri="{FF2B5EF4-FFF2-40B4-BE49-F238E27FC236}">
                  <a16:creationId xmlns:a16="http://schemas.microsoft.com/office/drawing/2014/main" id="{82E1645A-34D3-E2A7-FB03-3F32049E492E}"/>
                </a:ext>
              </a:extLst>
            </p:cNvPr>
            <p:cNvSpPr/>
            <p:nvPr/>
          </p:nvSpPr>
          <p:spPr>
            <a:xfrm>
              <a:off x="303209" y="2377096"/>
              <a:ext cx="3429003" cy="3795104"/>
            </a:xfrm>
            <a:prstGeom prst="rect">
              <a:avLst/>
            </a:prstGeom>
            <a:solidFill>
              <a:schemeClr val="tx1"/>
            </a:solidFill>
          </p:spPr>
          <p:txBody>
            <a:bodyPr wrap="square" lIns="182880" tIns="182880" rIns="182880" bIns="182880">
              <a:noAutofit/>
            </a:bodyPr>
            <a:lstStyle/>
            <a:p>
              <a:pPr>
                <a:lnSpc>
                  <a:spcPct val="94000"/>
                </a:lnSpc>
                <a:spcAft>
                  <a:spcPts val="800"/>
                </a:spcAft>
                <a:buClr>
                  <a:schemeClr val="bg1"/>
                </a:buClr>
              </a:pPr>
              <a:r>
                <a:rPr lang="en-US" sz="1800" b="1" dirty="0">
                  <a:solidFill>
                    <a:schemeClr val="bg2"/>
                  </a:solidFill>
                  <a:latin typeface="+mn-lt"/>
                </a:rPr>
                <a:t>Limited Vector Blocking </a:t>
              </a:r>
            </a:p>
            <a:p>
              <a:pPr marL="285750" indent="-285750">
                <a:lnSpc>
                  <a:spcPct val="94000"/>
                </a:lnSpc>
                <a:spcAft>
                  <a:spcPts val="800"/>
                </a:spcAft>
                <a:buClr>
                  <a:schemeClr val="bg1"/>
                </a:buClr>
                <a:buFont typeface="Arial" panose="020B0604020202020204" pitchFamily="34" charset="0"/>
                <a:buChar char="•"/>
              </a:pPr>
              <a:r>
                <a:rPr lang="en-US" sz="1800" dirty="0">
                  <a:solidFill>
                    <a:schemeClr val="bg2"/>
                  </a:solidFill>
                  <a:latin typeface="+mn-lt"/>
                </a:rPr>
                <a:t>Blocks only some attack vectors (some Reflection/Amplification, initial IP fragment only)</a:t>
              </a:r>
            </a:p>
            <a:p>
              <a:pPr marL="285750" indent="-285750">
                <a:lnSpc>
                  <a:spcPct val="94000"/>
                </a:lnSpc>
                <a:spcAft>
                  <a:spcPts val="800"/>
                </a:spcAft>
                <a:buClr>
                  <a:schemeClr val="bg1"/>
                </a:buClr>
                <a:buFont typeface="Arial" panose="020B0604020202020204" pitchFamily="34" charset="0"/>
                <a:buChar char="•"/>
              </a:pPr>
              <a:r>
                <a:rPr lang="en-US" sz="1800" dirty="0">
                  <a:solidFill>
                    <a:schemeClr val="bg2"/>
                  </a:solidFill>
                  <a:latin typeface="+mn-lt"/>
                </a:rPr>
                <a:t>Possibly rate limit non-initial fragments</a:t>
              </a:r>
            </a:p>
            <a:p>
              <a:pPr marL="285750" indent="-285750">
                <a:lnSpc>
                  <a:spcPct val="94000"/>
                </a:lnSpc>
                <a:spcAft>
                  <a:spcPts val="800"/>
                </a:spcAft>
                <a:buClr>
                  <a:schemeClr val="bg1"/>
                </a:buClr>
                <a:buFont typeface="Arial" panose="020B0604020202020204" pitchFamily="34" charset="0"/>
                <a:buChar char="•"/>
              </a:pPr>
              <a:r>
                <a:rPr lang="en-US" sz="1800" dirty="0">
                  <a:solidFill>
                    <a:schemeClr val="bg2"/>
                  </a:solidFill>
                  <a:latin typeface="+mn-lt"/>
                </a:rPr>
                <a:t>Possibly rate limit UDP</a:t>
              </a:r>
            </a:p>
            <a:p>
              <a:pPr marL="285750" indent="-285750">
                <a:lnSpc>
                  <a:spcPct val="94000"/>
                </a:lnSpc>
                <a:spcAft>
                  <a:spcPts val="800"/>
                </a:spcAft>
                <a:buClr>
                  <a:schemeClr val="bg1"/>
                </a:buClr>
                <a:buFont typeface="Arial" panose="020B0604020202020204" pitchFamily="34" charset="0"/>
                <a:buChar char="•"/>
              </a:pPr>
              <a:r>
                <a:rPr lang="en-US" sz="1800" dirty="0">
                  <a:solidFill>
                    <a:schemeClr val="bg2"/>
                  </a:solidFill>
                  <a:latin typeface="+mn-lt"/>
                </a:rPr>
                <a:t>Usually Scrubbing Device is used to finish mitigating other attack vectors</a:t>
              </a:r>
            </a:p>
            <a:p>
              <a:pPr marL="171450" indent="-171450">
                <a:lnSpc>
                  <a:spcPct val="94000"/>
                </a:lnSpc>
                <a:spcAft>
                  <a:spcPts val="800"/>
                </a:spcAft>
                <a:buClr>
                  <a:schemeClr val="tx1"/>
                </a:buClr>
                <a:buFont typeface="Arial" panose="020B0604020202020204" pitchFamily="34" charset="0"/>
                <a:buChar char="•"/>
              </a:pPr>
              <a:endParaRPr lang="en-US" dirty="0">
                <a:latin typeface="+mn-lt"/>
              </a:endParaRPr>
            </a:p>
            <a:p>
              <a:pPr marL="171450" indent="-171450">
                <a:lnSpc>
                  <a:spcPct val="94000"/>
                </a:lnSpc>
                <a:spcAft>
                  <a:spcPts val="800"/>
                </a:spcAft>
                <a:buClr>
                  <a:schemeClr val="tx1"/>
                </a:buClr>
                <a:buFont typeface="Arial" panose="020B0604020202020204" pitchFamily="34" charset="0"/>
                <a:buChar char="•"/>
              </a:pPr>
              <a:endParaRPr lang="en-US" sz="1800" dirty="0"/>
            </a:p>
          </p:txBody>
        </p:sp>
        <p:sp>
          <p:nvSpPr>
            <p:cNvPr id="6" name="TextBox 5">
              <a:extLst>
                <a:ext uri="{FF2B5EF4-FFF2-40B4-BE49-F238E27FC236}">
                  <a16:creationId xmlns:a16="http://schemas.microsoft.com/office/drawing/2014/main" id="{BCB4BD72-BE5B-89C8-B1F3-E421DB9FDAEF}"/>
                </a:ext>
              </a:extLst>
            </p:cNvPr>
            <p:cNvSpPr txBox="1"/>
            <p:nvPr/>
          </p:nvSpPr>
          <p:spPr>
            <a:xfrm>
              <a:off x="303211" y="1293178"/>
              <a:ext cx="3429003" cy="1105211"/>
            </a:xfrm>
            <a:prstGeom prst="rect">
              <a:avLst/>
            </a:prstGeom>
            <a:solidFill>
              <a:schemeClr val="accent2"/>
            </a:solidFill>
          </p:spPr>
          <p:txBody>
            <a:bodyPr wrap="square" lIns="243840" tIns="0" rIns="243840" bIns="0" rtlCol="0" anchor="ctr" anchorCtr="0">
              <a:noAutofit/>
            </a:bodyPr>
            <a:lstStyle/>
            <a:p>
              <a:pPr algn="ctr"/>
              <a:r>
                <a:rPr lang="en-US" sz="2500" dirty="0">
                  <a:solidFill>
                    <a:srgbClr val="FFFFFF"/>
                  </a:solidFill>
                </a:rPr>
                <a:t>Traditional DDoS Flowspec Response</a:t>
              </a:r>
            </a:p>
          </p:txBody>
        </p:sp>
      </p:grpSp>
      <p:grpSp>
        <p:nvGrpSpPr>
          <p:cNvPr id="14" name="Group 13">
            <a:extLst>
              <a:ext uri="{FF2B5EF4-FFF2-40B4-BE49-F238E27FC236}">
                <a16:creationId xmlns:a16="http://schemas.microsoft.com/office/drawing/2014/main" id="{3FA9B71E-F17F-72D2-3D0E-2813FC7E5280}"/>
              </a:ext>
            </a:extLst>
          </p:cNvPr>
          <p:cNvGrpSpPr/>
          <p:nvPr/>
        </p:nvGrpSpPr>
        <p:grpSpPr>
          <a:xfrm>
            <a:off x="4265609" y="1087801"/>
            <a:ext cx="3429005" cy="4879022"/>
            <a:chOff x="4341807" y="1293178"/>
            <a:chExt cx="3429005" cy="4879022"/>
          </a:xfrm>
        </p:grpSpPr>
        <p:sp>
          <p:nvSpPr>
            <p:cNvPr id="7" name="Rectangle 6">
              <a:extLst>
                <a:ext uri="{FF2B5EF4-FFF2-40B4-BE49-F238E27FC236}">
                  <a16:creationId xmlns:a16="http://schemas.microsoft.com/office/drawing/2014/main" id="{B9AEAC64-D168-5BE0-1C7E-FC2A816B0530}"/>
                </a:ext>
              </a:extLst>
            </p:cNvPr>
            <p:cNvSpPr/>
            <p:nvPr/>
          </p:nvSpPr>
          <p:spPr>
            <a:xfrm>
              <a:off x="4341807" y="2377096"/>
              <a:ext cx="3429003" cy="3795104"/>
            </a:xfrm>
            <a:prstGeom prst="rect">
              <a:avLst/>
            </a:prstGeom>
            <a:solidFill>
              <a:schemeClr val="tx1"/>
            </a:solidFill>
          </p:spPr>
          <p:txBody>
            <a:bodyPr wrap="square" lIns="182880" tIns="182880" rIns="182880" bIns="182880">
              <a:noAutofit/>
            </a:bodyPr>
            <a:lstStyle/>
            <a:p>
              <a:pPr>
                <a:lnSpc>
                  <a:spcPct val="94000"/>
                </a:lnSpc>
                <a:spcAft>
                  <a:spcPts val="800"/>
                </a:spcAft>
                <a:buClr>
                  <a:schemeClr val="bg1"/>
                </a:buClr>
              </a:pPr>
              <a:r>
                <a:rPr lang="en-US" sz="1800" b="1" dirty="0">
                  <a:solidFill>
                    <a:schemeClr val="bg2"/>
                  </a:solidFill>
                  <a:latin typeface="+mn-lt"/>
                </a:rPr>
                <a:t>Target Specific Effect</a:t>
              </a:r>
            </a:p>
            <a:p>
              <a:pPr marL="285750" indent="-285750">
                <a:lnSpc>
                  <a:spcPct val="94000"/>
                </a:lnSpc>
                <a:spcAft>
                  <a:spcPts val="800"/>
                </a:spcAft>
                <a:buClr>
                  <a:schemeClr val="bg1"/>
                </a:buClr>
                <a:buFont typeface="Arial" panose="020B0604020202020204" pitchFamily="34" charset="0"/>
                <a:buChar char="•"/>
              </a:pPr>
              <a:r>
                <a:rPr lang="en-US" sz="1800" dirty="0">
                  <a:solidFill>
                    <a:schemeClr val="bg2"/>
                  </a:solidFill>
                  <a:latin typeface="+mn-lt"/>
                </a:rPr>
                <a:t>Target may lose access to targeted applications</a:t>
              </a:r>
            </a:p>
            <a:p>
              <a:pPr marL="285750" indent="-285750">
                <a:lnSpc>
                  <a:spcPct val="94000"/>
                </a:lnSpc>
                <a:spcAft>
                  <a:spcPts val="800"/>
                </a:spcAft>
                <a:buClr>
                  <a:schemeClr val="bg1"/>
                </a:buClr>
                <a:buFont typeface="Arial" panose="020B0604020202020204" pitchFamily="34" charset="0"/>
                <a:buChar char="•"/>
              </a:pPr>
              <a:r>
                <a:rPr lang="en-US" sz="1800" dirty="0">
                  <a:solidFill>
                    <a:schemeClr val="bg2"/>
                  </a:solidFill>
                  <a:latin typeface="+mn-lt"/>
                </a:rPr>
                <a:t>Broken UDP applications (gaming, video streaming or conferencing) for Target</a:t>
              </a:r>
            </a:p>
            <a:p>
              <a:pPr marL="285750" indent="-285750">
                <a:lnSpc>
                  <a:spcPct val="94000"/>
                </a:lnSpc>
                <a:spcAft>
                  <a:spcPts val="800"/>
                </a:spcAft>
                <a:buClr>
                  <a:schemeClr val="bg1"/>
                </a:buClr>
                <a:buFont typeface="Arial" panose="020B0604020202020204" pitchFamily="34" charset="0"/>
                <a:buChar char="•"/>
              </a:pPr>
              <a:r>
                <a:rPr lang="en-US" sz="1800" dirty="0">
                  <a:solidFill>
                    <a:schemeClr val="bg2"/>
                  </a:solidFill>
                  <a:latin typeface="+mn-lt"/>
                </a:rPr>
                <a:t>Broken DNS for Target</a:t>
              </a:r>
            </a:p>
            <a:p>
              <a:pPr marL="285750" indent="-285750">
                <a:lnSpc>
                  <a:spcPct val="94000"/>
                </a:lnSpc>
                <a:spcAft>
                  <a:spcPts val="800"/>
                </a:spcAft>
                <a:buClr>
                  <a:schemeClr val="bg1"/>
                </a:buClr>
                <a:buFont typeface="Arial" panose="020B0604020202020204" pitchFamily="34" charset="0"/>
                <a:buChar char="•"/>
              </a:pPr>
              <a:r>
                <a:rPr lang="en-US" sz="1800" dirty="0">
                  <a:solidFill>
                    <a:schemeClr val="bg2"/>
                  </a:solidFill>
                  <a:latin typeface="+mn-lt"/>
                </a:rPr>
                <a:t>Target sees Fragmented traffic (</a:t>
              </a:r>
              <a:r>
                <a:rPr lang="en-US" sz="1800" dirty="0" err="1">
                  <a:solidFill>
                    <a:schemeClr val="bg2"/>
                  </a:solidFill>
                  <a:latin typeface="+mn-lt"/>
                </a:rPr>
                <a:t>e.g</a:t>
              </a:r>
              <a:r>
                <a:rPr lang="en-US" sz="1800" dirty="0">
                  <a:solidFill>
                    <a:schemeClr val="bg2"/>
                  </a:solidFill>
                  <a:latin typeface="+mn-lt"/>
                </a:rPr>
                <a:t> file downloads) broken or greatly slowed</a:t>
              </a:r>
            </a:p>
            <a:p>
              <a:pPr marL="285750" indent="-285750">
                <a:lnSpc>
                  <a:spcPct val="94000"/>
                </a:lnSpc>
                <a:spcAft>
                  <a:spcPts val="800"/>
                </a:spcAft>
                <a:buClr>
                  <a:schemeClr val="bg1"/>
                </a:buClr>
                <a:buFont typeface="Arial" panose="020B0604020202020204" pitchFamily="34" charset="0"/>
                <a:buChar char="•"/>
              </a:pPr>
              <a:r>
                <a:rPr lang="en-US" sz="1800" b="1" dirty="0">
                  <a:solidFill>
                    <a:schemeClr val="bg2"/>
                  </a:solidFill>
                  <a:latin typeface="+mn-lt"/>
                </a:rPr>
                <a:t>Impact limited to target of attack</a:t>
              </a:r>
            </a:p>
            <a:p>
              <a:pPr marL="171450" indent="-171450">
                <a:lnSpc>
                  <a:spcPct val="94000"/>
                </a:lnSpc>
                <a:spcAft>
                  <a:spcPts val="800"/>
                </a:spcAft>
                <a:buClr>
                  <a:schemeClr val="tx1"/>
                </a:buClr>
                <a:buFont typeface="Arial" panose="020B0604020202020204" pitchFamily="34" charset="0"/>
                <a:buChar char="•"/>
              </a:pPr>
              <a:endParaRPr lang="en-US" dirty="0">
                <a:latin typeface="+mn-lt"/>
              </a:endParaRPr>
            </a:p>
            <a:p>
              <a:pPr marL="171450" indent="-171450">
                <a:lnSpc>
                  <a:spcPct val="94000"/>
                </a:lnSpc>
                <a:spcAft>
                  <a:spcPts val="800"/>
                </a:spcAft>
                <a:buClr>
                  <a:schemeClr val="tx1"/>
                </a:buClr>
                <a:buFont typeface="Arial" panose="020B0604020202020204" pitchFamily="34" charset="0"/>
                <a:buChar char="•"/>
              </a:pPr>
              <a:endParaRPr lang="en-US" sz="1800" dirty="0"/>
            </a:p>
          </p:txBody>
        </p:sp>
        <p:sp>
          <p:nvSpPr>
            <p:cNvPr id="8" name="TextBox 7">
              <a:extLst>
                <a:ext uri="{FF2B5EF4-FFF2-40B4-BE49-F238E27FC236}">
                  <a16:creationId xmlns:a16="http://schemas.microsoft.com/office/drawing/2014/main" id="{17E84F12-D28F-7725-33CC-6BE62AD0C568}"/>
                </a:ext>
              </a:extLst>
            </p:cNvPr>
            <p:cNvSpPr txBox="1"/>
            <p:nvPr/>
          </p:nvSpPr>
          <p:spPr>
            <a:xfrm>
              <a:off x="4341809" y="1293178"/>
              <a:ext cx="3429003" cy="1105211"/>
            </a:xfrm>
            <a:prstGeom prst="rect">
              <a:avLst/>
            </a:prstGeom>
            <a:solidFill>
              <a:schemeClr val="accent1">
                <a:lumMod val="75000"/>
              </a:schemeClr>
            </a:solidFill>
          </p:spPr>
          <p:txBody>
            <a:bodyPr wrap="square" lIns="243840" tIns="0" rIns="243840" bIns="0" rtlCol="0" anchor="ctr" anchorCtr="0">
              <a:noAutofit/>
            </a:bodyPr>
            <a:lstStyle/>
            <a:p>
              <a:pPr algn="ctr"/>
              <a:r>
                <a:rPr lang="en-US" sz="2500" dirty="0">
                  <a:solidFill>
                    <a:srgbClr val="FFFFFF"/>
                  </a:solidFill>
                </a:rPr>
                <a:t>Traditional DDoS Attack Impact</a:t>
              </a:r>
            </a:p>
          </p:txBody>
        </p:sp>
      </p:grpSp>
      <p:grpSp>
        <p:nvGrpSpPr>
          <p:cNvPr id="15" name="Group 14">
            <a:extLst>
              <a:ext uri="{FF2B5EF4-FFF2-40B4-BE49-F238E27FC236}">
                <a16:creationId xmlns:a16="http://schemas.microsoft.com/office/drawing/2014/main" id="{A77C4A50-52D9-3BD3-EB23-05FB3645DC48}"/>
              </a:ext>
            </a:extLst>
          </p:cNvPr>
          <p:cNvGrpSpPr/>
          <p:nvPr/>
        </p:nvGrpSpPr>
        <p:grpSpPr>
          <a:xfrm>
            <a:off x="8228010" y="1087801"/>
            <a:ext cx="3429005" cy="4879022"/>
            <a:chOff x="8228010" y="1293178"/>
            <a:chExt cx="3429005" cy="4879022"/>
          </a:xfrm>
        </p:grpSpPr>
        <p:sp>
          <p:nvSpPr>
            <p:cNvPr id="9" name="Rectangle 8">
              <a:extLst>
                <a:ext uri="{FF2B5EF4-FFF2-40B4-BE49-F238E27FC236}">
                  <a16:creationId xmlns:a16="http://schemas.microsoft.com/office/drawing/2014/main" id="{C3C6E93C-1DE7-196D-218E-0D33EF09BFC6}"/>
                </a:ext>
              </a:extLst>
            </p:cNvPr>
            <p:cNvSpPr/>
            <p:nvPr/>
          </p:nvSpPr>
          <p:spPr>
            <a:xfrm>
              <a:off x="8228010" y="2377096"/>
              <a:ext cx="3429003" cy="3795104"/>
            </a:xfrm>
            <a:prstGeom prst="rect">
              <a:avLst/>
            </a:prstGeom>
            <a:solidFill>
              <a:schemeClr val="tx1"/>
            </a:solidFill>
          </p:spPr>
          <p:txBody>
            <a:bodyPr wrap="square" lIns="182880" tIns="182880" rIns="182880" bIns="182880">
              <a:noAutofit/>
            </a:bodyPr>
            <a:lstStyle/>
            <a:p>
              <a:pPr>
                <a:lnSpc>
                  <a:spcPct val="94000"/>
                </a:lnSpc>
                <a:spcAft>
                  <a:spcPts val="800"/>
                </a:spcAft>
                <a:buClr>
                  <a:schemeClr val="bg1"/>
                </a:buClr>
              </a:pPr>
              <a:r>
                <a:rPr lang="en-US" sz="1800" b="1" dirty="0">
                  <a:solidFill>
                    <a:schemeClr val="bg1"/>
                  </a:solidFill>
                  <a:latin typeface="+mn-lt"/>
                </a:rPr>
                <a:t>Network Wide Devastations</a:t>
              </a:r>
            </a:p>
            <a:p>
              <a:pPr marL="285750" indent="-285750">
                <a:lnSpc>
                  <a:spcPct val="94000"/>
                </a:lnSpc>
                <a:spcAft>
                  <a:spcPts val="800"/>
                </a:spcAft>
                <a:buClr>
                  <a:schemeClr val="bg1"/>
                </a:buClr>
                <a:buFont typeface="Arial" panose="020B0604020202020204" pitchFamily="34" charset="0"/>
                <a:buChar char="•"/>
              </a:pPr>
              <a:r>
                <a:rPr lang="en-US" sz="1800" b="1" dirty="0">
                  <a:solidFill>
                    <a:schemeClr val="accent1"/>
                  </a:solidFill>
                  <a:latin typeface="+mn-lt"/>
                </a:rPr>
                <a:t>ALL Users</a:t>
              </a:r>
              <a:r>
                <a:rPr lang="en-US" sz="1800" dirty="0">
                  <a:solidFill>
                    <a:schemeClr val="accent1"/>
                  </a:solidFill>
                  <a:latin typeface="+mn-lt"/>
                </a:rPr>
                <a:t> </a:t>
              </a:r>
              <a:r>
                <a:rPr lang="en-US" sz="1800" dirty="0">
                  <a:solidFill>
                    <a:schemeClr val="bg2"/>
                  </a:solidFill>
                  <a:latin typeface="+mn-lt"/>
                </a:rPr>
                <a:t>lose access to targeted applications</a:t>
              </a:r>
            </a:p>
            <a:p>
              <a:pPr marL="285750" indent="-285750">
                <a:lnSpc>
                  <a:spcPct val="94000"/>
                </a:lnSpc>
                <a:spcAft>
                  <a:spcPts val="800"/>
                </a:spcAft>
                <a:buClr>
                  <a:schemeClr val="bg1"/>
                </a:buClr>
                <a:buFont typeface="Arial" panose="020B0604020202020204" pitchFamily="34" charset="0"/>
                <a:buChar char="•"/>
              </a:pPr>
              <a:r>
                <a:rPr lang="en-US" sz="1800" b="1" dirty="0">
                  <a:solidFill>
                    <a:schemeClr val="accent1"/>
                  </a:solidFill>
                  <a:latin typeface="+mn-lt"/>
                </a:rPr>
                <a:t>ALL Users</a:t>
              </a:r>
              <a:r>
                <a:rPr lang="en-US" sz="1800" dirty="0">
                  <a:solidFill>
                    <a:schemeClr val="bg2"/>
                  </a:solidFill>
                  <a:latin typeface="+mn-lt"/>
                </a:rPr>
                <a:t> lose access to UDP applications </a:t>
              </a:r>
            </a:p>
            <a:p>
              <a:pPr marL="285750" indent="-285750">
                <a:lnSpc>
                  <a:spcPct val="94000"/>
                </a:lnSpc>
                <a:spcAft>
                  <a:spcPts val="800"/>
                </a:spcAft>
                <a:buClr>
                  <a:schemeClr val="bg1"/>
                </a:buClr>
                <a:buFont typeface="Arial" panose="020B0604020202020204" pitchFamily="34" charset="0"/>
                <a:buChar char="•"/>
              </a:pPr>
              <a:r>
                <a:rPr lang="en-US" sz="1800" b="1" dirty="0">
                  <a:solidFill>
                    <a:schemeClr val="accent1"/>
                  </a:solidFill>
                  <a:latin typeface="+mn-lt"/>
                </a:rPr>
                <a:t>ALL Users’ </a:t>
              </a:r>
              <a:r>
                <a:rPr lang="en-US" sz="1800" b="1" dirty="0">
                  <a:solidFill>
                    <a:schemeClr val="bg2"/>
                  </a:solidFill>
                  <a:latin typeface="+mn-lt"/>
                </a:rPr>
                <a:t>f</a:t>
              </a:r>
              <a:r>
                <a:rPr lang="en-US" sz="1800" dirty="0">
                  <a:solidFill>
                    <a:schemeClr val="bg2"/>
                  </a:solidFill>
                  <a:latin typeface="+mn-lt"/>
                </a:rPr>
                <a:t>ragmented traffic (e.g. file downloads) broken or greatly slowed</a:t>
              </a:r>
            </a:p>
            <a:p>
              <a:pPr marL="285750" indent="-285750">
                <a:lnSpc>
                  <a:spcPct val="94000"/>
                </a:lnSpc>
                <a:spcAft>
                  <a:spcPts val="800"/>
                </a:spcAft>
                <a:buClr>
                  <a:schemeClr val="bg1"/>
                </a:buClr>
                <a:buFont typeface="Arial" panose="020B0604020202020204" pitchFamily="34" charset="0"/>
                <a:buChar char="•"/>
              </a:pPr>
              <a:r>
                <a:rPr lang="en-US" sz="1800" b="1" dirty="0">
                  <a:solidFill>
                    <a:schemeClr val="accent1"/>
                  </a:solidFill>
                  <a:latin typeface="+mn-lt"/>
                </a:rPr>
                <a:t>All Users</a:t>
              </a:r>
              <a:r>
                <a:rPr lang="en-US" sz="1800" dirty="0">
                  <a:solidFill>
                    <a:schemeClr val="accent1"/>
                  </a:solidFill>
                  <a:latin typeface="+mn-lt"/>
                </a:rPr>
                <a:t> </a:t>
              </a:r>
              <a:r>
                <a:rPr lang="en-US" sz="1800" dirty="0">
                  <a:solidFill>
                    <a:schemeClr val="bg2"/>
                  </a:solidFill>
                  <a:latin typeface="+mn-lt"/>
                </a:rPr>
                <a:t>see DNS impact</a:t>
              </a:r>
              <a:endParaRPr lang="en-US" sz="1800" b="1" dirty="0">
                <a:solidFill>
                  <a:schemeClr val="bg2"/>
                </a:solidFill>
                <a:latin typeface="+mn-lt"/>
              </a:endParaRPr>
            </a:p>
            <a:p>
              <a:pPr marL="285750" indent="-285750">
                <a:lnSpc>
                  <a:spcPct val="94000"/>
                </a:lnSpc>
                <a:spcAft>
                  <a:spcPts val="800"/>
                </a:spcAft>
                <a:buClr>
                  <a:schemeClr val="bg1"/>
                </a:buClr>
                <a:buFont typeface="Arial" panose="020B0604020202020204" pitchFamily="34" charset="0"/>
                <a:buChar char="•"/>
              </a:pPr>
              <a:r>
                <a:rPr lang="en-US" sz="1800" b="1" dirty="0">
                  <a:solidFill>
                    <a:schemeClr val="accent1"/>
                  </a:solidFill>
                  <a:latin typeface="+mn-lt"/>
                </a:rPr>
                <a:t>Broad impact</a:t>
              </a:r>
              <a:endParaRPr lang="en-US" dirty="0">
                <a:solidFill>
                  <a:schemeClr val="accent1"/>
                </a:solidFill>
                <a:latin typeface="+mn-lt"/>
              </a:endParaRPr>
            </a:p>
            <a:p>
              <a:pPr marL="171450" indent="-171450">
                <a:lnSpc>
                  <a:spcPct val="94000"/>
                </a:lnSpc>
                <a:spcAft>
                  <a:spcPts val="800"/>
                </a:spcAft>
                <a:buClr>
                  <a:schemeClr val="tx1"/>
                </a:buClr>
                <a:buFont typeface="Arial" panose="020B0604020202020204" pitchFamily="34" charset="0"/>
                <a:buChar char="•"/>
              </a:pPr>
              <a:endParaRPr lang="en-US" sz="1800" dirty="0"/>
            </a:p>
          </p:txBody>
        </p:sp>
        <p:sp>
          <p:nvSpPr>
            <p:cNvPr id="10" name="TextBox 9">
              <a:extLst>
                <a:ext uri="{FF2B5EF4-FFF2-40B4-BE49-F238E27FC236}">
                  <a16:creationId xmlns:a16="http://schemas.microsoft.com/office/drawing/2014/main" id="{013A683B-69AD-8AF2-1557-B7BDE08EC3EB}"/>
                </a:ext>
              </a:extLst>
            </p:cNvPr>
            <p:cNvSpPr txBox="1"/>
            <p:nvPr/>
          </p:nvSpPr>
          <p:spPr>
            <a:xfrm>
              <a:off x="8228012" y="1293178"/>
              <a:ext cx="3429003" cy="1105211"/>
            </a:xfrm>
            <a:prstGeom prst="rect">
              <a:avLst/>
            </a:prstGeom>
            <a:solidFill>
              <a:schemeClr val="accent6">
                <a:lumMod val="50000"/>
              </a:schemeClr>
            </a:solidFill>
          </p:spPr>
          <p:txBody>
            <a:bodyPr wrap="square" lIns="243840" tIns="0" rIns="243840" bIns="0" rtlCol="0" anchor="ctr" anchorCtr="0">
              <a:noAutofit/>
            </a:bodyPr>
            <a:lstStyle/>
            <a:p>
              <a:pPr algn="ctr"/>
              <a:r>
                <a:rPr lang="en-US" sz="2500" dirty="0">
                  <a:solidFill>
                    <a:srgbClr val="FFFFFF"/>
                  </a:solidFill>
                </a:rPr>
                <a:t>Carpet Bombing Impact</a:t>
              </a:r>
            </a:p>
          </p:txBody>
        </p:sp>
      </p:grpSp>
      <p:sp>
        <p:nvSpPr>
          <p:cNvPr id="3" name="Shape 17">
            <a:extLst>
              <a:ext uri="{FF2B5EF4-FFF2-40B4-BE49-F238E27FC236}">
                <a16:creationId xmlns:a16="http://schemas.microsoft.com/office/drawing/2014/main" id="{976C1F26-9FE7-9A9F-C725-C318659B2D94}"/>
              </a:ext>
            </a:extLst>
          </p:cNvPr>
          <p:cNvSpPr/>
          <p:nvPr/>
        </p:nvSpPr>
        <p:spPr>
          <a:xfrm>
            <a:off x="325134" y="6040801"/>
            <a:ext cx="11349117" cy="740999"/>
          </a:xfrm>
          <a:prstGeom prst="roundRect">
            <a:avLst>
              <a:gd name="adj" fmla="val 0"/>
            </a:avLst>
          </a:prstGeom>
          <a:solidFill>
            <a:schemeClr val="tx1"/>
          </a:solidFill>
          <a:ln/>
        </p:spPr>
        <p:txBody>
          <a:bodyPr/>
          <a:lstStyle/>
          <a:p>
            <a:pPr>
              <a:lnSpc>
                <a:spcPts val="1833"/>
              </a:lnSpc>
            </a:pPr>
            <a:endParaRPr lang="en-US" sz="2000" b="1" dirty="0">
              <a:solidFill>
                <a:srgbClr val="000000"/>
              </a:solidFill>
              <a:latin typeface="Open Sans" pitchFamily="34" charset="0"/>
              <a:ea typeface="Open Sans" pitchFamily="34" charset="-122"/>
              <a:cs typeface="Open Sans" pitchFamily="34" charset="-120"/>
            </a:endParaRPr>
          </a:p>
          <a:p>
            <a:pPr>
              <a:lnSpc>
                <a:spcPts val="1833"/>
              </a:lnSpc>
            </a:pPr>
            <a:r>
              <a:rPr lang="en-US" sz="1800" b="1" dirty="0">
                <a:solidFill>
                  <a:schemeClr val="bg1"/>
                </a:solidFill>
                <a:latin typeface="Open Sans" pitchFamily="34" charset="0"/>
                <a:ea typeface="Open Sans" pitchFamily="34" charset="-122"/>
                <a:cs typeface="Open Sans" pitchFamily="34" charset="-120"/>
              </a:rPr>
              <a:t>Critical Insight:</a:t>
            </a:r>
            <a:r>
              <a:rPr lang="en-US" sz="1800" dirty="0">
                <a:solidFill>
                  <a:schemeClr val="bg1"/>
                </a:solidFill>
                <a:latin typeface="Open Sans" pitchFamily="34" charset="0"/>
                <a:ea typeface="Open Sans" pitchFamily="34" charset="-122"/>
                <a:cs typeface="Open Sans" pitchFamily="34" charset="-120"/>
              </a:rPr>
              <a:t> </a:t>
            </a:r>
            <a:r>
              <a:rPr lang="en-US" sz="1600" dirty="0" err="1">
                <a:solidFill>
                  <a:schemeClr val="bg1"/>
                </a:solidFill>
                <a:latin typeface="Open Sans" pitchFamily="34" charset="0"/>
                <a:ea typeface="Open Sans" pitchFamily="34" charset="-122"/>
                <a:cs typeface="Open Sans" pitchFamily="34" charset="-120"/>
              </a:rPr>
              <a:t>Flowspec</a:t>
            </a:r>
            <a:r>
              <a:rPr lang="en-US" sz="1600" dirty="0">
                <a:solidFill>
                  <a:schemeClr val="bg1"/>
                </a:solidFill>
                <a:latin typeface="Open Sans" pitchFamily="34" charset="0"/>
                <a:ea typeface="Open Sans" pitchFamily="34" charset="-122"/>
                <a:cs typeface="Open Sans" pitchFamily="34" charset="-120"/>
              </a:rPr>
              <a:t> solutions designed for traditional targeted attacks become counterproductive against carpet bombing campaigns due to their broad network impact.</a:t>
            </a:r>
            <a:endParaRPr lang="en-US" sz="1600" dirty="0">
              <a:solidFill>
                <a:schemeClr val="bg1"/>
              </a:solidFill>
            </a:endParaRPr>
          </a:p>
        </p:txBody>
      </p:sp>
    </p:spTree>
    <p:extLst>
      <p:ext uri="{BB962C8B-B14F-4D97-AF65-F5344CB8AC3E}">
        <p14:creationId xmlns:p14="http://schemas.microsoft.com/office/powerpoint/2010/main" val="34562429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32904-D69B-7C51-87AC-602325C2917A}"/>
              </a:ext>
            </a:extLst>
          </p:cNvPr>
          <p:cNvSpPr>
            <a:spLocks noGrp="1"/>
          </p:cNvSpPr>
          <p:nvPr>
            <p:ph type="title" idx="4294967295"/>
          </p:nvPr>
        </p:nvSpPr>
        <p:spPr>
          <a:xfrm>
            <a:off x="296795" y="-295752"/>
            <a:ext cx="11582400" cy="609600"/>
          </a:xfrm>
          <a:prstGeom prst="rect">
            <a:avLst/>
          </a:prstGeom>
        </p:spPr>
        <p:txBody>
          <a:bodyPr/>
          <a:lstStyle/>
          <a:p>
            <a:br>
              <a:rPr lang="en-US" sz="3200" dirty="0">
                <a:solidFill>
                  <a:schemeClr val="accent1"/>
                </a:solidFill>
              </a:rPr>
            </a:br>
            <a:r>
              <a:rPr lang="en-US" sz="3200" dirty="0">
                <a:solidFill>
                  <a:schemeClr val="accent1"/>
                </a:solidFill>
              </a:rPr>
              <a:t>Adaptive DDoS Protection from a Global Threat Visibility</a:t>
            </a:r>
          </a:p>
        </p:txBody>
      </p:sp>
      <p:sp>
        <p:nvSpPr>
          <p:cNvPr id="4" name="Content Placeholder 5">
            <a:extLst>
              <a:ext uri="{FF2B5EF4-FFF2-40B4-BE49-F238E27FC236}">
                <a16:creationId xmlns:a16="http://schemas.microsoft.com/office/drawing/2014/main" id="{25B4D1B1-67EA-1BFC-AA16-9E66E2BB3EA1}"/>
              </a:ext>
            </a:extLst>
          </p:cNvPr>
          <p:cNvSpPr txBox="1">
            <a:spLocks/>
          </p:cNvSpPr>
          <p:nvPr/>
        </p:nvSpPr>
        <p:spPr>
          <a:xfrm>
            <a:off x="303213" y="5410200"/>
            <a:ext cx="11582400" cy="644525"/>
          </a:xfrm>
          <a:prstGeom prst="roundRect">
            <a:avLst/>
          </a:prstGeom>
          <a:solidFill>
            <a:schemeClr val="accent4"/>
          </a:solidFill>
          <a:ln w="1905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lvl1pPr marL="230188" indent="-230188" algn="l" defTabSz="609493" rtl="0" eaLnBrk="1" latinLnBrk="0" hangingPunct="1">
              <a:spcBef>
                <a:spcPct val="20000"/>
              </a:spcBef>
              <a:buClr>
                <a:schemeClr val="tx2"/>
              </a:buClr>
              <a:buFont typeface="Arial"/>
              <a:buChar char="•"/>
              <a:defRPr sz="2700" b="1" i="0" kern="1200" baseline="0">
                <a:solidFill>
                  <a:schemeClr val="tx2"/>
                </a:solidFill>
                <a:latin typeface="Arial"/>
                <a:ea typeface="+mn-ea"/>
                <a:cs typeface="Arial"/>
              </a:defRPr>
            </a:lvl1pPr>
            <a:lvl2pPr marL="911225" indent="-301625" algn="l" defTabSz="609493" rtl="0" eaLnBrk="1" latinLnBrk="0" hangingPunct="1">
              <a:spcBef>
                <a:spcPct val="20000"/>
              </a:spcBef>
              <a:buClr>
                <a:schemeClr val="tx2"/>
              </a:buClr>
              <a:buFont typeface="Arial"/>
              <a:buChar char="–"/>
              <a:defRPr sz="2400" b="0" i="0" kern="1200" baseline="0">
                <a:solidFill>
                  <a:schemeClr val="tx2"/>
                </a:solidFill>
                <a:latin typeface="+mn-lt"/>
                <a:ea typeface="+mn-ea"/>
                <a:cs typeface="+mn-cs"/>
              </a:defRPr>
            </a:lvl2pPr>
            <a:lvl3pPr marL="1523733" indent="-304747" algn="l" defTabSz="609493" rtl="0" eaLnBrk="1" latinLnBrk="0" hangingPunct="1">
              <a:spcBef>
                <a:spcPct val="20000"/>
              </a:spcBef>
              <a:buClr>
                <a:schemeClr val="tx2"/>
              </a:buClr>
              <a:buFont typeface="Arial"/>
              <a:buChar char="•"/>
              <a:defRPr sz="2100" b="0" i="0" kern="1200" baseline="0">
                <a:solidFill>
                  <a:schemeClr val="tx2"/>
                </a:solidFill>
                <a:latin typeface="+mn-lt"/>
                <a:ea typeface="+mn-ea"/>
                <a:cs typeface="+mn-cs"/>
              </a:defRPr>
            </a:lvl3pPr>
            <a:lvl4pPr marL="2133227" indent="-304747" algn="l" defTabSz="609493" rtl="0" eaLnBrk="1" latinLnBrk="0" hangingPunct="1">
              <a:spcBef>
                <a:spcPct val="20000"/>
              </a:spcBef>
              <a:buClr>
                <a:schemeClr val="accent6">
                  <a:lumMod val="50000"/>
                  <a:lumOff val="50000"/>
                </a:schemeClr>
              </a:buClr>
              <a:buFont typeface="Arial"/>
              <a:buChar char="–"/>
              <a:defRPr sz="1900" b="0" i="0" kern="1200">
                <a:solidFill>
                  <a:schemeClr val="lt1"/>
                </a:solidFill>
                <a:latin typeface="+mn-lt"/>
                <a:ea typeface="+mn-ea"/>
                <a:cs typeface="+mn-cs"/>
              </a:defRPr>
            </a:lvl4pPr>
            <a:lvl5pPr marL="2742720" indent="-304747" algn="l" defTabSz="609493" rtl="0" eaLnBrk="1" latinLnBrk="0" hangingPunct="1">
              <a:spcBef>
                <a:spcPct val="20000"/>
              </a:spcBef>
              <a:buClr>
                <a:schemeClr val="accent6">
                  <a:lumMod val="50000"/>
                  <a:lumOff val="50000"/>
                </a:schemeClr>
              </a:buClr>
              <a:buFont typeface="Arial"/>
              <a:buChar char="»"/>
              <a:defRPr sz="1600" b="0" i="0" kern="1200">
                <a:solidFill>
                  <a:schemeClr val="lt1"/>
                </a:solidFill>
                <a:latin typeface="+mn-lt"/>
                <a:ea typeface="+mn-ea"/>
                <a:cs typeface="+mn-cs"/>
              </a:defRPr>
            </a:lvl5pPr>
            <a:lvl6pPr marL="3352213" indent="-304747" algn="l" defTabSz="609493" rtl="0" eaLnBrk="1" latinLnBrk="0" hangingPunct="1">
              <a:spcBef>
                <a:spcPct val="20000"/>
              </a:spcBef>
              <a:buFont typeface="Arial"/>
              <a:buChar char="•"/>
              <a:defRPr sz="2700" kern="1200">
                <a:solidFill>
                  <a:schemeClr val="lt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lt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lt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lt1"/>
                </a:solidFill>
                <a:latin typeface="+mn-lt"/>
                <a:ea typeface="+mn-ea"/>
                <a:cs typeface="+mn-cs"/>
              </a:defRPr>
            </a:lvl9pPr>
          </a:lstStyle>
          <a:p>
            <a:pPr marL="307868" lvl="1" indent="0" algn="ctr" fontAlgn="auto">
              <a:spcAft>
                <a:spcPts val="0"/>
              </a:spcAft>
              <a:buFont typeface="Arial"/>
              <a:buNone/>
              <a:defRPr/>
            </a:pPr>
            <a:r>
              <a:rPr lang="en-US" sz="2000" b="1" dirty="0">
                <a:solidFill>
                  <a:schemeClr val="bg2"/>
                </a:solidFill>
              </a:rPr>
              <a:t>All Verified from Real-Time Worldwide DDoS Attack Data</a:t>
            </a:r>
          </a:p>
        </p:txBody>
      </p:sp>
      <p:sp>
        <p:nvSpPr>
          <p:cNvPr id="5" name="Pentagon 11">
            <a:extLst>
              <a:ext uri="{FF2B5EF4-FFF2-40B4-BE49-F238E27FC236}">
                <a16:creationId xmlns:a16="http://schemas.microsoft.com/office/drawing/2014/main" id="{11AD61A0-2E42-3ADE-846C-EB5925D0D768}"/>
              </a:ext>
            </a:extLst>
          </p:cNvPr>
          <p:cNvSpPr/>
          <p:nvPr/>
        </p:nvSpPr>
        <p:spPr>
          <a:xfrm>
            <a:off x="681484" y="1583578"/>
            <a:ext cx="3275173" cy="1165109"/>
          </a:xfrm>
          <a:prstGeom prst="homePlat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8013"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extBox 5">
            <a:extLst>
              <a:ext uri="{FF2B5EF4-FFF2-40B4-BE49-F238E27FC236}">
                <a16:creationId xmlns:a16="http://schemas.microsoft.com/office/drawing/2014/main" id="{0E6A971F-8A37-B351-1037-661AB436C831}"/>
              </a:ext>
            </a:extLst>
          </p:cNvPr>
          <p:cNvSpPr txBox="1"/>
          <p:nvPr/>
        </p:nvSpPr>
        <p:spPr>
          <a:xfrm>
            <a:off x="1798147" y="1812189"/>
            <a:ext cx="2179798" cy="707886"/>
          </a:xfrm>
          <a:prstGeom prst="rect">
            <a:avLst/>
          </a:prstGeom>
          <a:noFill/>
        </p:spPr>
        <p:txBody>
          <a:bodyPr wrap="square" rtlCol="0" anchor="ctr">
            <a:spAutoFit/>
          </a:bodyPr>
          <a:lstStyle/>
          <a:p>
            <a:pPr marL="0" marR="0" lvl="0" indent="0" algn="l" defTabSz="608013"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Active DDoS Sources</a:t>
            </a:r>
          </a:p>
        </p:txBody>
      </p:sp>
      <p:sp>
        <p:nvSpPr>
          <p:cNvPr id="7" name="Rectangle 6">
            <a:extLst>
              <a:ext uri="{FF2B5EF4-FFF2-40B4-BE49-F238E27FC236}">
                <a16:creationId xmlns:a16="http://schemas.microsoft.com/office/drawing/2014/main" id="{062CC326-58C3-B34E-A747-41957DCD6FAE}"/>
              </a:ext>
            </a:extLst>
          </p:cNvPr>
          <p:cNvSpPr/>
          <p:nvPr/>
        </p:nvSpPr>
        <p:spPr>
          <a:xfrm>
            <a:off x="3985926" y="1682394"/>
            <a:ext cx="4538330" cy="923330"/>
          </a:xfrm>
          <a:prstGeom prst="rect">
            <a:avLst/>
          </a:prstGeom>
        </p:spPr>
        <p:txBody>
          <a:bodyPr wrap="square">
            <a:spAutoFit/>
          </a:bodyPr>
          <a:lstStyle/>
          <a:p>
            <a:pPr marL="287252" marR="0" lvl="0" indent="-166638" algn="l" defTabSz="60931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FFFFFF"/>
                </a:solidFill>
                <a:effectLst/>
                <a:uLnTx/>
                <a:uFillTx/>
                <a:latin typeface="Arial" panose="020B0604020202020204"/>
                <a:ea typeface="Open Sans" charset="0"/>
                <a:cs typeface="Arial"/>
              </a:rPr>
              <a:t>Active Reflectors / Amplifiers</a:t>
            </a:r>
          </a:p>
          <a:p>
            <a:pPr marL="287252" marR="0" lvl="0" indent="-166638" algn="l" defTabSz="60931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solidFill>
                  <a:srgbClr val="FFFFFF"/>
                </a:solidFill>
                <a:latin typeface="Arial" panose="020B0604020202020204"/>
                <a:ea typeface="Open Sans" charset="0"/>
                <a:cs typeface="Arial"/>
              </a:rPr>
              <a:t>Abused Open Proxies</a:t>
            </a:r>
            <a:endParaRPr kumimoji="0" lang="en-US" sz="1800" b="0" i="0" u="none" strike="noStrike" kern="1200" cap="none" spc="0" normalizeH="0" baseline="0" noProof="0" dirty="0">
              <a:ln>
                <a:noFill/>
              </a:ln>
              <a:solidFill>
                <a:srgbClr val="FFFFFF"/>
              </a:solidFill>
              <a:effectLst/>
              <a:uLnTx/>
              <a:uFillTx/>
              <a:latin typeface="Arial" panose="020B0604020202020204"/>
              <a:ea typeface="Open Sans" charset="0"/>
              <a:cs typeface="Arial"/>
            </a:endParaRPr>
          </a:p>
          <a:p>
            <a:pPr marL="287252" marR="0" lvl="0" indent="-166638" algn="l" defTabSz="60931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FFFFFF"/>
                </a:solidFill>
                <a:effectLst/>
                <a:uLnTx/>
                <a:uFillTx/>
                <a:latin typeface="Arial" panose="020B0604020202020204"/>
                <a:ea typeface="Open Sans" charset="0"/>
                <a:cs typeface="Arial"/>
              </a:rPr>
              <a:t>Persistent </a:t>
            </a:r>
            <a:r>
              <a:rPr lang="en-US" sz="1800" dirty="0">
                <a:solidFill>
                  <a:srgbClr val="FFFFFF"/>
                </a:solidFill>
                <a:latin typeface="Arial" panose="020B0604020202020204"/>
                <a:ea typeface="Open Sans" charset="0"/>
                <a:cs typeface="Arial"/>
              </a:rPr>
              <a:t>Attack Sources</a:t>
            </a:r>
            <a:endParaRPr kumimoji="0" lang="en-US" sz="1800" b="0" i="0" u="none" strike="noStrike" kern="1200" cap="none" spc="0" normalizeH="0" baseline="0" noProof="0" dirty="0">
              <a:ln>
                <a:noFill/>
              </a:ln>
              <a:solidFill>
                <a:srgbClr val="FFFFFF"/>
              </a:solidFill>
              <a:effectLst/>
              <a:uLnTx/>
              <a:uFillTx/>
              <a:latin typeface="Arial" panose="020B0604020202020204"/>
              <a:ea typeface="Open Sans" charset="0"/>
              <a:cs typeface="Arial"/>
            </a:endParaRPr>
          </a:p>
        </p:txBody>
      </p:sp>
      <p:grpSp>
        <p:nvGrpSpPr>
          <p:cNvPr id="10" name="Group 9">
            <a:extLst>
              <a:ext uri="{FF2B5EF4-FFF2-40B4-BE49-F238E27FC236}">
                <a16:creationId xmlns:a16="http://schemas.microsoft.com/office/drawing/2014/main" id="{5A650D8A-69AB-0666-0F0B-ED147910AFFC}"/>
              </a:ext>
            </a:extLst>
          </p:cNvPr>
          <p:cNvGrpSpPr/>
          <p:nvPr/>
        </p:nvGrpSpPr>
        <p:grpSpPr>
          <a:xfrm>
            <a:off x="765870" y="1647068"/>
            <a:ext cx="1038128" cy="1038128"/>
            <a:chOff x="5239862" y="3971529"/>
            <a:chExt cx="685800" cy="685800"/>
          </a:xfrm>
        </p:grpSpPr>
        <p:sp>
          <p:nvSpPr>
            <p:cNvPr id="11" name="Oval 10">
              <a:extLst>
                <a:ext uri="{FF2B5EF4-FFF2-40B4-BE49-F238E27FC236}">
                  <a16:creationId xmlns:a16="http://schemas.microsoft.com/office/drawing/2014/main" id="{0A9908F5-27E8-E7D6-00F0-A7D90966A6AD}"/>
                </a:ext>
              </a:extLst>
            </p:cNvPr>
            <p:cNvSpPr>
              <a:spLocks noChangeAspect="1"/>
            </p:cNvSpPr>
            <p:nvPr/>
          </p:nvSpPr>
          <p:spPr>
            <a:xfrm>
              <a:off x="5239862" y="3971529"/>
              <a:ext cx="685800" cy="685800"/>
            </a:xfrm>
            <a:prstGeom prst="ellipse">
              <a:avLst/>
            </a:prstGeom>
            <a:noFill/>
            <a:ln w="12700" cap="flat" cmpd="sng" algn="ctr">
              <a:noFill/>
              <a:prstDash val="soli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600" dirty="0">
                <a:solidFill>
                  <a:schemeClr val="bg1"/>
                </a:solidFill>
              </a:endParaRPr>
            </a:p>
          </p:txBody>
        </p:sp>
        <p:grpSp>
          <p:nvGrpSpPr>
            <p:cNvPr id="12" name="Group 11">
              <a:extLst>
                <a:ext uri="{FF2B5EF4-FFF2-40B4-BE49-F238E27FC236}">
                  <a16:creationId xmlns:a16="http://schemas.microsoft.com/office/drawing/2014/main" id="{3DFB0496-1AEE-8867-EF67-9FBEB0576726}"/>
                </a:ext>
              </a:extLst>
            </p:cNvPr>
            <p:cNvGrpSpPr/>
            <p:nvPr/>
          </p:nvGrpSpPr>
          <p:grpSpPr>
            <a:xfrm>
              <a:off x="5327293" y="4058933"/>
              <a:ext cx="510938" cy="510992"/>
              <a:chOff x="17060863" y="18794413"/>
              <a:chExt cx="3875087" cy="3876675"/>
            </a:xfrm>
          </p:grpSpPr>
          <p:sp>
            <p:nvSpPr>
              <p:cNvPr id="13" name="Freeform 1892">
                <a:extLst>
                  <a:ext uri="{FF2B5EF4-FFF2-40B4-BE49-F238E27FC236}">
                    <a16:creationId xmlns:a16="http://schemas.microsoft.com/office/drawing/2014/main" id="{C1C0D578-4032-2726-5DA7-D1A3AFD128C6}"/>
                  </a:ext>
                </a:extLst>
              </p:cNvPr>
              <p:cNvSpPr>
                <a:spLocks noEditPoints="1"/>
              </p:cNvSpPr>
              <p:nvPr/>
            </p:nvSpPr>
            <p:spPr bwMode="auto">
              <a:xfrm>
                <a:off x="17364075" y="19089688"/>
                <a:ext cx="3270250" cy="3286125"/>
              </a:xfrm>
              <a:custGeom>
                <a:avLst/>
                <a:gdLst>
                  <a:gd name="T0" fmla="*/ 249 w 498"/>
                  <a:gd name="T1" fmla="*/ 16 h 500"/>
                  <a:gd name="T2" fmla="*/ 481 w 498"/>
                  <a:gd name="T3" fmla="*/ 250 h 500"/>
                  <a:gd name="T4" fmla="*/ 249 w 498"/>
                  <a:gd name="T5" fmla="*/ 483 h 500"/>
                  <a:gd name="T6" fmla="*/ 17 w 498"/>
                  <a:gd name="T7" fmla="*/ 250 h 500"/>
                  <a:gd name="T8" fmla="*/ 249 w 498"/>
                  <a:gd name="T9" fmla="*/ 16 h 500"/>
                  <a:gd name="T10" fmla="*/ 249 w 498"/>
                  <a:gd name="T11" fmla="*/ 0 h 500"/>
                  <a:gd name="T12" fmla="*/ 0 w 498"/>
                  <a:gd name="T13" fmla="*/ 250 h 500"/>
                  <a:gd name="T14" fmla="*/ 249 w 498"/>
                  <a:gd name="T15" fmla="*/ 500 h 500"/>
                  <a:gd name="T16" fmla="*/ 498 w 498"/>
                  <a:gd name="T17" fmla="*/ 250 h 500"/>
                  <a:gd name="T18" fmla="*/ 249 w 498"/>
                  <a:gd name="T19" fmla="*/ 0 h 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8" h="500">
                    <a:moveTo>
                      <a:pt x="249" y="16"/>
                    </a:moveTo>
                    <a:cubicBezTo>
                      <a:pt x="377" y="16"/>
                      <a:pt x="481" y="121"/>
                      <a:pt x="481" y="250"/>
                    </a:cubicBezTo>
                    <a:cubicBezTo>
                      <a:pt x="481" y="379"/>
                      <a:pt x="377" y="483"/>
                      <a:pt x="249" y="483"/>
                    </a:cubicBezTo>
                    <a:cubicBezTo>
                      <a:pt x="121" y="483"/>
                      <a:pt x="17" y="379"/>
                      <a:pt x="17" y="250"/>
                    </a:cubicBezTo>
                    <a:cubicBezTo>
                      <a:pt x="17" y="121"/>
                      <a:pt x="121" y="16"/>
                      <a:pt x="249" y="16"/>
                    </a:cubicBezTo>
                    <a:moveTo>
                      <a:pt x="249" y="0"/>
                    </a:moveTo>
                    <a:cubicBezTo>
                      <a:pt x="112" y="0"/>
                      <a:pt x="0" y="112"/>
                      <a:pt x="0" y="250"/>
                    </a:cubicBezTo>
                    <a:cubicBezTo>
                      <a:pt x="0" y="388"/>
                      <a:pt x="112" y="500"/>
                      <a:pt x="249" y="500"/>
                    </a:cubicBezTo>
                    <a:cubicBezTo>
                      <a:pt x="386" y="500"/>
                      <a:pt x="498" y="388"/>
                      <a:pt x="498" y="250"/>
                    </a:cubicBezTo>
                    <a:cubicBezTo>
                      <a:pt x="498" y="112"/>
                      <a:pt x="386" y="0"/>
                      <a:pt x="249" y="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4" name="Freeform 1893">
                <a:extLst>
                  <a:ext uri="{FF2B5EF4-FFF2-40B4-BE49-F238E27FC236}">
                    <a16:creationId xmlns:a16="http://schemas.microsoft.com/office/drawing/2014/main" id="{91F8DC99-62DE-4869-0A64-9DE57F88AA8A}"/>
                  </a:ext>
                </a:extLst>
              </p:cNvPr>
              <p:cNvSpPr>
                <a:spLocks noEditPoints="1"/>
              </p:cNvSpPr>
              <p:nvPr/>
            </p:nvSpPr>
            <p:spPr bwMode="auto">
              <a:xfrm>
                <a:off x="17987963" y="19715163"/>
                <a:ext cx="2022475" cy="2028825"/>
              </a:xfrm>
              <a:custGeom>
                <a:avLst/>
                <a:gdLst>
                  <a:gd name="T0" fmla="*/ 154 w 308"/>
                  <a:gd name="T1" fmla="*/ 9 h 309"/>
                  <a:gd name="T2" fmla="*/ 299 w 308"/>
                  <a:gd name="T3" fmla="*/ 155 h 309"/>
                  <a:gd name="T4" fmla="*/ 154 w 308"/>
                  <a:gd name="T5" fmla="*/ 301 h 309"/>
                  <a:gd name="T6" fmla="*/ 9 w 308"/>
                  <a:gd name="T7" fmla="*/ 155 h 309"/>
                  <a:gd name="T8" fmla="*/ 154 w 308"/>
                  <a:gd name="T9" fmla="*/ 9 h 309"/>
                  <a:gd name="T10" fmla="*/ 154 w 308"/>
                  <a:gd name="T11" fmla="*/ 0 h 309"/>
                  <a:gd name="T12" fmla="*/ 0 w 308"/>
                  <a:gd name="T13" fmla="*/ 155 h 309"/>
                  <a:gd name="T14" fmla="*/ 154 w 308"/>
                  <a:gd name="T15" fmla="*/ 309 h 309"/>
                  <a:gd name="T16" fmla="*/ 308 w 308"/>
                  <a:gd name="T17" fmla="*/ 155 h 309"/>
                  <a:gd name="T18" fmla="*/ 154 w 308"/>
                  <a:gd name="T19" fmla="*/ 0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8" h="309">
                    <a:moveTo>
                      <a:pt x="154" y="9"/>
                    </a:moveTo>
                    <a:cubicBezTo>
                      <a:pt x="234" y="9"/>
                      <a:pt x="299" y="74"/>
                      <a:pt x="299" y="155"/>
                    </a:cubicBezTo>
                    <a:cubicBezTo>
                      <a:pt x="299" y="236"/>
                      <a:pt x="234" y="301"/>
                      <a:pt x="154" y="301"/>
                    </a:cubicBezTo>
                    <a:cubicBezTo>
                      <a:pt x="74" y="301"/>
                      <a:pt x="9" y="236"/>
                      <a:pt x="9" y="155"/>
                    </a:cubicBezTo>
                    <a:cubicBezTo>
                      <a:pt x="9" y="74"/>
                      <a:pt x="74" y="9"/>
                      <a:pt x="154" y="9"/>
                    </a:cubicBezTo>
                    <a:moveTo>
                      <a:pt x="154" y="0"/>
                    </a:moveTo>
                    <a:cubicBezTo>
                      <a:pt x="69" y="0"/>
                      <a:pt x="0" y="70"/>
                      <a:pt x="0" y="155"/>
                    </a:cubicBezTo>
                    <a:cubicBezTo>
                      <a:pt x="0" y="240"/>
                      <a:pt x="69" y="309"/>
                      <a:pt x="154" y="309"/>
                    </a:cubicBezTo>
                    <a:cubicBezTo>
                      <a:pt x="239" y="309"/>
                      <a:pt x="308" y="240"/>
                      <a:pt x="308" y="155"/>
                    </a:cubicBezTo>
                    <a:cubicBezTo>
                      <a:pt x="308" y="70"/>
                      <a:pt x="239" y="0"/>
                      <a:pt x="154" y="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5" name="Oval 1894">
                <a:extLst>
                  <a:ext uri="{FF2B5EF4-FFF2-40B4-BE49-F238E27FC236}">
                    <a16:creationId xmlns:a16="http://schemas.microsoft.com/office/drawing/2014/main" id="{F3879A34-D235-8233-2E78-E4BA30D21B8B}"/>
                  </a:ext>
                </a:extLst>
              </p:cNvPr>
              <p:cNvSpPr>
                <a:spLocks noChangeArrowheads="1"/>
              </p:cNvSpPr>
              <p:nvPr/>
            </p:nvSpPr>
            <p:spPr bwMode="auto">
              <a:xfrm>
                <a:off x="18611850" y="20339050"/>
                <a:ext cx="774700" cy="781050"/>
              </a:xfrm>
              <a:prstGeom prst="ellipse">
                <a:avLst/>
              </a:pr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6" name="Freeform 1895">
                <a:extLst>
                  <a:ext uri="{FF2B5EF4-FFF2-40B4-BE49-F238E27FC236}">
                    <a16:creationId xmlns:a16="http://schemas.microsoft.com/office/drawing/2014/main" id="{6ECE628D-E125-A234-8B58-7017B149506E}"/>
                  </a:ext>
                </a:extLst>
              </p:cNvPr>
              <p:cNvSpPr>
                <a:spLocks/>
              </p:cNvSpPr>
              <p:nvPr/>
            </p:nvSpPr>
            <p:spPr bwMode="auto">
              <a:xfrm>
                <a:off x="18946813" y="18794413"/>
                <a:ext cx="104775" cy="696913"/>
              </a:xfrm>
              <a:custGeom>
                <a:avLst/>
                <a:gdLst>
                  <a:gd name="T0" fmla="*/ 8 w 16"/>
                  <a:gd name="T1" fmla="*/ 106 h 106"/>
                  <a:gd name="T2" fmla="*/ 0 w 16"/>
                  <a:gd name="T3" fmla="*/ 98 h 106"/>
                  <a:gd name="T4" fmla="*/ 0 w 16"/>
                  <a:gd name="T5" fmla="*/ 8 h 106"/>
                  <a:gd name="T6" fmla="*/ 8 w 16"/>
                  <a:gd name="T7" fmla="*/ 0 h 106"/>
                  <a:gd name="T8" fmla="*/ 16 w 16"/>
                  <a:gd name="T9" fmla="*/ 8 h 106"/>
                  <a:gd name="T10" fmla="*/ 16 w 16"/>
                  <a:gd name="T11" fmla="*/ 98 h 106"/>
                  <a:gd name="T12" fmla="*/ 8 w 16"/>
                  <a:gd name="T13" fmla="*/ 106 h 106"/>
                </a:gdLst>
                <a:ahLst/>
                <a:cxnLst>
                  <a:cxn ang="0">
                    <a:pos x="T0" y="T1"/>
                  </a:cxn>
                  <a:cxn ang="0">
                    <a:pos x="T2" y="T3"/>
                  </a:cxn>
                  <a:cxn ang="0">
                    <a:pos x="T4" y="T5"/>
                  </a:cxn>
                  <a:cxn ang="0">
                    <a:pos x="T6" y="T7"/>
                  </a:cxn>
                  <a:cxn ang="0">
                    <a:pos x="T8" y="T9"/>
                  </a:cxn>
                  <a:cxn ang="0">
                    <a:pos x="T10" y="T11"/>
                  </a:cxn>
                  <a:cxn ang="0">
                    <a:pos x="T12" y="T13"/>
                  </a:cxn>
                </a:cxnLst>
                <a:rect l="0" t="0" r="r" b="b"/>
                <a:pathLst>
                  <a:path w="16" h="106">
                    <a:moveTo>
                      <a:pt x="8" y="106"/>
                    </a:moveTo>
                    <a:cubicBezTo>
                      <a:pt x="3" y="106"/>
                      <a:pt x="0" y="103"/>
                      <a:pt x="0" y="98"/>
                    </a:cubicBezTo>
                    <a:cubicBezTo>
                      <a:pt x="0" y="8"/>
                      <a:pt x="0" y="8"/>
                      <a:pt x="0" y="8"/>
                    </a:cubicBezTo>
                    <a:cubicBezTo>
                      <a:pt x="0" y="4"/>
                      <a:pt x="3" y="0"/>
                      <a:pt x="8" y="0"/>
                    </a:cubicBezTo>
                    <a:cubicBezTo>
                      <a:pt x="13" y="0"/>
                      <a:pt x="16" y="4"/>
                      <a:pt x="16" y="8"/>
                    </a:cubicBezTo>
                    <a:cubicBezTo>
                      <a:pt x="16" y="98"/>
                      <a:pt x="16" y="98"/>
                      <a:pt x="16" y="98"/>
                    </a:cubicBezTo>
                    <a:cubicBezTo>
                      <a:pt x="16" y="103"/>
                      <a:pt x="13" y="106"/>
                      <a:pt x="8" y="106"/>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7" name="Freeform 1896">
                <a:extLst>
                  <a:ext uri="{FF2B5EF4-FFF2-40B4-BE49-F238E27FC236}">
                    <a16:creationId xmlns:a16="http://schemas.microsoft.com/office/drawing/2014/main" id="{F588E4BB-F5E4-9E2D-C177-402464DAC85D}"/>
                  </a:ext>
                </a:extLst>
              </p:cNvPr>
              <p:cNvSpPr>
                <a:spLocks/>
              </p:cNvSpPr>
              <p:nvPr/>
            </p:nvSpPr>
            <p:spPr bwMode="auto">
              <a:xfrm>
                <a:off x="18946813" y="21967825"/>
                <a:ext cx="104775" cy="703263"/>
              </a:xfrm>
              <a:custGeom>
                <a:avLst/>
                <a:gdLst>
                  <a:gd name="T0" fmla="*/ 8 w 16"/>
                  <a:gd name="T1" fmla="*/ 107 h 107"/>
                  <a:gd name="T2" fmla="*/ 0 w 16"/>
                  <a:gd name="T3" fmla="*/ 98 h 107"/>
                  <a:gd name="T4" fmla="*/ 0 w 16"/>
                  <a:gd name="T5" fmla="*/ 9 h 107"/>
                  <a:gd name="T6" fmla="*/ 8 w 16"/>
                  <a:gd name="T7" fmla="*/ 0 h 107"/>
                  <a:gd name="T8" fmla="*/ 16 w 16"/>
                  <a:gd name="T9" fmla="*/ 9 h 107"/>
                  <a:gd name="T10" fmla="*/ 16 w 16"/>
                  <a:gd name="T11" fmla="*/ 98 h 107"/>
                  <a:gd name="T12" fmla="*/ 8 w 16"/>
                  <a:gd name="T13" fmla="*/ 107 h 107"/>
                </a:gdLst>
                <a:ahLst/>
                <a:cxnLst>
                  <a:cxn ang="0">
                    <a:pos x="T0" y="T1"/>
                  </a:cxn>
                  <a:cxn ang="0">
                    <a:pos x="T2" y="T3"/>
                  </a:cxn>
                  <a:cxn ang="0">
                    <a:pos x="T4" y="T5"/>
                  </a:cxn>
                  <a:cxn ang="0">
                    <a:pos x="T6" y="T7"/>
                  </a:cxn>
                  <a:cxn ang="0">
                    <a:pos x="T8" y="T9"/>
                  </a:cxn>
                  <a:cxn ang="0">
                    <a:pos x="T10" y="T11"/>
                  </a:cxn>
                  <a:cxn ang="0">
                    <a:pos x="T12" y="T13"/>
                  </a:cxn>
                </a:cxnLst>
                <a:rect l="0" t="0" r="r" b="b"/>
                <a:pathLst>
                  <a:path w="16" h="107">
                    <a:moveTo>
                      <a:pt x="8" y="107"/>
                    </a:moveTo>
                    <a:cubicBezTo>
                      <a:pt x="3" y="107"/>
                      <a:pt x="0" y="103"/>
                      <a:pt x="0" y="98"/>
                    </a:cubicBezTo>
                    <a:cubicBezTo>
                      <a:pt x="0" y="9"/>
                      <a:pt x="0" y="9"/>
                      <a:pt x="0" y="9"/>
                    </a:cubicBezTo>
                    <a:cubicBezTo>
                      <a:pt x="0" y="4"/>
                      <a:pt x="3" y="0"/>
                      <a:pt x="8" y="0"/>
                    </a:cubicBezTo>
                    <a:cubicBezTo>
                      <a:pt x="13" y="0"/>
                      <a:pt x="16" y="4"/>
                      <a:pt x="16" y="9"/>
                    </a:cubicBezTo>
                    <a:cubicBezTo>
                      <a:pt x="16" y="98"/>
                      <a:pt x="16" y="98"/>
                      <a:pt x="16" y="98"/>
                    </a:cubicBezTo>
                    <a:cubicBezTo>
                      <a:pt x="16" y="103"/>
                      <a:pt x="13" y="107"/>
                      <a:pt x="8" y="107"/>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8" name="Freeform 1897">
                <a:extLst>
                  <a:ext uri="{FF2B5EF4-FFF2-40B4-BE49-F238E27FC236}">
                    <a16:creationId xmlns:a16="http://schemas.microsoft.com/office/drawing/2014/main" id="{B13946EE-C429-8AEE-206F-A9B7393111C0}"/>
                  </a:ext>
                </a:extLst>
              </p:cNvPr>
              <p:cNvSpPr>
                <a:spLocks/>
              </p:cNvSpPr>
              <p:nvPr/>
            </p:nvSpPr>
            <p:spPr bwMode="auto">
              <a:xfrm>
                <a:off x="20234275" y="20674013"/>
                <a:ext cx="701675" cy="111125"/>
              </a:xfrm>
              <a:custGeom>
                <a:avLst/>
                <a:gdLst>
                  <a:gd name="T0" fmla="*/ 98 w 107"/>
                  <a:gd name="T1" fmla="*/ 17 h 17"/>
                  <a:gd name="T2" fmla="*/ 9 w 107"/>
                  <a:gd name="T3" fmla="*/ 17 h 17"/>
                  <a:gd name="T4" fmla="*/ 0 w 107"/>
                  <a:gd name="T5" fmla="*/ 9 h 17"/>
                  <a:gd name="T6" fmla="*/ 9 w 107"/>
                  <a:gd name="T7" fmla="*/ 0 h 17"/>
                  <a:gd name="T8" fmla="*/ 98 w 107"/>
                  <a:gd name="T9" fmla="*/ 0 h 17"/>
                  <a:gd name="T10" fmla="*/ 107 w 107"/>
                  <a:gd name="T11" fmla="*/ 9 h 17"/>
                  <a:gd name="T12" fmla="*/ 98 w 107"/>
                  <a:gd name="T13" fmla="*/ 17 h 17"/>
                </a:gdLst>
                <a:ahLst/>
                <a:cxnLst>
                  <a:cxn ang="0">
                    <a:pos x="T0" y="T1"/>
                  </a:cxn>
                  <a:cxn ang="0">
                    <a:pos x="T2" y="T3"/>
                  </a:cxn>
                  <a:cxn ang="0">
                    <a:pos x="T4" y="T5"/>
                  </a:cxn>
                  <a:cxn ang="0">
                    <a:pos x="T6" y="T7"/>
                  </a:cxn>
                  <a:cxn ang="0">
                    <a:pos x="T8" y="T9"/>
                  </a:cxn>
                  <a:cxn ang="0">
                    <a:pos x="T10" y="T11"/>
                  </a:cxn>
                  <a:cxn ang="0">
                    <a:pos x="T12" y="T13"/>
                  </a:cxn>
                </a:cxnLst>
                <a:rect l="0" t="0" r="r" b="b"/>
                <a:pathLst>
                  <a:path w="107" h="17">
                    <a:moveTo>
                      <a:pt x="98" y="17"/>
                    </a:moveTo>
                    <a:cubicBezTo>
                      <a:pt x="9" y="17"/>
                      <a:pt x="9" y="17"/>
                      <a:pt x="9" y="17"/>
                    </a:cubicBezTo>
                    <a:cubicBezTo>
                      <a:pt x="4" y="17"/>
                      <a:pt x="0" y="13"/>
                      <a:pt x="0" y="9"/>
                    </a:cubicBezTo>
                    <a:cubicBezTo>
                      <a:pt x="0" y="4"/>
                      <a:pt x="4" y="0"/>
                      <a:pt x="9" y="0"/>
                    </a:cubicBezTo>
                    <a:cubicBezTo>
                      <a:pt x="98" y="0"/>
                      <a:pt x="98" y="0"/>
                      <a:pt x="98" y="0"/>
                    </a:cubicBezTo>
                    <a:cubicBezTo>
                      <a:pt x="103" y="0"/>
                      <a:pt x="107" y="4"/>
                      <a:pt x="107" y="9"/>
                    </a:cubicBezTo>
                    <a:cubicBezTo>
                      <a:pt x="107" y="13"/>
                      <a:pt x="103" y="17"/>
                      <a:pt x="98" y="17"/>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9" name="Freeform 1898">
                <a:extLst>
                  <a:ext uri="{FF2B5EF4-FFF2-40B4-BE49-F238E27FC236}">
                    <a16:creationId xmlns:a16="http://schemas.microsoft.com/office/drawing/2014/main" id="{67957461-1BB1-869C-17F4-D351AD248925}"/>
                  </a:ext>
                </a:extLst>
              </p:cNvPr>
              <p:cNvSpPr>
                <a:spLocks/>
              </p:cNvSpPr>
              <p:nvPr/>
            </p:nvSpPr>
            <p:spPr bwMode="auto">
              <a:xfrm>
                <a:off x="17060863" y="20680363"/>
                <a:ext cx="696913" cy="104775"/>
              </a:xfrm>
              <a:custGeom>
                <a:avLst/>
                <a:gdLst>
                  <a:gd name="T0" fmla="*/ 98 w 106"/>
                  <a:gd name="T1" fmla="*/ 16 h 16"/>
                  <a:gd name="T2" fmla="*/ 8 w 106"/>
                  <a:gd name="T3" fmla="*/ 16 h 16"/>
                  <a:gd name="T4" fmla="*/ 0 w 106"/>
                  <a:gd name="T5" fmla="*/ 8 h 16"/>
                  <a:gd name="T6" fmla="*/ 8 w 106"/>
                  <a:gd name="T7" fmla="*/ 0 h 16"/>
                  <a:gd name="T8" fmla="*/ 98 w 106"/>
                  <a:gd name="T9" fmla="*/ 0 h 16"/>
                  <a:gd name="T10" fmla="*/ 106 w 106"/>
                  <a:gd name="T11" fmla="*/ 8 h 16"/>
                  <a:gd name="T12" fmla="*/ 98 w 106"/>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106" h="16">
                    <a:moveTo>
                      <a:pt x="98" y="16"/>
                    </a:moveTo>
                    <a:cubicBezTo>
                      <a:pt x="8" y="16"/>
                      <a:pt x="8" y="16"/>
                      <a:pt x="8" y="16"/>
                    </a:cubicBezTo>
                    <a:cubicBezTo>
                      <a:pt x="4" y="16"/>
                      <a:pt x="0" y="12"/>
                      <a:pt x="0" y="8"/>
                    </a:cubicBezTo>
                    <a:cubicBezTo>
                      <a:pt x="0" y="3"/>
                      <a:pt x="4" y="0"/>
                      <a:pt x="8" y="0"/>
                    </a:cubicBezTo>
                    <a:cubicBezTo>
                      <a:pt x="98" y="0"/>
                      <a:pt x="98" y="0"/>
                      <a:pt x="98" y="0"/>
                    </a:cubicBezTo>
                    <a:cubicBezTo>
                      <a:pt x="103" y="0"/>
                      <a:pt x="106" y="3"/>
                      <a:pt x="106" y="8"/>
                    </a:cubicBezTo>
                    <a:cubicBezTo>
                      <a:pt x="106" y="12"/>
                      <a:pt x="103" y="16"/>
                      <a:pt x="98" y="16"/>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grpSp>
      <p:sp>
        <p:nvSpPr>
          <p:cNvPr id="20" name="Rectangle 19">
            <a:extLst>
              <a:ext uri="{FF2B5EF4-FFF2-40B4-BE49-F238E27FC236}">
                <a16:creationId xmlns:a16="http://schemas.microsoft.com/office/drawing/2014/main" id="{A947D481-0AFD-A73D-E464-1EECD1B5992D}"/>
              </a:ext>
            </a:extLst>
          </p:cNvPr>
          <p:cNvSpPr/>
          <p:nvPr/>
        </p:nvSpPr>
        <p:spPr>
          <a:xfrm>
            <a:off x="3964989" y="4323216"/>
            <a:ext cx="5256349" cy="646331"/>
          </a:xfrm>
          <a:prstGeom prst="rect">
            <a:avLst/>
          </a:prstGeom>
        </p:spPr>
        <p:txBody>
          <a:bodyPr wrap="square">
            <a:spAutoFit/>
          </a:bodyPr>
          <a:lstStyle/>
          <a:p>
            <a:pPr marL="287252" marR="0" lvl="0" indent="-166638" algn="l" defTabSz="60931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rPr>
              <a:t>“Bulletproof” </a:t>
            </a:r>
            <a:r>
              <a:rPr kumimoji="0" lang="en-US" sz="1800" b="0" i="0" u="none" strike="noStrike" kern="1200" cap="none" spc="0" normalizeH="0" baseline="0" noProof="0" dirty="0" err="1">
                <a:ln>
                  <a:noFill/>
                </a:ln>
                <a:solidFill>
                  <a:srgbClr val="FFFFFF"/>
                </a:solidFill>
                <a:effectLst/>
                <a:uLnTx/>
                <a:uFillTx/>
                <a:latin typeface="Arial" panose="020B0604020202020204"/>
                <a:ea typeface="+mn-ea"/>
                <a:cs typeface="+mn-cs"/>
              </a:rPr>
              <a:t>Hosters</a:t>
            </a:r>
            <a:r>
              <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rPr>
              <a:t> (e.g., Stark Industries)</a:t>
            </a:r>
          </a:p>
          <a:p>
            <a:pPr marL="287252" marR="0" lvl="0" indent="-166638" algn="l" defTabSz="60931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rPr>
              <a:t>Tor Exit Nodes</a:t>
            </a:r>
          </a:p>
        </p:txBody>
      </p:sp>
      <p:sp>
        <p:nvSpPr>
          <p:cNvPr id="21" name="Pentagon 8">
            <a:extLst>
              <a:ext uri="{FF2B5EF4-FFF2-40B4-BE49-F238E27FC236}">
                <a16:creationId xmlns:a16="http://schemas.microsoft.com/office/drawing/2014/main" id="{FB5ADBA6-67A4-4D81-3F15-EFE1D8C4C4AB}"/>
              </a:ext>
            </a:extLst>
          </p:cNvPr>
          <p:cNvSpPr/>
          <p:nvPr/>
        </p:nvSpPr>
        <p:spPr>
          <a:xfrm>
            <a:off x="681484" y="4093362"/>
            <a:ext cx="3275173" cy="1165109"/>
          </a:xfrm>
          <a:prstGeom prst="homePlat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8013"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2" name="TextBox 21">
            <a:extLst>
              <a:ext uri="{FF2B5EF4-FFF2-40B4-BE49-F238E27FC236}">
                <a16:creationId xmlns:a16="http://schemas.microsoft.com/office/drawing/2014/main" id="{E1DCB904-6AD5-B245-F726-66B904AA4931}"/>
              </a:ext>
            </a:extLst>
          </p:cNvPr>
          <p:cNvSpPr txBox="1"/>
          <p:nvPr/>
        </p:nvSpPr>
        <p:spPr>
          <a:xfrm>
            <a:off x="1851816" y="4321973"/>
            <a:ext cx="1878968" cy="707886"/>
          </a:xfrm>
          <a:prstGeom prst="rect">
            <a:avLst/>
          </a:prstGeom>
          <a:noFill/>
        </p:spPr>
        <p:txBody>
          <a:bodyPr wrap="square" rtlCol="0" anchor="ctr">
            <a:spAutoFit/>
          </a:bodyPr>
          <a:lstStyle/>
          <a:p>
            <a:pPr marL="0" marR="0" lvl="0" indent="0" algn="l" defTabSz="608013"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Other Sources</a:t>
            </a:r>
          </a:p>
        </p:txBody>
      </p:sp>
      <p:grpSp>
        <p:nvGrpSpPr>
          <p:cNvPr id="23" name="Group 22">
            <a:extLst>
              <a:ext uri="{FF2B5EF4-FFF2-40B4-BE49-F238E27FC236}">
                <a16:creationId xmlns:a16="http://schemas.microsoft.com/office/drawing/2014/main" id="{9F3B2E17-44F6-269A-5827-C530761DC922}"/>
              </a:ext>
            </a:extLst>
          </p:cNvPr>
          <p:cNvGrpSpPr/>
          <p:nvPr/>
        </p:nvGrpSpPr>
        <p:grpSpPr>
          <a:xfrm>
            <a:off x="765870" y="4156852"/>
            <a:ext cx="1038128" cy="1038128"/>
            <a:chOff x="6879959" y="3971529"/>
            <a:chExt cx="685800" cy="685800"/>
          </a:xfrm>
        </p:grpSpPr>
        <p:sp>
          <p:nvSpPr>
            <p:cNvPr id="24" name="Oval 23">
              <a:extLst>
                <a:ext uri="{FF2B5EF4-FFF2-40B4-BE49-F238E27FC236}">
                  <a16:creationId xmlns:a16="http://schemas.microsoft.com/office/drawing/2014/main" id="{BC705701-2049-A2EC-7A51-44AABAB66656}"/>
                </a:ext>
              </a:extLst>
            </p:cNvPr>
            <p:cNvSpPr>
              <a:spLocks noChangeAspect="1"/>
            </p:cNvSpPr>
            <p:nvPr/>
          </p:nvSpPr>
          <p:spPr>
            <a:xfrm>
              <a:off x="6879959" y="3971529"/>
              <a:ext cx="685800" cy="685800"/>
            </a:xfrm>
            <a:prstGeom prst="ellipse">
              <a:avLst/>
            </a:prstGeom>
            <a:noFill/>
            <a:ln w="12700" cap="flat" cmpd="sng" algn="ctr">
              <a:noFill/>
              <a:prstDash val="soli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600" dirty="0">
                <a:solidFill>
                  <a:schemeClr val="bg1"/>
                </a:solidFill>
              </a:endParaRPr>
            </a:p>
          </p:txBody>
        </p:sp>
        <p:grpSp>
          <p:nvGrpSpPr>
            <p:cNvPr id="25" name="Group 24">
              <a:extLst>
                <a:ext uri="{FF2B5EF4-FFF2-40B4-BE49-F238E27FC236}">
                  <a16:creationId xmlns:a16="http://schemas.microsoft.com/office/drawing/2014/main" id="{8F090409-3B18-D20A-FCD4-99E77281720A}"/>
                </a:ext>
              </a:extLst>
            </p:cNvPr>
            <p:cNvGrpSpPr/>
            <p:nvPr/>
          </p:nvGrpSpPr>
          <p:grpSpPr>
            <a:xfrm>
              <a:off x="6992089" y="4083206"/>
              <a:ext cx="461540" cy="462446"/>
              <a:chOff x="873125" y="24437975"/>
              <a:chExt cx="3500438" cy="3508375"/>
            </a:xfrm>
          </p:grpSpPr>
          <p:sp>
            <p:nvSpPr>
              <p:cNvPr id="26" name="Freeform 1900">
                <a:extLst>
                  <a:ext uri="{FF2B5EF4-FFF2-40B4-BE49-F238E27FC236}">
                    <a16:creationId xmlns:a16="http://schemas.microsoft.com/office/drawing/2014/main" id="{80FB36BC-AC92-4502-879F-AFB84EBACAD1}"/>
                  </a:ext>
                </a:extLst>
              </p:cNvPr>
              <p:cNvSpPr>
                <a:spLocks noEditPoints="1"/>
              </p:cNvSpPr>
              <p:nvPr/>
            </p:nvSpPr>
            <p:spPr bwMode="auto">
              <a:xfrm>
                <a:off x="2200275" y="25777825"/>
                <a:ext cx="820738" cy="822325"/>
              </a:xfrm>
              <a:custGeom>
                <a:avLst/>
                <a:gdLst>
                  <a:gd name="T0" fmla="*/ 104 w 125"/>
                  <a:gd name="T1" fmla="*/ 17 h 125"/>
                  <a:gd name="T2" fmla="*/ 108 w 125"/>
                  <a:gd name="T3" fmla="*/ 21 h 125"/>
                  <a:gd name="T4" fmla="*/ 108 w 125"/>
                  <a:gd name="T5" fmla="*/ 104 h 125"/>
                  <a:gd name="T6" fmla="*/ 104 w 125"/>
                  <a:gd name="T7" fmla="*/ 108 h 125"/>
                  <a:gd name="T8" fmla="*/ 20 w 125"/>
                  <a:gd name="T9" fmla="*/ 108 h 125"/>
                  <a:gd name="T10" fmla="*/ 16 w 125"/>
                  <a:gd name="T11" fmla="*/ 104 h 125"/>
                  <a:gd name="T12" fmla="*/ 16 w 125"/>
                  <a:gd name="T13" fmla="*/ 21 h 125"/>
                  <a:gd name="T14" fmla="*/ 20 w 125"/>
                  <a:gd name="T15" fmla="*/ 17 h 125"/>
                  <a:gd name="T16" fmla="*/ 104 w 125"/>
                  <a:gd name="T17" fmla="*/ 17 h 125"/>
                  <a:gd name="T18" fmla="*/ 104 w 125"/>
                  <a:gd name="T19" fmla="*/ 0 h 125"/>
                  <a:gd name="T20" fmla="*/ 20 w 125"/>
                  <a:gd name="T21" fmla="*/ 0 h 125"/>
                  <a:gd name="T22" fmla="*/ 0 w 125"/>
                  <a:gd name="T23" fmla="*/ 21 h 125"/>
                  <a:gd name="T24" fmla="*/ 0 w 125"/>
                  <a:gd name="T25" fmla="*/ 104 h 125"/>
                  <a:gd name="T26" fmla="*/ 20 w 125"/>
                  <a:gd name="T27" fmla="*/ 125 h 125"/>
                  <a:gd name="T28" fmla="*/ 104 w 125"/>
                  <a:gd name="T29" fmla="*/ 125 h 125"/>
                  <a:gd name="T30" fmla="*/ 125 w 125"/>
                  <a:gd name="T31" fmla="*/ 104 h 125"/>
                  <a:gd name="T32" fmla="*/ 125 w 125"/>
                  <a:gd name="T33" fmla="*/ 21 h 125"/>
                  <a:gd name="T34" fmla="*/ 104 w 125"/>
                  <a:gd name="T35"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5" h="125">
                    <a:moveTo>
                      <a:pt x="104" y="17"/>
                    </a:moveTo>
                    <a:cubicBezTo>
                      <a:pt x="106" y="17"/>
                      <a:pt x="108" y="18"/>
                      <a:pt x="108" y="21"/>
                    </a:cubicBezTo>
                    <a:cubicBezTo>
                      <a:pt x="108" y="104"/>
                      <a:pt x="108" y="104"/>
                      <a:pt x="108" y="104"/>
                    </a:cubicBezTo>
                    <a:cubicBezTo>
                      <a:pt x="108" y="107"/>
                      <a:pt x="106" y="108"/>
                      <a:pt x="104" y="108"/>
                    </a:cubicBezTo>
                    <a:cubicBezTo>
                      <a:pt x="20" y="108"/>
                      <a:pt x="20" y="108"/>
                      <a:pt x="20" y="108"/>
                    </a:cubicBezTo>
                    <a:cubicBezTo>
                      <a:pt x="18" y="108"/>
                      <a:pt x="16" y="107"/>
                      <a:pt x="16" y="104"/>
                    </a:cubicBezTo>
                    <a:cubicBezTo>
                      <a:pt x="16" y="21"/>
                      <a:pt x="16" y="21"/>
                      <a:pt x="16" y="21"/>
                    </a:cubicBezTo>
                    <a:cubicBezTo>
                      <a:pt x="16" y="18"/>
                      <a:pt x="18" y="17"/>
                      <a:pt x="20" y="17"/>
                    </a:cubicBezTo>
                    <a:cubicBezTo>
                      <a:pt x="104" y="17"/>
                      <a:pt x="104" y="17"/>
                      <a:pt x="104" y="17"/>
                    </a:cubicBezTo>
                    <a:moveTo>
                      <a:pt x="104" y="0"/>
                    </a:moveTo>
                    <a:cubicBezTo>
                      <a:pt x="20" y="0"/>
                      <a:pt x="20" y="0"/>
                      <a:pt x="20" y="0"/>
                    </a:cubicBezTo>
                    <a:cubicBezTo>
                      <a:pt x="9" y="0"/>
                      <a:pt x="0" y="9"/>
                      <a:pt x="0" y="21"/>
                    </a:cubicBezTo>
                    <a:cubicBezTo>
                      <a:pt x="0" y="104"/>
                      <a:pt x="0" y="104"/>
                      <a:pt x="0" y="104"/>
                    </a:cubicBezTo>
                    <a:cubicBezTo>
                      <a:pt x="0" y="116"/>
                      <a:pt x="9" y="125"/>
                      <a:pt x="20" y="125"/>
                    </a:cubicBezTo>
                    <a:cubicBezTo>
                      <a:pt x="104" y="125"/>
                      <a:pt x="104" y="125"/>
                      <a:pt x="104" y="125"/>
                    </a:cubicBezTo>
                    <a:cubicBezTo>
                      <a:pt x="116" y="125"/>
                      <a:pt x="125" y="116"/>
                      <a:pt x="125" y="104"/>
                    </a:cubicBezTo>
                    <a:cubicBezTo>
                      <a:pt x="125" y="21"/>
                      <a:pt x="125" y="21"/>
                      <a:pt x="125" y="21"/>
                    </a:cubicBezTo>
                    <a:cubicBezTo>
                      <a:pt x="125" y="9"/>
                      <a:pt x="116" y="0"/>
                      <a:pt x="104" y="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27" name="Freeform 1901">
                <a:extLst>
                  <a:ext uri="{FF2B5EF4-FFF2-40B4-BE49-F238E27FC236}">
                    <a16:creationId xmlns:a16="http://schemas.microsoft.com/office/drawing/2014/main" id="{DF1C31CA-D83E-6CDD-E004-CC64B78D3795}"/>
                  </a:ext>
                </a:extLst>
              </p:cNvPr>
              <p:cNvSpPr>
                <a:spLocks/>
              </p:cNvSpPr>
              <p:nvPr/>
            </p:nvSpPr>
            <p:spPr bwMode="auto">
              <a:xfrm>
                <a:off x="1773238" y="24930100"/>
                <a:ext cx="630238" cy="631825"/>
              </a:xfrm>
              <a:custGeom>
                <a:avLst/>
                <a:gdLst>
                  <a:gd name="T0" fmla="*/ 92 w 96"/>
                  <a:gd name="T1" fmla="*/ 96 h 96"/>
                  <a:gd name="T2" fmla="*/ 88 w 96"/>
                  <a:gd name="T3" fmla="*/ 91 h 96"/>
                  <a:gd name="T4" fmla="*/ 88 w 96"/>
                  <a:gd name="T5" fmla="*/ 8 h 96"/>
                  <a:gd name="T6" fmla="*/ 4 w 96"/>
                  <a:gd name="T7" fmla="*/ 8 h 96"/>
                  <a:gd name="T8" fmla="*/ 0 w 96"/>
                  <a:gd name="T9" fmla="*/ 4 h 96"/>
                  <a:gd name="T10" fmla="*/ 4 w 96"/>
                  <a:gd name="T11" fmla="*/ 0 h 96"/>
                  <a:gd name="T12" fmla="*/ 88 w 96"/>
                  <a:gd name="T13" fmla="*/ 0 h 96"/>
                  <a:gd name="T14" fmla="*/ 96 w 96"/>
                  <a:gd name="T15" fmla="*/ 8 h 96"/>
                  <a:gd name="T16" fmla="*/ 96 w 96"/>
                  <a:gd name="T17" fmla="*/ 91 h 96"/>
                  <a:gd name="T18" fmla="*/ 92 w 96"/>
                  <a:gd name="T19"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92" y="96"/>
                    </a:moveTo>
                    <a:cubicBezTo>
                      <a:pt x="90" y="96"/>
                      <a:pt x="88" y="94"/>
                      <a:pt x="88" y="91"/>
                    </a:cubicBezTo>
                    <a:cubicBezTo>
                      <a:pt x="88" y="8"/>
                      <a:pt x="88" y="8"/>
                      <a:pt x="88" y="8"/>
                    </a:cubicBezTo>
                    <a:cubicBezTo>
                      <a:pt x="4" y="8"/>
                      <a:pt x="4" y="8"/>
                      <a:pt x="4" y="8"/>
                    </a:cubicBezTo>
                    <a:cubicBezTo>
                      <a:pt x="2" y="8"/>
                      <a:pt x="0" y="6"/>
                      <a:pt x="0" y="4"/>
                    </a:cubicBezTo>
                    <a:cubicBezTo>
                      <a:pt x="0" y="1"/>
                      <a:pt x="2" y="0"/>
                      <a:pt x="4" y="0"/>
                    </a:cubicBezTo>
                    <a:cubicBezTo>
                      <a:pt x="88" y="0"/>
                      <a:pt x="88" y="0"/>
                      <a:pt x="88" y="0"/>
                    </a:cubicBezTo>
                    <a:cubicBezTo>
                      <a:pt x="92" y="0"/>
                      <a:pt x="96" y="3"/>
                      <a:pt x="96" y="8"/>
                    </a:cubicBezTo>
                    <a:cubicBezTo>
                      <a:pt x="96" y="91"/>
                      <a:pt x="96" y="91"/>
                      <a:pt x="96" y="91"/>
                    </a:cubicBezTo>
                    <a:cubicBezTo>
                      <a:pt x="96" y="94"/>
                      <a:pt x="94" y="96"/>
                      <a:pt x="92" y="96"/>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28" name="Freeform 1902">
                <a:extLst>
                  <a:ext uri="{FF2B5EF4-FFF2-40B4-BE49-F238E27FC236}">
                    <a16:creationId xmlns:a16="http://schemas.microsoft.com/office/drawing/2014/main" id="{66928772-5E61-9844-8D35-9BC83F2E1238}"/>
                  </a:ext>
                </a:extLst>
              </p:cNvPr>
              <p:cNvSpPr>
                <a:spLocks noEditPoints="1"/>
              </p:cNvSpPr>
              <p:nvPr/>
            </p:nvSpPr>
            <p:spPr bwMode="auto">
              <a:xfrm>
                <a:off x="1543050" y="24818975"/>
                <a:ext cx="276225" cy="276225"/>
              </a:xfrm>
              <a:custGeom>
                <a:avLst/>
                <a:gdLst>
                  <a:gd name="T0" fmla="*/ 21 w 42"/>
                  <a:gd name="T1" fmla="*/ 42 h 42"/>
                  <a:gd name="T2" fmla="*/ 0 w 42"/>
                  <a:gd name="T3" fmla="*/ 21 h 42"/>
                  <a:gd name="T4" fmla="*/ 21 w 42"/>
                  <a:gd name="T5" fmla="*/ 0 h 42"/>
                  <a:gd name="T6" fmla="*/ 42 w 42"/>
                  <a:gd name="T7" fmla="*/ 21 h 42"/>
                  <a:gd name="T8" fmla="*/ 21 w 42"/>
                  <a:gd name="T9" fmla="*/ 42 h 42"/>
                  <a:gd name="T10" fmla="*/ 21 w 42"/>
                  <a:gd name="T11" fmla="*/ 8 h 42"/>
                  <a:gd name="T12" fmla="*/ 8 w 42"/>
                  <a:gd name="T13" fmla="*/ 21 h 42"/>
                  <a:gd name="T14" fmla="*/ 21 w 42"/>
                  <a:gd name="T15" fmla="*/ 34 h 42"/>
                  <a:gd name="T16" fmla="*/ 34 w 42"/>
                  <a:gd name="T17" fmla="*/ 21 h 42"/>
                  <a:gd name="T18" fmla="*/ 21 w 42"/>
                  <a:gd name="T19" fmla="*/ 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2">
                    <a:moveTo>
                      <a:pt x="21" y="42"/>
                    </a:moveTo>
                    <a:cubicBezTo>
                      <a:pt x="9" y="42"/>
                      <a:pt x="0" y="32"/>
                      <a:pt x="0" y="21"/>
                    </a:cubicBezTo>
                    <a:cubicBezTo>
                      <a:pt x="0" y="9"/>
                      <a:pt x="9" y="0"/>
                      <a:pt x="21" y="0"/>
                    </a:cubicBezTo>
                    <a:cubicBezTo>
                      <a:pt x="32" y="0"/>
                      <a:pt x="42" y="9"/>
                      <a:pt x="42" y="21"/>
                    </a:cubicBezTo>
                    <a:cubicBezTo>
                      <a:pt x="42" y="32"/>
                      <a:pt x="32" y="42"/>
                      <a:pt x="21" y="42"/>
                    </a:cubicBezTo>
                    <a:close/>
                    <a:moveTo>
                      <a:pt x="21" y="8"/>
                    </a:moveTo>
                    <a:cubicBezTo>
                      <a:pt x="14" y="8"/>
                      <a:pt x="8" y="14"/>
                      <a:pt x="8" y="21"/>
                    </a:cubicBezTo>
                    <a:cubicBezTo>
                      <a:pt x="8" y="28"/>
                      <a:pt x="14" y="34"/>
                      <a:pt x="21" y="34"/>
                    </a:cubicBezTo>
                    <a:cubicBezTo>
                      <a:pt x="28" y="34"/>
                      <a:pt x="34" y="28"/>
                      <a:pt x="34" y="21"/>
                    </a:cubicBezTo>
                    <a:cubicBezTo>
                      <a:pt x="34" y="14"/>
                      <a:pt x="28" y="8"/>
                      <a:pt x="21" y="8"/>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29" name="Oval 1903">
                <a:extLst>
                  <a:ext uri="{FF2B5EF4-FFF2-40B4-BE49-F238E27FC236}">
                    <a16:creationId xmlns:a16="http://schemas.microsoft.com/office/drawing/2014/main" id="{698B7D3E-C4FC-4C91-CA3A-115BAB768AEF}"/>
                  </a:ext>
                </a:extLst>
              </p:cNvPr>
              <p:cNvSpPr>
                <a:spLocks noChangeArrowheads="1"/>
              </p:cNvSpPr>
              <p:nvPr/>
            </p:nvSpPr>
            <p:spPr bwMode="auto">
              <a:xfrm>
                <a:off x="2305050" y="25476200"/>
                <a:ext cx="144463" cy="150813"/>
              </a:xfrm>
              <a:prstGeom prst="ellipse">
                <a:avLst/>
              </a:pr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0" name="Freeform 1904">
                <a:extLst>
                  <a:ext uri="{FF2B5EF4-FFF2-40B4-BE49-F238E27FC236}">
                    <a16:creationId xmlns:a16="http://schemas.microsoft.com/office/drawing/2014/main" id="{48FCE0E7-92EB-3BE3-BCE6-47D8CE52667A}"/>
                  </a:ext>
                </a:extLst>
              </p:cNvPr>
              <p:cNvSpPr>
                <a:spLocks/>
              </p:cNvSpPr>
              <p:nvPr/>
            </p:nvSpPr>
            <p:spPr bwMode="auto">
              <a:xfrm>
                <a:off x="2009775" y="24549100"/>
                <a:ext cx="630238" cy="1012825"/>
              </a:xfrm>
              <a:custGeom>
                <a:avLst/>
                <a:gdLst>
                  <a:gd name="T0" fmla="*/ 92 w 96"/>
                  <a:gd name="T1" fmla="*/ 154 h 154"/>
                  <a:gd name="T2" fmla="*/ 88 w 96"/>
                  <a:gd name="T3" fmla="*/ 149 h 154"/>
                  <a:gd name="T4" fmla="*/ 88 w 96"/>
                  <a:gd name="T5" fmla="*/ 9 h 154"/>
                  <a:gd name="T6" fmla="*/ 4 w 96"/>
                  <a:gd name="T7" fmla="*/ 9 h 154"/>
                  <a:gd name="T8" fmla="*/ 0 w 96"/>
                  <a:gd name="T9" fmla="*/ 5 h 154"/>
                  <a:gd name="T10" fmla="*/ 4 w 96"/>
                  <a:gd name="T11" fmla="*/ 0 h 154"/>
                  <a:gd name="T12" fmla="*/ 88 w 96"/>
                  <a:gd name="T13" fmla="*/ 0 h 154"/>
                  <a:gd name="T14" fmla="*/ 96 w 96"/>
                  <a:gd name="T15" fmla="*/ 9 h 154"/>
                  <a:gd name="T16" fmla="*/ 96 w 96"/>
                  <a:gd name="T17" fmla="*/ 149 h 154"/>
                  <a:gd name="T18" fmla="*/ 92 w 96"/>
                  <a:gd name="T19" fmla="*/ 15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154">
                    <a:moveTo>
                      <a:pt x="92" y="154"/>
                    </a:moveTo>
                    <a:cubicBezTo>
                      <a:pt x="90" y="154"/>
                      <a:pt x="88" y="152"/>
                      <a:pt x="88" y="149"/>
                    </a:cubicBezTo>
                    <a:cubicBezTo>
                      <a:pt x="88" y="9"/>
                      <a:pt x="88" y="9"/>
                      <a:pt x="88" y="9"/>
                    </a:cubicBezTo>
                    <a:cubicBezTo>
                      <a:pt x="4" y="9"/>
                      <a:pt x="4" y="9"/>
                      <a:pt x="4" y="9"/>
                    </a:cubicBezTo>
                    <a:cubicBezTo>
                      <a:pt x="2" y="9"/>
                      <a:pt x="0" y="7"/>
                      <a:pt x="0" y="5"/>
                    </a:cubicBezTo>
                    <a:cubicBezTo>
                      <a:pt x="0" y="2"/>
                      <a:pt x="2" y="0"/>
                      <a:pt x="4" y="0"/>
                    </a:cubicBezTo>
                    <a:cubicBezTo>
                      <a:pt x="88" y="0"/>
                      <a:pt x="88" y="0"/>
                      <a:pt x="88" y="0"/>
                    </a:cubicBezTo>
                    <a:cubicBezTo>
                      <a:pt x="93" y="0"/>
                      <a:pt x="96" y="4"/>
                      <a:pt x="96" y="9"/>
                    </a:cubicBezTo>
                    <a:cubicBezTo>
                      <a:pt x="96" y="149"/>
                      <a:pt x="96" y="149"/>
                      <a:pt x="96" y="149"/>
                    </a:cubicBezTo>
                    <a:cubicBezTo>
                      <a:pt x="96" y="152"/>
                      <a:pt x="94" y="154"/>
                      <a:pt x="92" y="154"/>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1" name="Freeform 1905">
                <a:extLst>
                  <a:ext uri="{FF2B5EF4-FFF2-40B4-BE49-F238E27FC236}">
                    <a16:creationId xmlns:a16="http://schemas.microsoft.com/office/drawing/2014/main" id="{FE6476B4-5268-CBCE-00A6-C8394D664D33}"/>
                  </a:ext>
                </a:extLst>
              </p:cNvPr>
              <p:cNvSpPr>
                <a:spLocks noEditPoints="1"/>
              </p:cNvSpPr>
              <p:nvPr/>
            </p:nvSpPr>
            <p:spPr bwMode="auto">
              <a:xfrm>
                <a:off x="1779588" y="24437975"/>
                <a:ext cx="276225" cy="282575"/>
              </a:xfrm>
              <a:custGeom>
                <a:avLst/>
                <a:gdLst>
                  <a:gd name="T0" fmla="*/ 21 w 42"/>
                  <a:gd name="T1" fmla="*/ 43 h 43"/>
                  <a:gd name="T2" fmla="*/ 0 w 42"/>
                  <a:gd name="T3" fmla="*/ 22 h 43"/>
                  <a:gd name="T4" fmla="*/ 21 w 42"/>
                  <a:gd name="T5" fmla="*/ 0 h 43"/>
                  <a:gd name="T6" fmla="*/ 42 w 42"/>
                  <a:gd name="T7" fmla="*/ 22 h 43"/>
                  <a:gd name="T8" fmla="*/ 21 w 42"/>
                  <a:gd name="T9" fmla="*/ 43 h 43"/>
                  <a:gd name="T10" fmla="*/ 21 w 42"/>
                  <a:gd name="T11" fmla="*/ 9 h 43"/>
                  <a:gd name="T12" fmla="*/ 8 w 42"/>
                  <a:gd name="T13" fmla="*/ 22 h 43"/>
                  <a:gd name="T14" fmla="*/ 21 w 42"/>
                  <a:gd name="T15" fmla="*/ 35 h 43"/>
                  <a:gd name="T16" fmla="*/ 34 w 42"/>
                  <a:gd name="T17" fmla="*/ 22 h 43"/>
                  <a:gd name="T18" fmla="*/ 21 w 42"/>
                  <a:gd name="T19" fmla="*/ 9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21" y="43"/>
                    </a:moveTo>
                    <a:cubicBezTo>
                      <a:pt x="9" y="43"/>
                      <a:pt x="0" y="33"/>
                      <a:pt x="0" y="22"/>
                    </a:cubicBezTo>
                    <a:cubicBezTo>
                      <a:pt x="0" y="10"/>
                      <a:pt x="9" y="0"/>
                      <a:pt x="21" y="0"/>
                    </a:cubicBezTo>
                    <a:cubicBezTo>
                      <a:pt x="33" y="0"/>
                      <a:pt x="42" y="10"/>
                      <a:pt x="42" y="22"/>
                    </a:cubicBezTo>
                    <a:cubicBezTo>
                      <a:pt x="42" y="33"/>
                      <a:pt x="33" y="43"/>
                      <a:pt x="21" y="43"/>
                    </a:cubicBezTo>
                    <a:close/>
                    <a:moveTo>
                      <a:pt x="21" y="9"/>
                    </a:moveTo>
                    <a:cubicBezTo>
                      <a:pt x="14" y="9"/>
                      <a:pt x="8" y="15"/>
                      <a:pt x="8" y="22"/>
                    </a:cubicBezTo>
                    <a:cubicBezTo>
                      <a:pt x="8" y="29"/>
                      <a:pt x="14" y="35"/>
                      <a:pt x="21" y="35"/>
                    </a:cubicBezTo>
                    <a:cubicBezTo>
                      <a:pt x="28" y="35"/>
                      <a:pt x="34" y="29"/>
                      <a:pt x="34" y="22"/>
                    </a:cubicBezTo>
                    <a:cubicBezTo>
                      <a:pt x="34" y="15"/>
                      <a:pt x="28" y="9"/>
                      <a:pt x="21" y="9"/>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64" name="Oval 1906">
                <a:extLst>
                  <a:ext uri="{FF2B5EF4-FFF2-40B4-BE49-F238E27FC236}">
                    <a16:creationId xmlns:a16="http://schemas.microsoft.com/office/drawing/2014/main" id="{B698CAF2-BA62-9981-F089-8556E6410235}"/>
                  </a:ext>
                </a:extLst>
              </p:cNvPr>
              <p:cNvSpPr>
                <a:spLocks noChangeArrowheads="1"/>
              </p:cNvSpPr>
              <p:nvPr/>
            </p:nvSpPr>
            <p:spPr bwMode="auto">
              <a:xfrm>
                <a:off x="2541588" y="25476200"/>
                <a:ext cx="144463" cy="150813"/>
              </a:xfrm>
              <a:prstGeom prst="ellipse">
                <a:avLst/>
              </a:pr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65" name="Freeform 1907">
                <a:extLst>
                  <a:ext uri="{FF2B5EF4-FFF2-40B4-BE49-F238E27FC236}">
                    <a16:creationId xmlns:a16="http://schemas.microsoft.com/office/drawing/2014/main" id="{2110F02A-67ED-3BEB-EE67-135E2B9C2276}"/>
                  </a:ext>
                </a:extLst>
              </p:cNvPr>
              <p:cNvSpPr>
                <a:spLocks/>
              </p:cNvSpPr>
              <p:nvPr/>
            </p:nvSpPr>
            <p:spPr bwMode="auto">
              <a:xfrm>
                <a:off x="2836863" y="24661813"/>
                <a:ext cx="58738" cy="900113"/>
              </a:xfrm>
              <a:custGeom>
                <a:avLst/>
                <a:gdLst>
                  <a:gd name="T0" fmla="*/ 5 w 9"/>
                  <a:gd name="T1" fmla="*/ 137 h 137"/>
                  <a:gd name="T2" fmla="*/ 0 w 9"/>
                  <a:gd name="T3" fmla="*/ 132 h 137"/>
                  <a:gd name="T4" fmla="*/ 0 w 9"/>
                  <a:gd name="T5" fmla="*/ 4 h 137"/>
                  <a:gd name="T6" fmla="*/ 5 w 9"/>
                  <a:gd name="T7" fmla="*/ 0 h 137"/>
                  <a:gd name="T8" fmla="*/ 9 w 9"/>
                  <a:gd name="T9" fmla="*/ 4 h 137"/>
                  <a:gd name="T10" fmla="*/ 9 w 9"/>
                  <a:gd name="T11" fmla="*/ 132 h 137"/>
                  <a:gd name="T12" fmla="*/ 5 w 9"/>
                  <a:gd name="T13" fmla="*/ 137 h 137"/>
                </a:gdLst>
                <a:ahLst/>
                <a:cxnLst>
                  <a:cxn ang="0">
                    <a:pos x="T0" y="T1"/>
                  </a:cxn>
                  <a:cxn ang="0">
                    <a:pos x="T2" y="T3"/>
                  </a:cxn>
                  <a:cxn ang="0">
                    <a:pos x="T4" y="T5"/>
                  </a:cxn>
                  <a:cxn ang="0">
                    <a:pos x="T6" y="T7"/>
                  </a:cxn>
                  <a:cxn ang="0">
                    <a:pos x="T8" y="T9"/>
                  </a:cxn>
                  <a:cxn ang="0">
                    <a:pos x="T10" y="T11"/>
                  </a:cxn>
                  <a:cxn ang="0">
                    <a:pos x="T12" y="T13"/>
                  </a:cxn>
                </a:cxnLst>
                <a:rect l="0" t="0" r="r" b="b"/>
                <a:pathLst>
                  <a:path w="9" h="137">
                    <a:moveTo>
                      <a:pt x="5" y="137"/>
                    </a:moveTo>
                    <a:cubicBezTo>
                      <a:pt x="2" y="137"/>
                      <a:pt x="0" y="135"/>
                      <a:pt x="0" y="132"/>
                    </a:cubicBezTo>
                    <a:cubicBezTo>
                      <a:pt x="0" y="4"/>
                      <a:pt x="0" y="4"/>
                      <a:pt x="0" y="4"/>
                    </a:cubicBezTo>
                    <a:cubicBezTo>
                      <a:pt x="0" y="2"/>
                      <a:pt x="2" y="0"/>
                      <a:pt x="5" y="0"/>
                    </a:cubicBezTo>
                    <a:cubicBezTo>
                      <a:pt x="7" y="0"/>
                      <a:pt x="9" y="2"/>
                      <a:pt x="9" y="4"/>
                    </a:cubicBezTo>
                    <a:cubicBezTo>
                      <a:pt x="9" y="132"/>
                      <a:pt x="9" y="132"/>
                      <a:pt x="9" y="132"/>
                    </a:cubicBezTo>
                    <a:cubicBezTo>
                      <a:pt x="9" y="135"/>
                      <a:pt x="7" y="137"/>
                      <a:pt x="5" y="137"/>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66" name="Freeform 1908">
                <a:extLst>
                  <a:ext uri="{FF2B5EF4-FFF2-40B4-BE49-F238E27FC236}">
                    <a16:creationId xmlns:a16="http://schemas.microsoft.com/office/drawing/2014/main" id="{97D6A187-A921-2B5D-9501-54EA8DF5F48F}"/>
                  </a:ext>
                </a:extLst>
              </p:cNvPr>
              <p:cNvSpPr>
                <a:spLocks noEditPoints="1"/>
              </p:cNvSpPr>
              <p:nvPr/>
            </p:nvSpPr>
            <p:spPr bwMode="auto">
              <a:xfrm>
                <a:off x="2725738" y="24437975"/>
                <a:ext cx="282575" cy="282575"/>
              </a:xfrm>
              <a:custGeom>
                <a:avLst/>
                <a:gdLst>
                  <a:gd name="T0" fmla="*/ 22 w 43"/>
                  <a:gd name="T1" fmla="*/ 43 h 43"/>
                  <a:gd name="T2" fmla="*/ 0 w 43"/>
                  <a:gd name="T3" fmla="*/ 22 h 43"/>
                  <a:gd name="T4" fmla="*/ 22 w 43"/>
                  <a:gd name="T5" fmla="*/ 0 h 43"/>
                  <a:gd name="T6" fmla="*/ 43 w 43"/>
                  <a:gd name="T7" fmla="*/ 22 h 43"/>
                  <a:gd name="T8" fmla="*/ 22 w 43"/>
                  <a:gd name="T9" fmla="*/ 43 h 43"/>
                  <a:gd name="T10" fmla="*/ 22 w 43"/>
                  <a:gd name="T11" fmla="*/ 9 h 43"/>
                  <a:gd name="T12" fmla="*/ 9 w 43"/>
                  <a:gd name="T13" fmla="*/ 22 h 43"/>
                  <a:gd name="T14" fmla="*/ 22 w 43"/>
                  <a:gd name="T15" fmla="*/ 35 h 43"/>
                  <a:gd name="T16" fmla="*/ 34 w 43"/>
                  <a:gd name="T17" fmla="*/ 22 h 43"/>
                  <a:gd name="T18" fmla="*/ 22 w 43"/>
                  <a:gd name="T19" fmla="*/ 9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43">
                    <a:moveTo>
                      <a:pt x="22" y="43"/>
                    </a:moveTo>
                    <a:cubicBezTo>
                      <a:pt x="10" y="43"/>
                      <a:pt x="0" y="33"/>
                      <a:pt x="0" y="22"/>
                    </a:cubicBezTo>
                    <a:cubicBezTo>
                      <a:pt x="0" y="10"/>
                      <a:pt x="10" y="0"/>
                      <a:pt x="22" y="0"/>
                    </a:cubicBezTo>
                    <a:cubicBezTo>
                      <a:pt x="33" y="0"/>
                      <a:pt x="43" y="10"/>
                      <a:pt x="43" y="22"/>
                    </a:cubicBezTo>
                    <a:cubicBezTo>
                      <a:pt x="43" y="33"/>
                      <a:pt x="33" y="43"/>
                      <a:pt x="22" y="43"/>
                    </a:cubicBezTo>
                    <a:close/>
                    <a:moveTo>
                      <a:pt x="22" y="9"/>
                    </a:moveTo>
                    <a:cubicBezTo>
                      <a:pt x="14" y="9"/>
                      <a:pt x="9" y="15"/>
                      <a:pt x="9" y="22"/>
                    </a:cubicBezTo>
                    <a:cubicBezTo>
                      <a:pt x="9" y="29"/>
                      <a:pt x="14" y="35"/>
                      <a:pt x="22" y="35"/>
                    </a:cubicBezTo>
                    <a:cubicBezTo>
                      <a:pt x="29" y="35"/>
                      <a:pt x="34" y="29"/>
                      <a:pt x="34" y="22"/>
                    </a:cubicBezTo>
                    <a:cubicBezTo>
                      <a:pt x="34" y="15"/>
                      <a:pt x="29" y="9"/>
                      <a:pt x="22" y="9"/>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67" name="Oval 1909">
                <a:extLst>
                  <a:ext uri="{FF2B5EF4-FFF2-40B4-BE49-F238E27FC236}">
                    <a16:creationId xmlns:a16="http://schemas.microsoft.com/office/drawing/2014/main" id="{F41AC841-24AD-4CB0-E744-839C47B7A18B}"/>
                  </a:ext>
                </a:extLst>
              </p:cNvPr>
              <p:cNvSpPr>
                <a:spLocks noChangeArrowheads="1"/>
              </p:cNvSpPr>
              <p:nvPr/>
            </p:nvSpPr>
            <p:spPr bwMode="auto">
              <a:xfrm>
                <a:off x="2790825" y="25476200"/>
                <a:ext cx="150813" cy="150813"/>
              </a:xfrm>
              <a:prstGeom prst="ellipse">
                <a:avLst/>
              </a:pr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69" name="Freeform 1910">
                <a:extLst>
                  <a:ext uri="{FF2B5EF4-FFF2-40B4-BE49-F238E27FC236}">
                    <a16:creationId xmlns:a16="http://schemas.microsoft.com/office/drawing/2014/main" id="{E084E9CC-F419-E236-FF7C-E5521159AE61}"/>
                  </a:ext>
                </a:extLst>
              </p:cNvPr>
              <p:cNvSpPr>
                <a:spLocks/>
              </p:cNvSpPr>
              <p:nvPr/>
            </p:nvSpPr>
            <p:spPr bwMode="auto">
              <a:xfrm>
                <a:off x="2843213" y="26828750"/>
                <a:ext cx="630238" cy="631825"/>
              </a:xfrm>
              <a:custGeom>
                <a:avLst/>
                <a:gdLst>
                  <a:gd name="T0" fmla="*/ 92 w 96"/>
                  <a:gd name="T1" fmla="*/ 96 h 96"/>
                  <a:gd name="T2" fmla="*/ 8 w 96"/>
                  <a:gd name="T3" fmla="*/ 96 h 96"/>
                  <a:gd name="T4" fmla="*/ 0 w 96"/>
                  <a:gd name="T5" fmla="*/ 87 h 96"/>
                  <a:gd name="T6" fmla="*/ 0 w 96"/>
                  <a:gd name="T7" fmla="*/ 4 h 96"/>
                  <a:gd name="T8" fmla="*/ 4 w 96"/>
                  <a:gd name="T9" fmla="*/ 0 h 96"/>
                  <a:gd name="T10" fmla="*/ 8 w 96"/>
                  <a:gd name="T11" fmla="*/ 4 h 96"/>
                  <a:gd name="T12" fmla="*/ 8 w 96"/>
                  <a:gd name="T13" fmla="*/ 87 h 96"/>
                  <a:gd name="T14" fmla="*/ 92 w 96"/>
                  <a:gd name="T15" fmla="*/ 87 h 96"/>
                  <a:gd name="T16" fmla="*/ 96 w 96"/>
                  <a:gd name="T17" fmla="*/ 91 h 96"/>
                  <a:gd name="T18" fmla="*/ 92 w 96"/>
                  <a:gd name="T19"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92" y="96"/>
                    </a:moveTo>
                    <a:cubicBezTo>
                      <a:pt x="8" y="96"/>
                      <a:pt x="8" y="96"/>
                      <a:pt x="8" y="96"/>
                    </a:cubicBezTo>
                    <a:cubicBezTo>
                      <a:pt x="4" y="96"/>
                      <a:pt x="0" y="92"/>
                      <a:pt x="0" y="87"/>
                    </a:cubicBezTo>
                    <a:cubicBezTo>
                      <a:pt x="0" y="4"/>
                      <a:pt x="0" y="4"/>
                      <a:pt x="0" y="4"/>
                    </a:cubicBezTo>
                    <a:cubicBezTo>
                      <a:pt x="0" y="2"/>
                      <a:pt x="2" y="0"/>
                      <a:pt x="4" y="0"/>
                    </a:cubicBezTo>
                    <a:cubicBezTo>
                      <a:pt x="6" y="0"/>
                      <a:pt x="8" y="2"/>
                      <a:pt x="8" y="4"/>
                    </a:cubicBezTo>
                    <a:cubicBezTo>
                      <a:pt x="8" y="87"/>
                      <a:pt x="8" y="87"/>
                      <a:pt x="8" y="87"/>
                    </a:cubicBezTo>
                    <a:cubicBezTo>
                      <a:pt x="92" y="87"/>
                      <a:pt x="92" y="87"/>
                      <a:pt x="92" y="87"/>
                    </a:cubicBezTo>
                    <a:cubicBezTo>
                      <a:pt x="94" y="87"/>
                      <a:pt x="96" y="89"/>
                      <a:pt x="96" y="91"/>
                    </a:cubicBezTo>
                    <a:cubicBezTo>
                      <a:pt x="96" y="94"/>
                      <a:pt x="94" y="96"/>
                      <a:pt x="92" y="96"/>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71" name="Freeform 1911">
                <a:extLst>
                  <a:ext uri="{FF2B5EF4-FFF2-40B4-BE49-F238E27FC236}">
                    <a16:creationId xmlns:a16="http://schemas.microsoft.com/office/drawing/2014/main" id="{316D00C3-457E-1AD7-BF0F-C7BBC1037748}"/>
                  </a:ext>
                </a:extLst>
              </p:cNvPr>
              <p:cNvSpPr>
                <a:spLocks noEditPoints="1"/>
              </p:cNvSpPr>
              <p:nvPr/>
            </p:nvSpPr>
            <p:spPr bwMode="auto">
              <a:xfrm>
                <a:off x="3427413" y="27289125"/>
                <a:ext cx="276225" cy="282575"/>
              </a:xfrm>
              <a:custGeom>
                <a:avLst/>
                <a:gdLst>
                  <a:gd name="T0" fmla="*/ 21 w 42"/>
                  <a:gd name="T1" fmla="*/ 43 h 43"/>
                  <a:gd name="T2" fmla="*/ 0 w 42"/>
                  <a:gd name="T3" fmla="*/ 21 h 43"/>
                  <a:gd name="T4" fmla="*/ 21 w 42"/>
                  <a:gd name="T5" fmla="*/ 0 h 43"/>
                  <a:gd name="T6" fmla="*/ 42 w 42"/>
                  <a:gd name="T7" fmla="*/ 21 h 43"/>
                  <a:gd name="T8" fmla="*/ 21 w 42"/>
                  <a:gd name="T9" fmla="*/ 43 h 43"/>
                  <a:gd name="T10" fmla="*/ 21 w 42"/>
                  <a:gd name="T11" fmla="*/ 9 h 43"/>
                  <a:gd name="T12" fmla="*/ 8 w 42"/>
                  <a:gd name="T13" fmla="*/ 21 h 43"/>
                  <a:gd name="T14" fmla="*/ 21 w 42"/>
                  <a:gd name="T15" fmla="*/ 34 h 43"/>
                  <a:gd name="T16" fmla="*/ 34 w 42"/>
                  <a:gd name="T17" fmla="*/ 21 h 43"/>
                  <a:gd name="T18" fmla="*/ 21 w 42"/>
                  <a:gd name="T19" fmla="*/ 9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21" y="43"/>
                    </a:moveTo>
                    <a:cubicBezTo>
                      <a:pt x="10" y="43"/>
                      <a:pt x="0" y="33"/>
                      <a:pt x="0" y="21"/>
                    </a:cubicBezTo>
                    <a:cubicBezTo>
                      <a:pt x="0" y="10"/>
                      <a:pt x="10" y="0"/>
                      <a:pt x="21" y="0"/>
                    </a:cubicBezTo>
                    <a:cubicBezTo>
                      <a:pt x="33" y="0"/>
                      <a:pt x="42" y="10"/>
                      <a:pt x="42" y="21"/>
                    </a:cubicBezTo>
                    <a:cubicBezTo>
                      <a:pt x="42" y="33"/>
                      <a:pt x="33" y="43"/>
                      <a:pt x="21" y="43"/>
                    </a:cubicBezTo>
                    <a:close/>
                    <a:moveTo>
                      <a:pt x="21" y="9"/>
                    </a:moveTo>
                    <a:cubicBezTo>
                      <a:pt x="14" y="9"/>
                      <a:pt x="8" y="14"/>
                      <a:pt x="8" y="21"/>
                    </a:cubicBezTo>
                    <a:cubicBezTo>
                      <a:pt x="8" y="29"/>
                      <a:pt x="14" y="34"/>
                      <a:pt x="21" y="34"/>
                    </a:cubicBezTo>
                    <a:cubicBezTo>
                      <a:pt x="28" y="34"/>
                      <a:pt x="34" y="29"/>
                      <a:pt x="34" y="21"/>
                    </a:cubicBezTo>
                    <a:cubicBezTo>
                      <a:pt x="34" y="14"/>
                      <a:pt x="28" y="9"/>
                      <a:pt x="21" y="9"/>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37" name="Oval 1912">
                <a:extLst>
                  <a:ext uri="{FF2B5EF4-FFF2-40B4-BE49-F238E27FC236}">
                    <a16:creationId xmlns:a16="http://schemas.microsoft.com/office/drawing/2014/main" id="{A0252376-CE1E-CBE7-C65B-A9D5A1EAADB8}"/>
                  </a:ext>
                </a:extLst>
              </p:cNvPr>
              <p:cNvSpPr>
                <a:spLocks noChangeArrowheads="1"/>
              </p:cNvSpPr>
              <p:nvPr/>
            </p:nvSpPr>
            <p:spPr bwMode="auto">
              <a:xfrm>
                <a:off x="2797175" y="26757313"/>
                <a:ext cx="144463" cy="150813"/>
              </a:xfrm>
              <a:prstGeom prst="ellipse">
                <a:avLst/>
              </a:pr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39" name="Freeform 1913">
                <a:extLst>
                  <a:ext uri="{FF2B5EF4-FFF2-40B4-BE49-F238E27FC236}">
                    <a16:creationId xmlns:a16="http://schemas.microsoft.com/office/drawing/2014/main" id="{5A25E119-52EA-A1AF-316B-DE2DEC0CB2A4}"/>
                  </a:ext>
                </a:extLst>
              </p:cNvPr>
              <p:cNvSpPr>
                <a:spLocks/>
              </p:cNvSpPr>
              <p:nvPr/>
            </p:nvSpPr>
            <p:spPr bwMode="auto">
              <a:xfrm>
                <a:off x="2606675" y="26828750"/>
                <a:ext cx="630238" cy="1006475"/>
              </a:xfrm>
              <a:custGeom>
                <a:avLst/>
                <a:gdLst>
                  <a:gd name="T0" fmla="*/ 92 w 96"/>
                  <a:gd name="T1" fmla="*/ 153 h 153"/>
                  <a:gd name="T2" fmla="*/ 8 w 96"/>
                  <a:gd name="T3" fmla="*/ 153 h 153"/>
                  <a:gd name="T4" fmla="*/ 0 w 96"/>
                  <a:gd name="T5" fmla="*/ 145 h 153"/>
                  <a:gd name="T6" fmla="*/ 0 w 96"/>
                  <a:gd name="T7" fmla="*/ 4 h 153"/>
                  <a:gd name="T8" fmla="*/ 4 w 96"/>
                  <a:gd name="T9" fmla="*/ 0 h 153"/>
                  <a:gd name="T10" fmla="*/ 8 w 96"/>
                  <a:gd name="T11" fmla="*/ 4 h 153"/>
                  <a:gd name="T12" fmla="*/ 8 w 96"/>
                  <a:gd name="T13" fmla="*/ 145 h 153"/>
                  <a:gd name="T14" fmla="*/ 92 w 96"/>
                  <a:gd name="T15" fmla="*/ 144 h 153"/>
                  <a:gd name="T16" fmla="*/ 96 w 96"/>
                  <a:gd name="T17" fmla="*/ 149 h 153"/>
                  <a:gd name="T18" fmla="*/ 92 w 96"/>
                  <a:gd name="T19" fmla="*/ 15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153">
                    <a:moveTo>
                      <a:pt x="92" y="153"/>
                    </a:moveTo>
                    <a:cubicBezTo>
                      <a:pt x="8" y="153"/>
                      <a:pt x="8" y="153"/>
                      <a:pt x="8" y="153"/>
                    </a:cubicBezTo>
                    <a:cubicBezTo>
                      <a:pt x="3" y="153"/>
                      <a:pt x="0" y="149"/>
                      <a:pt x="0" y="145"/>
                    </a:cubicBezTo>
                    <a:cubicBezTo>
                      <a:pt x="0" y="4"/>
                      <a:pt x="0" y="4"/>
                      <a:pt x="0" y="4"/>
                    </a:cubicBezTo>
                    <a:cubicBezTo>
                      <a:pt x="0" y="2"/>
                      <a:pt x="2" y="0"/>
                      <a:pt x="4" y="0"/>
                    </a:cubicBezTo>
                    <a:cubicBezTo>
                      <a:pt x="6" y="0"/>
                      <a:pt x="8" y="2"/>
                      <a:pt x="8" y="4"/>
                    </a:cubicBezTo>
                    <a:cubicBezTo>
                      <a:pt x="8" y="145"/>
                      <a:pt x="8" y="145"/>
                      <a:pt x="8" y="145"/>
                    </a:cubicBezTo>
                    <a:cubicBezTo>
                      <a:pt x="92" y="144"/>
                      <a:pt x="92" y="144"/>
                      <a:pt x="92" y="144"/>
                    </a:cubicBezTo>
                    <a:cubicBezTo>
                      <a:pt x="94" y="144"/>
                      <a:pt x="96" y="146"/>
                      <a:pt x="96" y="149"/>
                    </a:cubicBezTo>
                    <a:cubicBezTo>
                      <a:pt x="96" y="151"/>
                      <a:pt x="94" y="153"/>
                      <a:pt x="92" y="153"/>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40" name="Freeform 1914">
                <a:extLst>
                  <a:ext uri="{FF2B5EF4-FFF2-40B4-BE49-F238E27FC236}">
                    <a16:creationId xmlns:a16="http://schemas.microsoft.com/office/drawing/2014/main" id="{5F29B2D3-9F8C-FFC4-3468-CB70A7669E74}"/>
                  </a:ext>
                </a:extLst>
              </p:cNvPr>
              <p:cNvSpPr>
                <a:spLocks noEditPoints="1"/>
              </p:cNvSpPr>
              <p:nvPr/>
            </p:nvSpPr>
            <p:spPr bwMode="auto">
              <a:xfrm>
                <a:off x="3190875" y="27663775"/>
                <a:ext cx="276225" cy="282575"/>
              </a:xfrm>
              <a:custGeom>
                <a:avLst/>
                <a:gdLst>
                  <a:gd name="T0" fmla="*/ 21 w 42"/>
                  <a:gd name="T1" fmla="*/ 43 h 43"/>
                  <a:gd name="T2" fmla="*/ 0 w 42"/>
                  <a:gd name="T3" fmla="*/ 22 h 43"/>
                  <a:gd name="T4" fmla="*/ 21 w 42"/>
                  <a:gd name="T5" fmla="*/ 0 h 43"/>
                  <a:gd name="T6" fmla="*/ 42 w 42"/>
                  <a:gd name="T7" fmla="*/ 22 h 43"/>
                  <a:gd name="T8" fmla="*/ 21 w 42"/>
                  <a:gd name="T9" fmla="*/ 43 h 43"/>
                  <a:gd name="T10" fmla="*/ 21 w 42"/>
                  <a:gd name="T11" fmla="*/ 9 h 43"/>
                  <a:gd name="T12" fmla="*/ 8 w 42"/>
                  <a:gd name="T13" fmla="*/ 22 h 43"/>
                  <a:gd name="T14" fmla="*/ 21 w 42"/>
                  <a:gd name="T15" fmla="*/ 35 h 43"/>
                  <a:gd name="T16" fmla="*/ 34 w 42"/>
                  <a:gd name="T17" fmla="*/ 22 h 43"/>
                  <a:gd name="T18" fmla="*/ 21 w 42"/>
                  <a:gd name="T19" fmla="*/ 9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21" y="43"/>
                    </a:moveTo>
                    <a:cubicBezTo>
                      <a:pt x="9" y="43"/>
                      <a:pt x="0" y="33"/>
                      <a:pt x="0" y="22"/>
                    </a:cubicBezTo>
                    <a:cubicBezTo>
                      <a:pt x="0" y="10"/>
                      <a:pt x="9" y="0"/>
                      <a:pt x="21" y="0"/>
                    </a:cubicBezTo>
                    <a:cubicBezTo>
                      <a:pt x="33" y="0"/>
                      <a:pt x="42" y="10"/>
                      <a:pt x="42" y="22"/>
                    </a:cubicBezTo>
                    <a:cubicBezTo>
                      <a:pt x="42" y="33"/>
                      <a:pt x="33" y="43"/>
                      <a:pt x="21" y="43"/>
                    </a:cubicBezTo>
                    <a:close/>
                    <a:moveTo>
                      <a:pt x="21" y="9"/>
                    </a:moveTo>
                    <a:cubicBezTo>
                      <a:pt x="14" y="9"/>
                      <a:pt x="8" y="14"/>
                      <a:pt x="8" y="22"/>
                    </a:cubicBezTo>
                    <a:cubicBezTo>
                      <a:pt x="8" y="29"/>
                      <a:pt x="14" y="35"/>
                      <a:pt x="21" y="35"/>
                    </a:cubicBezTo>
                    <a:cubicBezTo>
                      <a:pt x="28" y="35"/>
                      <a:pt x="34" y="29"/>
                      <a:pt x="34" y="22"/>
                    </a:cubicBezTo>
                    <a:cubicBezTo>
                      <a:pt x="34" y="14"/>
                      <a:pt x="28" y="9"/>
                      <a:pt x="21" y="9"/>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41" name="Oval 1915">
                <a:extLst>
                  <a:ext uri="{FF2B5EF4-FFF2-40B4-BE49-F238E27FC236}">
                    <a16:creationId xmlns:a16="http://schemas.microsoft.com/office/drawing/2014/main" id="{13F4579A-CD18-9300-5294-5ED951B309A9}"/>
                  </a:ext>
                </a:extLst>
              </p:cNvPr>
              <p:cNvSpPr>
                <a:spLocks noChangeArrowheads="1"/>
              </p:cNvSpPr>
              <p:nvPr/>
            </p:nvSpPr>
            <p:spPr bwMode="auto">
              <a:xfrm>
                <a:off x="2560638" y="26757313"/>
                <a:ext cx="144463" cy="150813"/>
              </a:xfrm>
              <a:prstGeom prst="ellipse">
                <a:avLst/>
              </a:pr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42" name="Freeform 1917">
                <a:extLst>
                  <a:ext uri="{FF2B5EF4-FFF2-40B4-BE49-F238E27FC236}">
                    <a16:creationId xmlns:a16="http://schemas.microsoft.com/office/drawing/2014/main" id="{91F28933-BBFD-0037-7E45-0375CE74BEDC}"/>
                  </a:ext>
                </a:extLst>
              </p:cNvPr>
              <p:cNvSpPr>
                <a:spLocks/>
              </p:cNvSpPr>
              <p:nvPr/>
            </p:nvSpPr>
            <p:spPr bwMode="auto">
              <a:xfrm>
                <a:off x="2351088" y="26828750"/>
                <a:ext cx="58738" cy="893763"/>
              </a:xfrm>
              <a:custGeom>
                <a:avLst/>
                <a:gdLst>
                  <a:gd name="T0" fmla="*/ 4 w 9"/>
                  <a:gd name="T1" fmla="*/ 136 h 136"/>
                  <a:gd name="T2" fmla="*/ 0 w 9"/>
                  <a:gd name="T3" fmla="*/ 132 h 136"/>
                  <a:gd name="T4" fmla="*/ 0 w 9"/>
                  <a:gd name="T5" fmla="*/ 4 h 136"/>
                  <a:gd name="T6" fmla="*/ 4 w 9"/>
                  <a:gd name="T7" fmla="*/ 0 h 136"/>
                  <a:gd name="T8" fmla="*/ 9 w 9"/>
                  <a:gd name="T9" fmla="*/ 4 h 136"/>
                  <a:gd name="T10" fmla="*/ 9 w 9"/>
                  <a:gd name="T11" fmla="*/ 132 h 136"/>
                  <a:gd name="T12" fmla="*/ 4 w 9"/>
                  <a:gd name="T13" fmla="*/ 136 h 136"/>
                </a:gdLst>
                <a:ahLst/>
                <a:cxnLst>
                  <a:cxn ang="0">
                    <a:pos x="T0" y="T1"/>
                  </a:cxn>
                  <a:cxn ang="0">
                    <a:pos x="T2" y="T3"/>
                  </a:cxn>
                  <a:cxn ang="0">
                    <a:pos x="T4" y="T5"/>
                  </a:cxn>
                  <a:cxn ang="0">
                    <a:pos x="T6" y="T7"/>
                  </a:cxn>
                  <a:cxn ang="0">
                    <a:pos x="T8" y="T9"/>
                  </a:cxn>
                  <a:cxn ang="0">
                    <a:pos x="T10" y="T11"/>
                  </a:cxn>
                  <a:cxn ang="0">
                    <a:pos x="T12" y="T13"/>
                  </a:cxn>
                </a:cxnLst>
                <a:rect l="0" t="0" r="r" b="b"/>
                <a:pathLst>
                  <a:path w="9" h="136">
                    <a:moveTo>
                      <a:pt x="4" y="136"/>
                    </a:moveTo>
                    <a:cubicBezTo>
                      <a:pt x="2" y="136"/>
                      <a:pt x="0" y="134"/>
                      <a:pt x="0" y="132"/>
                    </a:cubicBezTo>
                    <a:cubicBezTo>
                      <a:pt x="0" y="4"/>
                      <a:pt x="0" y="4"/>
                      <a:pt x="0" y="4"/>
                    </a:cubicBezTo>
                    <a:cubicBezTo>
                      <a:pt x="0" y="2"/>
                      <a:pt x="2" y="0"/>
                      <a:pt x="4" y="0"/>
                    </a:cubicBezTo>
                    <a:cubicBezTo>
                      <a:pt x="7" y="0"/>
                      <a:pt x="9" y="2"/>
                      <a:pt x="9" y="4"/>
                    </a:cubicBezTo>
                    <a:cubicBezTo>
                      <a:pt x="9" y="132"/>
                      <a:pt x="9" y="132"/>
                      <a:pt x="9" y="132"/>
                    </a:cubicBezTo>
                    <a:cubicBezTo>
                      <a:pt x="9" y="134"/>
                      <a:pt x="7" y="136"/>
                      <a:pt x="4" y="136"/>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47" name="Freeform 1918">
                <a:extLst>
                  <a:ext uri="{FF2B5EF4-FFF2-40B4-BE49-F238E27FC236}">
                    <a16:creationId xmlns:a16="http://schemas.microsoft.com/office/drawing/2014/main" id="{E63963F6-0483-F45C-3623-3740D2355F15}"/>
                  </a:ext>
                </a:extLst>
              </p:cNvPr>
              <p:cNvSpPr>
                <a:spLocks noEditPoints="1"/>
              </p:cNvSpPr>
              <p:nvPr/>
            </p:nvSpPr>
            <p:spPr bwMode="auto">
              <a:xfrm>
                <a:off x="2239963" y="27663775"/>
                <a:ext cx="282575" cy="282575"/>
              </a:xfrm>
              <a:custGeom>
                <a:avLst/>
                <a:gdLst>
                  <a:gd name="T0" fmla="*/ 21 w 43"/>
                  <a:gd name="T1" fmla="*/ 43 h 43"/>
                  <a:gd name="T2" fmla="*/ 0 w 43"/>
                  <a:gd name="T3" fmla="*/ 22 h 43"/>
                  <a:gd name="T4" fmla="*/ 21 w 43"/>
                  <a:gd name="T5" fmla="*/ 0 h 43"/>
                  <a:gd name="T6" fmla="*/ 43 w 43"/>
                  <a:gd name="T7" fmla="*/ 22 h 43"/>
                  <a:gd name="T8" fmla="*/ 21 w 43"/>
                  <a:gd name="T9" fmla="*/ 43 h 43"/>
                  <a:gd name="T10" fmla="*/ 21 w 43"/>
                  <a:gd name="T11" fmla="*/ 9 h 43"/>
                  <a:gd name="T12" fmla="*/ 9 w 43"/>
                  <a:gd name="T13" fmla="*/ 22 h 43"/>
                  <a:gd name="T14" fmla="*/ 21 w 43"/>
                  <a:gd name="T15" fmla="*/ 35 h 43"/>
                  <a:gd name="T16" fmla="*/ 34 w 43"/>
                  <a:gd name="T17" fmla="*/ 22 h 43"/>
                  <a:gd name="T18" fmla="*/ 21 w 43"/>
                  <a:gd name="T19" fmla="*/ 9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43">
                    <a:moveTo>
                      <a:pt x="21" y="43"/>
                    </a:moveTo>
                    <a:cubicBezTo>
                      <a:pt x="10" y="43"/>
                      <a:pt x="0" y="33"/>
                      <a:pt x="0" y="22"/>
                    </a:cubicBezTo>
                    <a:cubicBezTo>
                      <a:pt x="0" y="10"/>
                      <a:pt x="10" y="0"/>
                      <a:pt x="21" y="0"/>
                    </a:cubicBezTo>
                    <a:cubicBezTo>
                      <a:pt x="33" y="0"/>
                      <a:pt x="43" y="10"/>
                      <a:pt x="43" y="22"/>
                    </a:cubicBezTo>
                    <a:cubicBezTo>
                      <a:pt x="43" y="33"/>
                      <a:pt x="33" y="43"/>
                      <a:pt x="21" y="43"/>
                    </a:cubicBezTo>
                    <a:close/>
                    <a:moveTo>
                      <a:pt x="21" y="9"/>
                    </a:moveTo>
                    <a:cubicBezTo>
                      <a:pt x="14" y="9"/>
                      <a:pt x="9" y="14"/>
                      <a:pt x="9" y="22"/>
                    </a:cubicBezTo>
                    <a:cubicBezTo>
                      <a:pt x="9" y="29"/>
                      <a:pt x="14" y="35"/>
                      <a:pt x="21" y="35"/>
                    </a:cubicBezTo>
                    <a:cubicBezTo>
                      <a:pt x="29" y="35"/>
                      <a:pt x="34" y="29"/>
                      <a:pt x="34" y="22"/>
                    </a:cubicBezTo>
                    <a:cubicBezTo>
                      <a:pt x="34" y="14"/>
                      <a:pt x="29" y="9"/>
                      <a:pt x="21" y="9"/>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48" name="Oval 1919">
                <a:extLst>
                  <a:ext uri="{FF2B5EF4-FFF2-40B4-BE49-F238E27FC236}">
                    <a16:creationId xmlns:a16="http://schemas.microsoft.com/office/drawing/2014/main" id="{2F545591-5F2E-1758-34D1-033288C8B099}"/>
                  </a:ext>
                </a:extLst>
              </p:cNvPr>
              <p:cNvSpPr>
                <a:spLocks noChangeArrowheads="1"/>
              </p:cNvSpPr>
              <p:nvPr/>
            </p:nvSpPr>
            <p:spPr bwMode="auto">
              <a:xfrm>
                <a:off x="2305050" y="26757313"/>
                <a:ext cx="150813" cy="150813"/>
              </a:xfrm>
              <a:prstGeom prst="ellipse">
                <a:avLst/>
              </a:pr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49" name="Freeform 1920">
                <a:extLst>
                  <a:ext uri="{FF2B5EF4-FFF2-40B4-BE49-F238E27FC236}">
                    <a16:creationId xmlns:a16="http://schemas.microsoft.com/office/drawing/2014/main" id="{98E7AEEE-0AA1-CA7B-B6C5-F96B057DD08F}"/>
                  </a:ext>
                </a:extLst>
              </p:cNvPr>
              <p:cNvSpPr>
                <a:spLocks/>
              </p:cNvSpPr>
              <p:nvPr/>
            </p:nvSpPr>
            <p:spPr bwMode="auto">
              <a:xfrm>
                <a:off x="3257550" y="25344438"/>
                <a:ext cx="630238" cy="630238"/>
              </a:xfrm>
              <a:custGeom>
                <a:avLst/>
                <a:gdLst>
                  <a:gd name="T0" fmla="*/ 88 w 96"/>
                  <a:gd name="T1" fmla="*/ 96 h 96"/>
                  <a:gd name="T2" fmla="*/ 4 w 96"/>
                  <a:gd name="T3" fmla="*/ 96 h 96"/>
                  <a:gd name="T4" fmla="*/ 0 w 96"/>
                  <a:gd name="T5" fmla="*/ 92 h 96"/>
                  <a:gd name="T6" fmla="*/ 4 w 96"/>
                  <a:gd name="T7" fmla="*/ 87 h 96"/>
                  <a:gd name="T8" fmla="*/ 88 w 96"/>
                  <a:gd name="T9" fmla="*/ 87 h 96"/>
                  <a:gd name="T10" fmla="*/ 88 w 96"/>
                  <a:gd name="T11" fmla="*/ 4 h 96"/>
                  <a:gd name="T12" fmla="*/ 92 w 96"/>
                  <a:gd name="T13" fmla="*/ 0 h 96"/>
                  <a:gd name="T14" fmla="*/ 96 w 96"/>
                  <a:gd name="T15" fmla="*/ 4 h 96"/>
                  <a:gd name="T16" fmla="*/ 96 w 96"/>
                  <a:gd name="T17" fmla="*/ 88 h 96"/>
                  <a:gd name="T18" fmla="*/ 88 w 96"/>
                  <a:gd name="T19"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88" y="96"/>
                    </a:moveTo>
                    <a:cubicBezTo>
                      <a:pt x="4" y="96"/>
                      <a:pt x="4" y="96"/>
                      <a:pt x="4" y="96"/>
                    </a:cubicBezTo>
                    <a:cubicBezTo>
                      <a:pt x="2" y="96"/>
                      <a:pt x="0" y="94"/>
                      <a:pt x="0" y="92"/>
                    </a:cubicBezTo>
                    <a:cubicBezTo>
                      <a:pt x="0" y="89"/>
                      <a:pt x="2" y="87"/>
                      <a:pt x="4" y="87"/>
                    </a:cubicBezTo>
                    <a:cubicBezTo>
                      <a:pt x="88" y="87"/>
                      <a:pt x="88" y="87"/>
                      <a:pt x="88" y="87"/>
                    </a:cubicBezTo>
                    <a:cubicBezTo>
                      <a:pt x="88" y="4"/>
                      <a:pt x="88" y="4"/>
                      <a:pt x="88" y="4"/>
                    </a:cubicBezTo>
                    <a:cubicBezTo>
                      <a:pt x="88" y="1"/>
                      <a:pt x="90" y="0"/>
                      <a:pt x="92" y="0"/>
                    </a:cubicBezTo>
                    <a:cubicBezTo>
                      <a:pt x="94" y="0"/>
                      <a:pt x="96" y="1"/>
                      <a:pt x="96" y="4"/>
                    </a:cubicBezTo>
                    <a:cubicBezTo>
                      <a:pt x="96" y="88"/>
                      <a:pt x="96" y="88"/>
                      <a:pt x="96" y="88"/>
                    </a:cubicBezTo>
                    <a:cubicBezTo>
                      <a:pt x="96" y="92"/>
                      <a:pt x="92" y="96"/>
                      <a:pt x="88" y="96"/>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50" name="Freeform 1921">
                <a:extLst>
                  <a:ext uri="{FF2B5EF4-FFF2-40B4-BE49-F238E27FC236}">
                    <a16:creationId xmlns:a16="http://schemas.microsoft.com/office/drawing/2014/main" id="{D971BEA5-7807-6D33-ACE2-2D573CE0DB8F}"/>
                  </a:ext>
                </a:extLst>
              </p:cNvPr>
              <p:cNvSpPr>
                <a:spLocks noEditPoints="1"/>
              </p:cNvSpPr>
              <p:nvPr/>
            </p:nvSpPr>
            <p:spPr bwMode="auto">
              <a:xfrm>
                <a:off x="3724275" y="25107900"/>
                <a:ext cx="274638" cy="282575"/>
              </a:xfrm>
              <a:custGeom>
                <a:avLst/>
                <a:gdLst>
                  <a:gd name="T0" fmla="*/ 21 w 42"/>
                  <a:gd name="T1" fmla="*/ 43 h 43"/>
                  <a:gd name="T2" fmla="*/ 0 w 42"/>
                  <a:gd name="T3" fmla="*/ 21 h 43"/>
                  <a:gd name="T4" fmla="*/ 21 w 42"/>
                  <a:gd name="T5" fmla="*/ 0 h 43"/>
                  <a:gd name="T6" fmla="*/ 42 w 42"/>
                  <a:gd name="T7" fmla="*/ 21 h 43"/>
                  <a:gd name="T8" fmla="*/ 21 w 42"/>
                  <a:gd name="T9" fmla="*/ 43 h 43"/>
                  <a:gd name="T10" fmla="*/ 21 w 42"/>
                  <a:gd name="T11" fmla="*/ 8 h 43"/>
                  <a:gd name="T12" fmla="*/ 8 w 42"/>
                  <a:gd name="T13" fmla="*/ 21 h 43"/>
                  <a:gd name="T14" fmla="*/ 21 w 42"/>
                  <a:gd name="T15" fmla="*/ 34 h 43"/>
                  <a:gd name="T16" fmla="*/ 34 w 42"/>
                  <a:gd name="T17" fmla="*/ 21 h 43"/>
                  <a:gd name="T18" fmla="*/ 21 w 42"/>
                  <a:gd name="T19" fmla="*/ 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21" y="43"/>
                    </a:moveTo>
                    <a:cubicBezTo>
                      <a:pt x="9" y="43"/>
                      <a:pt x="0" y="33"/>
                      <a:pt x="0" y="21"/>
                    </a:cubicBezTo>
                    <a:cubicBezTo>
                      <a:pt x="0" y="10"/>
                      <a:pt x="9" y="0"/>
                      <a:pt x="21" y="0"/>
                    </a:cubicBezTo>
                    <a:cubicBezTo>
                      <a:pt x="33" y="0"/>
                      <a:pt x="42" y="10"/>
                      <a:pt x="42" y="21"/>
                    </a:cubicBezTo>
                    <a:cubicBezTo>
                      <a:pt x="42" y="33"/>
                      <a:pt x="33" y="43"/>
                      <a:pt x="21" y="43"/>
                    </a:cubicBezTo>
                    <a:close/>
                    <a:moveTo>
                      <a:pt x="21" y="8"/>
                    </a:moveTo>
                    <a:cubicBezTo>
                      <a:pt x="14" y="8"/>
                      <a:pt x="8" y="14"/>
                      <a:pt x="8" y="21"/>
                    </a:cubicBezTo>
                    <a:cubicBezTo>
                      <a:pt x="8" y="29"/>
                      <a:pt x="14" y="34"/>
                      <a:pt x="21" y="34"/>
                    </a:cubicBezTo>
                    <a:cubicBezTo>
                      <a:pt x="28" y="34"/>
                      <a:pt x="34" y="29"/>
                      <a:pt x="34" y="21"/>
                    </a:cubicBezTo>
                    <a:cubicBezTo>
                      <a:pt x="34" y="14"/>
                      <a:pt x="28" y="8"/>
                      <a:pt x="21" y="8"/>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51" name="Oval 1922">
                <a:extLst>
                  <a:ext uri="{FF2B5EF4-FFF2-40B4-BE49-F238E27FC236}">
                    <a16:creationId xmlns:a16="http://schemas.microsoft.com/office/drawing/2014/main" id="{46B787AF-31AF-143A-DF86-4A75F36C80C6}"/>
                  </a:ext>
                </a:extLst>
              </p:cNvPr>
              <p:cNvSpPr>
                <a:spLocks noChangeArrowheads="1"/>
              </p:cNvSpPr>
              <p:nvPr/>
            </p:nvSpPr>
            <p:spPr bwMode="auto">
              <a:xfrm>
                <a:off x="3190875" y="25869900"/>
                <a:ext cx="144463" cy="150813"/>
              </a:xfrm>
              <a:prstGeom prst="ellipse">
                <a:avLst/>
              </a:pr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52" name="Freeform 1923">
                <a:extLst>
                  <a:ext uri="{FF2B5EF4-FFF2-40B4-BE49-F238E27FC236}">
                    <a16:creationId xmlns:a16="http://schemas.microsoft.com/office/drawing/2014/main" id="{DC8024C9-1937-7253-4F0E-5CE6F8EADC35}"/>
                  </a:ext>
                </a:extLst>
              </p:cNvPr>
              <p:cNvSpPr>
                <a:spLocks/>
              </p:cNvSpPr>
              <p:nvPr/>
            </p:nvSpPr>
            <p:spPr bwMode="auto">
              <a:xfrm>
                <a:off x="3257550" y="25580975"/>
                <a:ext cx="1004888" cy="630238"/>
              </a:xfrm>
              <a:custGeom>
                <a:avLst/>
                <a:gdLst>
                  <a:gd name="T0" fmla="*/ 145 w 153"/>
                  <a:gd name="T1" fmla="*/ 96 h 96"/>
                  <a:gd name="T2" fmla="*/ 4 w 153"/>
                  <a:gd name="T3" fmla="*/ 96 h 96"/>
                  <a:gd name="T4" fmla="*/ 0 w 153"/>
                  <a:gd name="T5" fmla="*/ 92 h 96"/>
                  <a:gd name="T6" fmla="*/ 4 w 153"/>
                  <a:gd name="T7" fmla="*/ 88 h 96"/>
                  <a:gd name="T8" fmla="*/ 145 w 153"/>
                  <a:gd name="T9" fmla="*/ 88 h 96"/>
                  <a:gd name="T10" fmla="*/ 145 w 153"/>
                  <a:gd name="T11" fmla="*/ 4 h 96"/>
                  <a:gd name="T12" fmla="*/ 149 w 153"/>
                  <a:gd name="T13" fmla="*/ 0 h 96"/>
                  <a:gd name="T14" fmla="*/ 153 w 153"/>
                  <a:gd name="T15" fmla="*/ 4 h 96"/>
                  <a:gd name="T16" fmla="*/ 153 w 153"/>
                  <a:gd name="T17" fmla="*/ 88 h 96"/>
                  <a:gd name="T18" fmla="*/ 145 w 153"/>
                  <a:gd name="T19"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3" h="96">
                    <a:moveTo>
                      <a:pt x="145" y="96"/>
                    </a:moveTo>
                    <a:cubicBezTo>
                      <a:pt x="4" y="96"/>
                      <a:pt x="4" y="96"/>
                      <a:pt x="4" y="96"/>
                    </a:cubicBezTo>
                    <a:cubicBezTo>
                      <a:pt x="2" y="96"/>
                      <a:pt x="0" y="94"/>
                      <a:pt x="0" y="92"/>
                    </a:cubicBezTo>
                    <a:cubicBezTo>
                      <a:pt x="0" y="89"/>
                      <a:pt x="2" y="88"/>
                      <a:pt x="4" y="88"/>
                    </a:cubicBezTo>
                    <a:cubicBezTo>
                      <a:pt x="145" y="88"/>
                      <a:pt x="145" y="88"/>
                      <a:pt x="145" y="88"/>
                    </a:cubicBezTo>
                    <a:cubicBezTo>
                      <a:pt x="145" y="4"/>
                      <a:pt x="145" y="4"/>
                      <a:pt x="145" y="4"/>
                    </a:cubicBezTo>
                    <a:cubicBezTo>
                      <a:pt x="145" y="2"/>
                      <a:pt x="147" y="0"/>
                      <a:pt x="149" y="0"/>
                    </a:cubicBezTo>
                    <a:cubicBezTo>
                      <a:pt x="151" y="0"/>
                      <a:pt x="153" y="2"/>
                      <a:pt x="153" y="4"/>
                    </a:cubicBezTo>
                    <a:cubicBezTo>
                      <a:pt x="153" y="88"/>
                      <a:pt x="153" y="88"/>
                      <a:pt x="153" y="88"/>
                    </a:cubicBezTo>
                    <a:cubicBezTo>
                      <a:pt x="153" y="92"/>
                      <a:pt x="149" y="96"/>
                      <a:pt x="145" y="96"/>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53" name="Freeform 1924">
                <a:extLst>
                  <a:ext uri="{FF2B5EF4-FFF2-40B4-BE49-F238E27FC236}">
                    <a16:creationId xmlns:a16="http://schemas.microsoft.com/office/drawing/2014/main" id="{618EBB6C-9DC0-EA4E-CF70-740D73B1506B}"/>
                  </a:ext>
                </a:extLst>
              </p:cNvPr>
              <p:cNvSpPr>
                <a:spLocks noEditPoints="1"/>
              </p:cNvSpPr>
              <p:nvPr/>
            </p:nvSpPr>
            <p:spPr bwMode="auto">
              <a:xfrm>
                <a:off x="4097338" y="25344438"/>
                <a:ext cx="276225" cy="282575"/>
              </a:xfrm>
              <a:custGeom>
                <a:avLst/>
                <a:gdLst>
                  <a:gd name="T0" fmla="*/ 21 w 42"/>
                  <a:gd name="T1" fmla="*/ 43 h 43"/>
                  <a:gd name="T2" fmla="*/ 0 w 42"/>
                  <a:gd name="T3" fmla="*/ 22 h 43"/>
                  <a:gd name="T4" fmla="*/ 21 w 42"/>
                  <a:gd name="T5" fmla="*/ 0 h 43"/>
                  <a:gd name="T6" fmla="*/ 42 w 42"/>
                  <a:gd name="T7" fmla="*/ 22 h 43"/>
                  <a:gd name="T8" fmla="*/ 21 w 42"/>
                  <a:gd name="T9" fmla="*/ 43 h 43"/>
                  <a:gd name="T10" fmla="*/ 21 w 42"/>
                  <a:gd name="T11" fmla="*/ 9 h 43"/>
                  <a:gd name="T12" fmla="*/ 8 w 42"/>
                  <a:gd name="T13" fmla="*/ 22 h 43"/>
                  <a:gd name="T14" fmla="*/ 21 w 42"/>
                  <a:gd name="T15" fmla="*/ 35 h 43"/>
                  <a:gd name="T16" fmla="*/ 34 w 42"/>
                  <a:gd name="T17" fmla="*/ 22 h 43"/>
                  <a:gd name="T18" fmla="*/ 21 w 42"/>
                  <a:gd name="T19" fmla="*/ 9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21" y="43"/>
                    </a:moveTo>
                    <a:cubicBezTo>
                      <a:pt x="9" y="43"/>
                      <a:pt x="0" y="33"/>
                      <a:pt x="0" y="22"/>
                    </a:cubicBezTo>
                    <a:cubicBezTo>
                      <a:pt x="0" y="10"/>
                      <a:pt x="9" y="0"/>
                      <a:pt x="21" y="0"/>
                    </a:cubicBezTo>
                    <a:cubicBezTo>
                      <a:pt x="33" y="0"/>
                      <a:pt x="42" y="10"/>
                      <a:pt x="42" y="22"/>
                    </a:cubicBezTo>
                    <a:cubicBezTo>
                      <a:pt x="42" y="33"/>
                      <a:pt x="33" y="43"/>
                      <a:pt x="21" y="43"/>
                    </a:cubicBezTo>
                    <a:close/>
                    <a:moveTo>
                      <a:pt x="21" y="9"/>
                    </a:moveTo>
                    <a:cubicBezTo>
                      <a:pt x="14" y="9"/>
                      <a:pt x="8" y="15"/>
                      <a:pt x="8" y="22"/>
                    </a:cubicBezTo>
                    <a:cubicBezTo>
                      <a:pt x="8" y="29"/>
                      <a:pt x="14" y="35"/>
                      <a:pt x="21" y="35"/>
                    </a:cubicBezTo>
                    <a:cubicBezTo>
                      <a:pt x="28" y="35"/>
                      <a:pt x="34" y="29"/>
                      <a:pt x="34" y="22"/>
                    </a:cubicBezTo>
                    <a:cubicBezTo>
                      <a:pt x="34" y="15"/>
                      <a:pt x="28" y="9"/>
                      <a:pt x="21" y="9"/>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54" name="Oval 1925">
                <a:extLst>
                  <a:ext uri="{FF2B5EF4-FFF2-40B4-BE49-F238E27FC236}">
                    <a16:creationId xmlns:a16="http://schemas.microsoft.com/office/drawing/2014/main" id="{49A19D6F-2F63-DF91-E26F-7664B12952F8}"/>
                  </a:ext>
                </a:extLst>
              </p:cNvPr>
              <p:cNvSpPr>
                <a:spLocks noChangeArrowheads="1"/>
              </p:cNvSpPr>
              <p:nvPr/>
            </p:nvSpPr>
            <p:spPr bwMode="auto">
              <a:xfrm>
                <a:off x="3190875" y="26112788"/>
                <a:ext cx="144463" cy="144463"/>
              </a:xfrm>
              <a:prstGeom prst="ellipse">
                <a:avLst/>
              </a:pr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55" name="Freeform 1926">
                <a:extLst>
                  <a:ext uri="{FF2B5EF4-FFF2-40B4-BE49-F238E27FC236}">
                    <a16:creationId xmlns:a16="http://schemas.microsoft.com/office/drawing/2014/main" id="{EE35C618-6145-15C8-9E5B-6125ABFDB5D5}"/>
                  </a:ext>
                </a:extLst>
              </p:cNvPr>
              <p:cNvSpPr>
                <a:spLocks/>
              </p:cNvSpPr>
              <p:nvPr/>
            </p:nvSpPr>
            <p:spPr bwMode="auto">
              <a:xfrm>
                <a:off x="3257550" y="26409650"/>
                <a:ext cx="892175" cy="52388"/>
              </a:xfrm>
              <a:custGeom>
                <a:avLst/>
                <a:gdLst>
                  <a:gd name="T0" fmla="*/ 132 w 136"/>
                  <a:gd name="T1" fmla="*/ 8 h 8"/>
                  <a:gd name="T2" fmla="*/ 4 w 136"/>
                  <a:gd name="T3" fmla="*/ 8 h 8"/>
                  <a:gd name="T4" fmla="*/ 0 w 136"/>
                  <a:gd name="T5" fmla="*/ 4 h 8"/>
                  <a:gd name="T6" fmla="*/ 4 w 136"/>
                  <a:gd name="T7" fmla="*/ 0 h 8"/>
                  <a:gd name="T8" fmla="*/ 132 w 136"/>
                  <a:gd name="T9" fmla="*/ 0 h 8"/>
                  <a:gd name="T10" fmla="*/ 136 w 136"/>
                  <a:gd name="T11" fmla="*/ 4 h 8"/>
                  <a:gd name="T12" fmla="*/ 132 w 136"/>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136" h="8">
                    <a:moveTo>
                      <a:pt x="132" y="8"/>
                    </a:moveTo>
                    <a:cubicBezTo>
                      <a:pt x="4" y="8"/>
                      <a:pt x="4" y="8"/>
                      <a:pt x="4" y="8"/>
                    </a:cubicBezTo>
                    <a:cubicBezTo>
                      <a:pt x="2" y="8"/>
                      <a:pt x="0" y="7"/>
                      <a:pt x="0" y="4"/>
                    </a:cubicBezTo>
                    <a:cubicBezTo>
                      <a:pt x="0" y="2"/>
                      <a:pt x="2" y="0"/>
                      <a:pt x="4" y="0"/>
                    </a:cubicBezTo>
                    <a:cubicBezTo>
                      <a:pt x="132" y="0"/>
                      <a:pt x="132" y="0"/>
                      <a:pt x="132" y="0"/>
                    </a:cubicBezTo>
                    <a:cubicBezTo>
                      <a:pt x="134" y="0"/>
                      <a:pt x="136" y="2"/>
                      <a:pt x="136" y="4"/>
                    </a:cubicBezTo>
                    <a:cubicBezTo>
                      <a:pt x="136" y="7"/>
                      <a:pt x="134" y="8"/>
                      <a:pt x="132" y="8"/>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56" name="Freeform 1927">
                <a:extLst>
                  <a:ext uri="{FF2B5EF4-FFF2-40B4-BE49-F238E27FC236}">
                    <a16:creationId xmlns:a16="http://schemas.microsoft.com/office/drawing/2014/main" id="{E1B1FE7D-C974-0CB9-1555-54BC305892E0}"/>
                  </a:ext>
                </a:extLst>
              </p:cNvPr>
              <p:cNvSpPr>
                <a:spLocks noEditPoints="1"/>
              </p:cNvSpPr>
              <p:nvPr/>
            </p:nvSpPr>
            <p:spPr bwMode="auto">
              <a:xfrm>
                <a:off x="4097338" y="26296938"/>
                <a:ext cx="276225" cy="276225"/>
              </a:xfrm>
              <a:custGeom>
                <a:avLst/>
                <a:gdLst>
                  <a:gd name="T0" fmla="*/ 21 w 42"/>
                  <a:gd name="T1" fmla="*/ 42 h 42"/>
                  <a:gd name="T2" fmla="*/ 0 w 42"/>
                  <a:gd name="T3" fmla="*/ 21 h 42"/>
                  <a:gd name="T4" fmla="*/ 21 w 42"/>
                  <a:gd name="T5" fmla="*/ 0 h 42"/>
                  <a:gd name="T6" fmla="*/ 42 w 42"/>
                  <a:gd name="T7" fmla="*/ 21 h 42"/>
                  <a:gd name="T8" fmla="*/ 21 w 42"/>
                  <a:gd name="T9" fmla="*/ 42 h 42"/>
                  <a:gd name="T10" fmla="*/ 21 w 42"/>
                  <a:gd name="T11" fmla="*/ 8 h 42"/>
                  <a:gd name="T12" fmla="*/ 8 w 42"/>
                  <a:gd name="T13" fmla="*/ 21 h 42"/>
                  <a:gd name="T14" fmla="*/ 21 w 42"/>
                  <a:gd name="T15" fmla="*/ 34 h 42"/>
                  <a:gd name="T16" fmla="*/ 34 w 42"/>
                  <a:gd name="T17" fmla="*/ 21 h 42"/>
                  <a:gd name="T18" fmla="*/ 21 w 42"/>
                  <a:gd name="T19" fmla="*/ 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2">
                    <a:moveTo>
                      <a:pt x="21" y="42"/>
                    </a:moveTo>
                    <a:cubicBezTo>
                      <a:pt x="9" y="42"/>
                      <a:pt x="0" y="33"/>
                      <a:pt x="0" y="21"/>
                    </a:cubicBezTo>
                    <a:cubicBezTo>
                      <a:pt x="0" y="9"/>
                      <a:pt x="9" y="0"/>
                      <a:pt x="21" y="0"/>
                    </a:cubicBezTo>
                    <a:cubicBezTo>
                      <a:pt x="33" y="0"/>
                      <a:pt x="42" y="9"/>
                      <a:pt x="42" y="21"/>
                    </a:cubicBezTo>
                    <a:cubicBezTo>
                      <a:pt x="42" y="33"/>
                      <a:pt x="33" y="42"/>
                      <a:pt x="21" y="42"/>
                    </a:cubicBezTo>
                    <a:close/>
                    <a:moveTo>
                      <a:pt x="21" y="8"/>
                    </a:moveTo>
                    <a:cubicBezTo>
                      <a:pt x="14" y="8"/>
                      <a:pt x="8" y="14"/>
                      <a:pt x="8" y="21"/>
                    </a:cubicBezTo>
                    <a:cubicBezTo>
                      <a:pt x="8" y="28"/>
                      <a:pt x="14" y="34"/>
                      <a:pt x="21" y="34"/>
                    </a:cubicBezTo>
                    <a:cubicBezTo>
                      <a:pt x="28" y="34"/>
                      <a:pt x="34" y="28"/>
                      <a:pt x="34" y="21"/>
                    </a:cubicBezTo>
                    <a:cubicBezTo>
                      <a:pt x="34" y="14"/>
                      <a:pt x="28" y="8"/>
                      <a:pt x="21" y="8"/>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57" name="Oval 1928">
                <a:extLst>
                  <a:ext uri="{FF2B5EF4-FFF2-40B4-BE49-F238E27FC236}">
                    <a16:creationId xmlns:a16="http://schemas.microsoft.com/office/drawing/2014/main" id="{DFF53F65-E883-7F4D-8687-4E962563AF82}"/>
                  </a:ext>
                </a:extLst>
              </p:cNvPr>
              <p:cNvSpPr>
                <a:spLocks noChangeArrowheads="1"/>
              </p:cNvSpPr>
              <p:nvPr/>
            </p:nvSpPr>
            <p:spPr bwMode="auto">
              <a:xfrm>
                <a:off x="3190875" y="26363613"/>
                <a:ext cx="144463" cy="144463"/>
              </a:xfrm>
              <a:prstGeom prst="ellipse">
                <a:avLst/>
              </a:pr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58" name="Freeform 1929">
                <a:extLst>
                  <a:ext uri="{FF2B5EF4-FFF2-40B4-BE49-F238E27FC236}">
                    <a16:creationId xmlns:a16="http://schemas.microsoft.com/office/drawing/2014/main" id="{9D38AF06-F38B-FCEB-76BC-11AF79FEE1E9}"/>
                  </a:ext>
                </a:extLst>
              </p:cNvPr>
              <p:cNvSpPr>
                <a:spLocks/>
              </p:cNvSpPr>
              <p:nvPr/>
            </p:nvSpPr>
            <p:spPr bwMode="auto">
              <a:xfrm>
                <a:off x="1358900" y="25350788"/>
                <a:ext cx="630238" cy="631825"/>
              </a:xfrm>
              <a:custGeom>
                <a:avLst/>
                <a:gdLst>
                  <a:gd name="T0" fmla="*/ 92 w 96"/>
                  <a:gd name="T1" fmla="*/ 96 h 96"/>
                  <a:gd name="T2" fmla="*/ 8 w 96"/>
                  <a:gd name="T3" fmla="*/ 96 h 96"/>
                  <a:gd name="T4" fmla="*/ 0 w 96"/>
                  <a:gd name="T5" fmla="*/ 88 h 96"/>
                  <a:gd name="T6" fmla="*/ 0 w 96"/>
                  <a:gd name="T7" fmla="*/ 4 h 96"/>
                  <a:gd name="T8" fmla="*/ 4 w 96"/>
                  <a:gd name="T9" fmla="*/ 0 h 96"/>
                  <a:gd name="T10" fmla="*/ 8 w 96"/>
                  <a:gd name="T11" fmla="*/ 4 h 96"/>
                  <a:gd name="T12" fmla="*/ 8 w 96"/>
                  <a:gd name="T13" fmla="*/ 88 h 96"/>
                  <a:gd name="T14" fmla="*/ 92 w 96"/>
                  <a:gd name="T15" fmla="*/ 87 h 96"/>
                  <a:gd name="T16" fmla="*/ 96 w 96"/>
                  <a:gd name="T17" fmla="*/ 92 h 96"/>
                  <a:gd name="T18" fmla="*/ 92 w 96"/>
                  <a:gd name="T19"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92" y="96"/>
                    </a:moveTo>
                    <a:cubicBezTo>
                      <a:pt x="8" y="96"/>
                      <a:pt x="8" y="96"/>
                      <a:pt x="8" y="96"/>
                    </a:cubicBezTo>
                    <a:cubicBezTo>
                      <a:pt x="4" y="96"/>
                      <a:pt x="0" y="92"/>
                      <a:pt x="0" y="88"/>
                    </a:cubicBezTo>
                    <a:cubicBezTo>
                      <a:pt x="0" y="4"/>
                      <a:pt x="0" y="4"/>
                      <a:pt x="0" y="4"/>
                    </a:cubicBezTo>
                    <a:cubicBezTo>
                      <a:pt x="0" y="2"/>
                      <a:pt x="2" y="0"/>
                      <a:pt x="4" y="0"/>
                    </a:cubicBezTo>
                    <a:cubicBezTo>
                      <a:pt x="6" y="0"/>
                      <a:pt x="8" y="2"/>
                      <a:pt x="8" y="4"/>
                    </a:cubicBezTo>
                    <a:cubicBezTo>
                      <a:pt x="8" y="88"/>
                      <a:pt x="8" y="88"/>
                      <a:pt x="8" y="88"/>
                    </a:cubicBezTo>
                    <a:cubicBezTo>
                      <a:pt x="92" y="87"/>
                      <a:pt x="92" y="87"/>
                      <a:pt x="92" y="87"/>
                    </a:cubicBezTo>
                    <a:cubicBezTo>
                      <a:pt x="94" y="87"/>
                      <a:pt x="96" y="89"/>
                      <a:pt x="96" y="92"/>
                    </a:cubicBezTo>
                    <a:cubicBezTo>
                      <a:pt x="96" y="94"/>
                      <a:pt x="94" y="96"/>
                      <a:pt x="92" y="96"/>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59" name="Freeform 1930">
                <a:extLst>
                  <a:ext uri="{FF2B5EF4-FFF2-40B4-BE49-F238E27FC236}">
                    <a16:creationId xmlns:a16="http://schemas.microsoft.com/office/drawing/2014/main" id="{3F3A91A3-7057-C6FD-D248-8C29E63ADA94}"/>
                  </a:ext>
                </a:extLst>
              </p:cNvPr>
              <p:cNvSpPr>
                <a:spLocks noEditPoints="1"/>
              </p:cNvSpPr>
              <p:nvPr/>
            </p:nvSpPr>
            <p:spPr bwMode="auto">
              <a:xfrm>
                <a:off x="1247775" y="25114250"/>
                <a:ext cx="276225" cy="282575"/>
              </a:xfrm>
              <a:custGeom>
                <a:avLst/>
                <a:gdLst>
                  <a:gd name="T0" fmla="*/ 21 w 42"/>
                  <a:gd name="T1" fmla="*/ 43 h 43"/>
                  <a:gd name="T2" fmla="*/ 0 w 42"/>
                  <a:gd name="T3" fmla="*/ 21 h 43"/>
                  <a:gd name="T4" fmla="*/ 21 w 42"/>
                  <a:gd name="T5" fmla="*/ 0 h 43"/>
                  <a:gd name="T6" fmla="*/ 42 w 42"/>
                  <a:gd name="T7" fmla="*/ 21 h 43"/>
                  <a:gd name="T8" fmla="*/ 21 w 42"/>
                  <a:gd name="T9" fmla="*/ 43 h 43"/>
                  <a:gd name="T10" fmla="*/ 21 w 42"/>
                  <a:gd name="T11" fmla="*/ 9 h 43"/>
                  <a:gd name="T12" fmla="*/ 8 w 42"/>
                  <a:gd name="T13" fmla="*/ 21 h 43"/>
                  <a:gd name="T14" fmla="*/ 21 w 42"/>
                  <a:gd name="T15" fmla="*/ 34 h 43"/>
                  <a:gd name="T16" fmla="*/ 34 w 42"/>
                  <a:gd name="T17" fmla="*/ 21 h 43"/>
                  <a:gd name="T18" fmla="*/ 21 w 42"/>
                  <a:gd name="T19" fmla="*/ 9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21" y="43"/>
                    </a:moveTo>
                    <a:cubicBezTo>
                      <a:pt x="9" y="43"/>
                      <a:pt x="0" y="33"/>
                      <a:pt x="0" y="21"/>
                    </a:cubicBezTo>
                    <a:cubicBezTo>
                      <a:pt x="0" y="10"/>
                      <a:pt x="9" y="0"/>
                      <a:pt x="21" y="0"/>
                    </a:cubicBezTo>
                    <a:cubicBezTo>
                      <a:pt x="33" y="0"/>
                      <a:pt x="42" y="10"/>
                      <a:pt x="42" y="21"/>
                    </a:cubicBezTo>
                    <a:cubicBezTo>
                      <a:pt x="42" y="33"/>
                      <a:pt x="33" y="43"/>
                      <a:pt x="21" y="43"/>
                    </a:cubicBezTo>
                    <a:close/>
                    <a:moveTo>
                      <a:pt x="21" y="9"/>
                    </a:moveTo>
                    <a:cubicBezTo>
                      <a:pt x="14" y="9"/>
                      <a:pt x="8" y="14"/>
                      <a:pt x="8" y="21"/>
                    </a:cubicBezTo>
                    <a:cubicBezTo>
                      <a:pt x="8" y="29"/>
                      <a:pt x="14" y="34"/>
                      <a:pt x="21" y="34"/>
                    </a:cubicBezTo>
                    <a:cubicBezTo>
                      <a:pt x="28" y="34"/>
                      <a:pt x="34" y="29"/>
                      <a:pt x="34" y="21"/>
                    </a:cubicBezTo>
                    <a:cubicBezTo>
                      <a:pt x="34" y="14"/>
                      <a:pt x="28" y="9"/>
                      <a:pt x="21" y="9"/>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60" name="Oval 1931">
                <a:extLst>
                  <a:ext uri="{FF2B5EF4-FFF2-40B4-BE49-F238E27FC236}">
                    <a16:creationId xmlns:a16="http://schemas.microsoft.com/office/drawing/2014/main" id="{1EA00E85-9DDD-CA1A-EA23-C7779118AFF3}"/>
                  </a:ext>
                </a:extLst>
              </p:cNvPr>
              <p:cNvSpPr>
                <a:spLocks noChangeArrowheads="1"/>
              </p:cNvSpPr>
              <p:nvPr/>
            </p:nvSpPr>
            <p:spPr bwMode="auto">
              <a:xfrm>
                <a:off x="1911350" y="25876250"/>
                <a:ext cx="144463" cy="152400"/>
              </a:xfrm>
              <a:prstGeom prst="ellipse">
                <a:avLst/>
              </a:pr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61" name="Freeform 1932">
                <a:extLst>
                  <a:ext uri="{FF2B5EF4-FFF2-40B4-BE49-F238E27FC236}">
                    <a16:creationId xmlns:a16="http://schemas.microsoft.com/office/drawing/2014/main" id="{E79F9D9E-5994-F739-8320-9701948C3379}"/>
                  </a:ext>
                </a:extLst>
              </p:cNvPr>
              <p:cNvSpPr>
                <a:spLocks/>
              </p:cNvSpPr>
              <p:nvPr/>
            </p:nvSpPr>
            <p:spPr bwMode="auto">
              <a:xfrm>
                <a:off x="984250" y="25587325"/>
                <a:ext cx="1004888" cy="631825"/>
              </a:xfrm>
              <a:custGeom>
                <a:avLst/>
                <a:gdLst>
                  <a:gd name="T0" fmla="*/ 149 w 153"/>
                  <a:gd name="T1" fmla="*/ 96 h 96"/>
                  <a:gd name="T2" fmla="*/ 8 w 153"/>
                  <a:gd name="T3" fmla="*/ 96 h 96"/>
                  <a:gd name="T4" fmla="*/ 0 w 153"/>
                  <a:gd name="T5" fmla="*/ 88 h 96"/>
                  <a:gd name="T6" fmla="*/ 0 w 153"/>
                  <a:gd name="T7" fmla="*/ 4 h 96"/>
                  <a:gd name="T8" fmla="*/ 4 w 153"/>
                  <a:gd name="T9" fmla="*/ 0 h 96"/>
                  <a:gd name="T10" fmla="*/ 8 w 153"/>
                  <a:gd name="T11" fmla="*/ 4 h 96"/>
                  <a:gd name="T12" fmla="*/ 8 w 153"/>
                  <a:gd name="T13" fmla="*/ 88 h 96"/>
                  <a:gd name="T14" fmla="*/ 149 w 153"/>
                  <a:gd name="T15" fmla="*/ 88 h 96"/>
                  <a:gd name="T16" fmla="*/ 153 w 153"/>
                  <a:gd name="T17" fmla="*/ 92 h 96"/>
                  <a:gd name="T18" fmla="*/ 149 w 153"/>
                  <a:gd name="T19"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3" h="96">
                    <a:moveTo>
                      <a:pt x="149" y="96"/>
                    </a:moveTo>
                    <a:cubicBezTo>
                      <a:pt x="8" y="96"/>
                      <a:pt x="8" y="96"/>
                      <a:pt x="8" y="96"/>
                    </a:cubicBezTo>
                    <a:cubicBezTo>
                      <a:pt x="4" y="96"/>
                      <a:pt x="0" y="92"/>
                      <a:pt x="0" y="88"/>
                    </a:cubicBezTo>
                    <a:cubicBezTo>
                      <a:pt x="0" y="4"/>
                      <a:pt x="0" y="4"/>
                      <a:pt x="0" y="4"/>
                    </a:cubicBezTo>
                    <a:cubicBezTo>
                      <a:pt x="0" y="2"/>
                      <a:pt x="2" y="0"/>
                      <a:pt x="4" y="0"/>
                    </a:cubicBezTo>
                    <a:cubicBezTo>
                      <a:pt x="6" y="0"/>
                      <a:pt x="8" y="2"/>
                      <a:pt x="8" y="4"/>
                    </a:cubicBezTo>
                    <a:cubicBezTo>
                      <a:pt x="8" y="88"/>
                      <a:pt x="8" y="88"/>
                      <a:pt x="8" y="88"/>
                    </a:cubicBezTo>
                    <a:cubicBezTo>
                      <a:pt x="149" y="88"/>
                      <a:pt x="149" y="88"/>
                      <a:pt x="149" y="88"/>
                    </a:cubicBezTo>
                    <a:cubicBezTo>
                      <a:pt x="151" y="88"/>
                      <a:pt x="153" y="90"/>
                      <a:pt x="153" y="92"/>
                    </a:cubicBezTo>
                    <a:cubicBezTo>
                      <a:pt x="153" y="94"/>
                      <a:pt x="151" y="96"/>
                      <a:pt x="149" y="96"/>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62" name="Freeform 1933">
                <a:extLst>
                  <a:ext uri="{FF2B5EF4-FFF2-40B4-BE49-F238E27FC236}">
                    <a16:creationId xmlns:a16="http://schemas.microsoft.com/office/drawing/2014/main" id="{E2225896-1989-4CD2-FA1F-FEAF06A7DB94}"/>
                  </a:ext>
                </a:extLst>
              </p:cNvPr>
              <p:cNvSpPr>
                <a:spLocks noEditPoints="1"/>
              </p:cNvSpPr>
              <p:nvPr/>
            </p:nvSpPr>
            <p:spPr bwMode="auto">
              <a:xfrm>
                <a:off x="873125" y="25350788"/>
                <a:ext cx="276225" cy="282575"/>
              </a:xfrm>
              <a:custGeom>
                <a:avLst/>
                <a:gdLst>
                  <a:gd name="T0" fmla="*/ 21 w 42"/>
                  <a:gd name="T1" fmla="*/ 43 h 43"/>
                  <a:gd name="T2" fmla="*/ 0 w 42"/>
                  <a:gd name="T3" fmla="*/ 22 h 43"/>
                  <a:gd name="T4" fmla="*/ 21 w 42"/>
                  <a:gd name="T5" fmla="*/ 0 h 43"/>
                  <a:gd name="T6" fmla="*/ 42 w 42"/>
                  <a:gd name="T7" fmla="*/ 22 h 43"/>
                  <a:gd name="T8" fmla="*/ 21 w 42"/>
                  <a:gd name="T9" fmla="*/ 43 h 43"/>
                  <a:gd name="T10" fmla="*/ 21 w 42"/>
                  <a:gd name="T11" fmla="*/ 9 h 43"/>
                  <a:gd name="T12" fmla="*/ 8 w 42"/>
                  <a:gd name="T13" fmla="*/ 22 h 43"/>
                  <a:gd name="T14" fmla="*/ 21 w 42"/>
                  <a:gd name="T15" fmla="*/ 35 h 43"/>
                  <a:gd name="T16" fmla="*/ 34 w 42"/>
                  <a:gd name="T17" fmla="*/ 22 h 43"/>
                  <a:gd name="T18" fmla="*/ 21 w 42"/>
                  <a:gd name="T19" fmla="*/ 9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21" y="43"/>
                    </a:moveTo>
                    <a:cubicBezTo>
                      <a:pt x="9" y="43"/>
                      <a:pt x="0" y="33"/>
                      <a:pt x="0" y="22"/>
                    </a:cubicBezTo>
                    <a:cubicBezTo>
                      <a:pt x="0" y="10"/>
                      <a:pt x="9" y="0"/>
                      <a:pt x="21" y="0"/>
                    </a:cubicBezTo>
                    <a:cubicBezTo>
                      <a:pt x="33" y="0"/>
                      <a:pt x="42" y="10"/>
                      <a:pt x="42" y="22"/>
                    </a:cubicBezTo>
                    <a:cubicBezTo>
                      <a:pt x="42" y="33"/>
                      <a:pt x="33" y="43"/>
                      <a:pt x="21" y="43"/>
                    </a:cubicBezTo>
                    <a:close/>
                    <a:moveTo>
                      <a:pt x="21" y="9"/>
                    </a:moveTo>
                    <a:cubicBezTo>
                      <a:pt x="14" y="9"/>
                      <a:pt x="8" y="15"/>
                      <a:pt x="8" y="22"/>
                    </a:cubicBezTo>
                    <a:cubicBezTo>
                      <a:pt x="8" y="29"/>
                      <a:pt x="14" y="35"/>
                      <a:pt x="21" y="35"/>
                    </a:cubicBezTo>
                    <a:cubicBezTo>
                      <a:pt x="28" y="35"/>
                      <a:pt x="34" y="29"/>
                      <a:pt x="34" y="22"/>
                    </a:cubicBezTo>
                    <a:cubicBezTo>
                      <a:pt x="34" y="15"/>
                      <a:pt x="28" y="9"/>
                      <a:pt x="21" y="9"/>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63" name="Oval 1934">
                <a:extLst>
                  <a:ext uri="{FF2B5EF4-FFF2-40B4-BE49-F238E27FC236}">
                    <a16:creationId xmlns:a16="http://schemas.microsoft.com/office/drawing/2014/main" id="{1DA875C8-3C91-AD02-AC1B-2B20E6DDB9D5}"/>
                  </a:ext>
                </a:extLst>
              </p:cNvPr>
              <p:cNvSpPr>
                <a:spLocks noChangeArrowheads="1"/>
              </p:cNvSpPr>
              <p:nvPr/>
            </p:nvSpPr>
            <p:spPr bwMode="auto">
              <a:xfrm>
                <a:off x="1911350" y="26119138"/>
                <a:ext cx="144463" cy="144463"/>
              </a:xfrm>
              <a:prstGeom prst="ellipse">
                <a:avLst/>
              </a:pr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64" name="Freeform 1935">
                <a:extLst>
                  <a:ext uri="{FF2B5EF4-FFF2-40B4-BE49-F238E27FC236}">
                    <a16:creationId xmlns:a16="http://schemas.microsoft.com/office/drawing/2014/main" id="{6078937C-3745-8357-0627-99BAE9273B71}"/>
                  </a:ext>
                </a:extLst>
              </p:cNvPr>
              <p:cNvSpPr>
                <a:spLocks/>
              </p:cNvSpPr>
              <p:nvPr/>
            </p:nvSpPr>
            <p:spPr bwMode="auto">
              <a:xfrm>
                <a:off x="1096963" y="26416000"/>
                <a:ext cx="892175" cy="52388"/>
              </a:xfrm>
              <a:custGeom>
                <a:avLst/>
                <a:gdLst>
                  <a:gd name="T0" fmla="*/ 132 w 136"/>
                  <a:gd name="T1" fmla="*/ 8 h 8"/>
                  <a:gd name="T2" fmla="*/ 4 w 136"/>
                  <a:gd name="T3" fmla="*/ 8 h 8"/>
                  <a:gd name="T4" fmla="*/ 0 w 136"/>
                  <a:gd name="T5" fmla="*/ 4 h 8"/>
                  <a:gd name="T6" fmla="*/ 4 w 136"/>
                  <a:gd name="T7" fmla="*/ 0 h 8"/>
                  <a:gd name="T8" fmla="*/ 132 w 136"/>
                  <a:gd name="T9" fmla="*/ 0 h 8"/>
                  <a:gd name="T10" fmla="*/ 136 w 136"/>
                  <a:gd name="T11" fmla="*/ 4 h 8"/>
                  <a:gd name="T12" fmla="*/ 132 w 136"/>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136" h="8">
                    <a:moveTo>
                      <a:pt x="132" y="8"/>
                    </a:moveTo>
                    <a:cubicBezTo>
                      <a:pt x="4" y="8"/>
                      <a:pt x="4" y="8"/>
                      <a:pt x="4" y="8"/>
                    </a:cubicBezTo>
                    <a:cubicBezTo>
                      <a:pt x="2" y="8"/>
                      <a:pt x="0" y="7"/>
                      <a:pt x="0" y="4"/>
                    </a:cubicBezTo>
                    <a:cubicBezTo>
                      <a:pt x="0" y="2"/>
                      <a:pt x="2" y="0"/>
                      <a:pt x="4" y="0"/>
                    </a:cubicBezTo>
                    <a:cubicBezTo>
                      <a:pt x="132" y="0"/>
                      <a:pt x="132" y="0"/>
                      <a:pt x="132" y="0"/>
                    </a:cubicBezTo>
                    <a:cubicBezTo>
                      <a:pt x="134" y="0"/>
                      <a:pt x="136" y="2"/>
                      <a:pt x="136" y="4"/>
                    </a:cubicBezTo>
                    <a:cubicBezTo>
                      <a:pt x="136" y="7"/>
                      <a:pt x="134" y="8"/>
                      <a:pt x="132" y="8"/>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65" name="Freeform 1936">
                <a:extLst>
                  <a:ext uri="{FF2B5EF4-FFF2-40B4-BE49-F238E27FC236}">
                    <a16:creationId xmlns:a16="http://schemas.microsoft.com/office/drawing/2014/main" id="{D8BF7118-3CB7-DB73-AD38-D1076423E3BD}"/>
                  </a:ext>
                </a:extLst>
              </p:cNvPr>
              <p:cNvSpPr>
                <a:spLocks noEditPoints="1"/>
              </p:cNvSpPr>
              <p:nvPr/>
            </p:nvSpPr>
            <p:spPr bwMode="auto">
              <a:xfrm>
                <a:off x="873125" y="26303288"/>
                <a:ext cx="276225" cy="276225"/>
              </a:xfrm>
              <a:custGeom>
                <a:avLst/>
                <a:gdLst>
                  <a:gd name="T0" fmla="*/ 21 w 42"/>
                  <a:gd name="T1" fmla="*/ 42 h 42"/>
                  <a:gd name="T2" fmla="*/ 0 w 42"/>
                  <a:gd name="T3" fmla="*/ 21 h 42"/>
                  <a:gd name="T4" fmla="*/ 21 w 42"/>
                  <a:gd name="T5" fmla="*/ 0 h 42"/>
                  <a:gd name="T6" fmla="*/ 42 w 42"/>
                  <a:gd name="T7" fmla="*/ 21 h 42"/>
                  <a:gd name="T8" fmla="*/ 21 w 42"/>
                  <a:gd name="T9" fmla="*/ 42 h 42"/>
                  <a:gd name="T10" fmla="*/ 21 w 42"/>
                  <a:gd name="T11" fmla="*/ 8 h 42"/>
                  <a:gd name="T12" fmla="*/ 8 w 42"/>
                  <a:gd name="T13" fmla="*/ 21 h 42"/>
                  <a:gd name="T14" fmla="*/ 21 w 42"/>
                  <a:gd name="T15" fmla="*/ 34 h 42"/>
                  <a:gd name="T16" fmla="*/ 34 w 42"/>
                  <a:gd name="T17" fmla="*/ 21 h 42"/>
                  <a:gd name="T18" fmla="*/ 21 w 42"/>
                  <a:gd name="T19" fmla="*/ 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2">
                    <a:moveTo>
                      <a:pt x="21" y="42"/>
                    </a:moveTo>
                    <a:cubicBezTo>
                      <a:pt x="9" y="42"/>
                      <a:pt x="0" y="33"/>
                      <a:pt x="0" y="21"/>
                    </a:cubicBezTo>
                    <a:cubicBezTo>
                      <a:pt x="0" y="10"/>
                      <a:pt x="9" y="0"/>
                      <a:pt x="21" y="0"/>
                    </a:cubicBezTo>
                    <a:cubicBezTo>
                      <a:pt x="33" y="0"/>
                      <a:pt x="42" y="10"/>
                      <a:pt x="42" y="21"/>
                    </a:cubicBezTo>
                    <a:cubicBezTo>
                      <a:pt x="42" y="33"/>
                      <a:pt x="33" y="42"/>
                      <a:pt x="21" y="42"/>
                    </a:cubicBezTo>
                    <a:close/>
                    <a:moveTo>
                      <a:pt x="21" y="8"/>
                    </a:moveTo>
                    <a:cubicBezTo>
                      <a:pt x="14" y="8"/>
                      <a:pt x="8" y="14"/>
                      <a:pt x="8" y="21"/>
                    </a:cubicBezTo>
                    <a:cubicBezTo>
                      <a:pt x="8" y="28"/>
                      <a:pt x="14" y="34"/>
                      <a:pt x="21" y="34"/>
                    </a:cubicBezTo>
                    <a:cubicBezTo>
                      <a:pt x="28" y="34"/>
                      <a:pt x="34" y="28"/>
                      <a:pt x="34" y="21"/>
                    </a:cubicBezTo>
                    <a:cubicBezTo>
                      <a:pt x="34" y="14"/>
                      <a:pt x="28" y="8"/>
                      <a:pt x="21" y="8"/>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66" name="Oval 1937">
                <a:extLst>
                  <a:ext uri="{FF2B5EF4-FFF2-40B4-BE49-F238E27FC236}">
                    <a16:creationId xmlns:a16="http://schemas.microsoft.com/office/drawing/2014/main" id="{6BE00F25-94B8-4040-D84C-E7A8FF20CE06}"/>
                  </a:ext>
                </a:extLst>
              </p:cNvPr>
              <p:cNvSpPr>
                <a:spLocks noChangeArrowheads="1"/>
              </p:cNvSpPr>
              <p:nvPr/>
            </p:nvSpPr>
            <p:spPr bwMode="auto">
              <a:xfrm>
                <a:off x="1911350" y="26369963"/>
                <a:ext cx="144463" cy="150813"/>
              </a:xfrm>
              <a:prstGeom prst="ellipse">
                <a:avLst/>
              </a:pr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grpSp>
      <p:sp>
        <p:nvSpPr>
          <p:cNvPr id="167" name="Rectangle 166">
            <a:extLst>
              <a:ext uri="{FF2B5EF4-FFF2-40B4-BE49-F238E27FC236}">
                <a16:creationId xmlns:a16="http://schemas.microsoft.com/office/drawing/2014/main" id="{A1575D3A-9552-DD66-DECC-BF20A05C58EB}"/>
              </a:ext>
            </a:extLst>
          </p:cNvPr>
          <p:cNvSpPr/>
          <p:nvPr/>
        </p:nvSpPr>
        <p:spPr>
          <a:xfrm>
            <a:off x="3985926" y="3229002"/>
            <a:ext cx="4538330" cy="369332"/>
          </a:xfrm>
          <a:prstGeom prst="rect">
            <a:avLst/>
          </a:prstGeom>
        </p:spPr>
        <p:txBody>
          <a:bodyPr wrap="square">
            <a:spAutoFit/>
          </a:bodyPr>
          <a:lstStyle/>
          <a:p>
            <a:pPr marL="287252" marR="0" lvl="0" indent="-166638" algn="l" defTabSz="60931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rPr>
              <a:t>Known DDoS Botnet members</a:t>
            </a:r>
          </a:p>
        </p:txBody>
      </p:sp>
      <p:sp>
        <p:nvSpPr>
          <p:cNvPr id="168" name="Pentagon 11">
            <a:extLst>
              <a:ext uri="{FF2B5EF4-FFF2-40B4-BE49-F238E27FC236}">
                <a16:creationId xmlns:a16="http://schemas.microsoft.com/office/drawing/2014/main" id="{2F8C1648-3FC7-A105-25FD-8EFBCA2B4681}"/>
              </a:ext>
            </a:extLst>
          </p:cNvPr>
          <p:cNvSpPr/>
          <p:nvPr/>
        </p:nvSpPr>
        <p:spPr>
          <a:xfrm>
            <a:off x="681484" y="2838470"/>
            <a:ext cx="3275173" cy="1165109"/>
          </a:xfrm>
          <a:prstGeom prst="homePlat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8013"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69" name="TextBox 168">
            <a:extLst>
              <a:ext uri="{FF2B5EF4-FFF2-40B4-BE49-F238E27FC236}">
                <a16:creationId xmlns:a16="http://schemas.microsoft.com/office/drawing/2014/main" id="{A09DF4AA-51E1-B402-C8F8-96F59CF156E1}"/>
              </a:ext>
            </a:extLst>
          </p:cNvPr>
          <p:cNvSpPr txBox="1"/>
          <p:nvPr/>
        </p:nvSpPr>
        <p:spPr>
          <a:xfrm>
            <a:off x="1826766" y="3067081"/>
            <a:ext cx="1878968" cy="707886"/>
          </a:xfrm>
          <a:prstGeom prst="rect">
            <a:avLst/>
          </a:prstGeom>
          <a:noFill/>
        </p:spPr>
        <p:txBody>
          <a:bodyPr wrap="square" rtlCol="0" anchor="ctr">
            <a:spAutoFit/>
          </a:bodyPr>
          <a:lstStyle/>
          <a:p>
            <a:pPr marL="0" marR="0" lvl="0" indent="0" algn="l" defTabSz="608013"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DDoS Botnets</a:t>
            </a:r>
          </a:p>
        </p:txBody>
      </p:sp>
      <p:grpSp>
        <p:nvGrpSpPr>
          <p:cNvPr id="170" name="Group 169">
            <a:extLst>
              <a:ext uri="{FF2B5EF4-FFF2-40B4-BE49-F238E27FC236}">
                <a16:creationId xmlns:a16="http://schemas.microsoft.com/office/drawing/2014/main" id="{97B88FC5-E751-BC6D-F2BC-BA3B823B2027}"/>
              </a:ext>
            </a:extLst>
          </p:cNvPr>
          <p:cNvGrpSpPr>
            <a:grpSpLocks noChangeAspect="1"/>
          </p:cNvGrpSpPr>
          <p:nvPr/>
        </p:nvGrpSpPr>
        <p:grpSpPr>
          <a:xfrm>
            <a:off x="763521" y="2900598"/>
            <a:ext cx="1042826" cy="1040852"/>
            <a:chOff x="178136" y="178123"/>
            <a:chExt cx="721364" cy="720000"/>
          </a:xfrm>
        </p:grpSpPr>
        <p:sp>
          <p:nvSpPr>
            <p:cNvPr id="171" name="Oval 15">
              <a:extLst>
                <a:ext uri="{FF2B5EF4-FFF2-40B4-BE49-F238E27FC236}">
                  <a16:creationId xmlns:a16="http://schemas.microsoft.com/office/drawing/2014/main" id="{70B82958-EFA1-C8C5-23F1-E22F7A149420}"/>
                </a:ext>
              </a:extLst>
            </p:cNvPr>
            <p:cNvSpPr>
              <a:spLocks noChangeArrowheads="1"/>
            </p:cNvSpPr>
            <p:nvPr/>
          </p:nvSpPr>
          <p:spPr bwMode="auto">
            <a:xfrm>
              <a:off x="178136" y="178123"/>
              <a:ext cx="721364" cy="720000"/>
            </a:xfrm>
            <a:prstGeom prst="ellipse">
              <a:avLst/>
            </a:prstGeom>
            <a:noFill/>
            <a:ln>
              <a:noFill/>
            </a:ln>
          </p:spPr>
          <p:txBody>
            <a:bodyPr vert="horz" wrap="square" lIns="91440" tIns="45720" rIns="91440" bIns="45720" numCol="1" anchor="t" anchorCtr="0" compatLnSpc="1">
              <a:prstTxWarp prst="textNoShape">
                <a:avLst/>
              </a:prstTxWarp>
            </a:bodyPr>
            <a:lstStyle/>
            <a:p>
              <a:endParaRPr lang="en-GB"/>
            </a:p>
          </p:txBody>
        </p:sp>
        <p:grpSp>
          <p:nvGrpSpPr>
            <p:cNvPr id="172" name="Group 171">
              <a:extLst>
                <a:ext uri="{FF2B5EF4-FFF2-40B4-BE49-F238E27FC236}">
                  <a16:creationId xmlns:a16="http://schemas.microsoft.com/office/drawing/2014/main" id="{DCC34EAC-37B0-4F10-6031-7CAEB4A5E1B9}"/>
                </a:ext>
              </a:extLst>
            </p:cNvPr>
            <p:cNvGrpSpPr/>
            <p:nvPr/>
          </p:nvGrpSpPr>
          <p:grpSpPr>
            <a:xfrm>
              <a:off x="310812" y="354968"/>
              <a:ext cx="456011" cy="380805"/>
              <a:chOff x="3971925" y="1722438"/>
              <a:chExt cx="4244975" cy="3544888"/>
            </a:xfrm>
            <a:solidFill>
              <a:schemeClr val="bg1"/>
            </a:solidFill>
          </p:grpSpPr>
          <p:sp>
            <p:nvSpPr>
              <p:cNvPr id="173" name="Freeform 16">
                <a:extLst>
                  <a:ext uri="{FF2B5EF4-FFF2-40B4-BE49-F238E27FC236}">
                    <a16:creationId xmlns:a16="http://schemas.microsoft.com/office/drawing/2014/main" id="{44ADBC39-8D2A-3DE7-C9F7-C609794288BF}"/>
                  </a:ext>
                </a:extLst>
              </p:cNvPr>
              <p:cNvSpPr>
                <a:spLocks noEditPoints="1"/>
              </p:cNvSpPr>
              <p:nvPr/>
            </p:nvSpPr>
            <p:spPr bwMode="auto">
              <a:xfrm>
                <a:off x="4383088" y="2130425"/>
                <a:ext cx="3422650" cy="2084388"/>
              </a:xfrm>
              <a:custGeom>
                <a:avLst/>
                <a:gdLst>
                  <a:gd name="T0" fmla="*/ 0 w 2156"/>
                  <a:gd name="T1" fmla="*/ 1313 h 1313"/>
                  <a:gd name="T2" fmla="*/ 2156 w 2156"/>
                  <a:gd name="T3" fmla="*/ 1313 h 1313"/>
                  <a:gd name="T4" fmla="*/ 2156 w 2156"/>
                  <a:gd name="T5" fmla="*/ 0 h 1313"/>
                  <a:gd name="T6" fmla="*/ 0 w 2156"/>
                  <a:gd name="T7" fmla="*/ 0 h 1313"/>
                  <a:gd name="T8" fmla="*/ 0 w 2156"/>
                  <a:gd name="T9" fmla="*/ 1313 h 1313"/>
                  <a:gd name="T10" fmla="*/ 45 w 2156"/>
                  <a:gd name="T11" fmla="*/ 44 h 1313"/>
                  <a:gd name="T12" fmla="*/ 2111 w 2156"/>
                  <a:gd name="T13" fmla="*/ 44 h 1313"/>
                  <a:gd name="T14" fmla="*/ 2111 w 2156"/>
                  <a:gd name="T15" fmla="*/ 1269 h 1313"/>
                  <a:gd name="T16" fmla="*/ 45 w 2156"/>
                  <a:gd name="T17" fmla="*/ 1269 h 1313"/>
                  <a:gd name="T18" fmla="*/ 45 w 2156"/>
                  <a:gd name="T19" fmla="*/ 44 h 1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56" h="1313">
                    <a:moveTo>
                      <a:pt x="0" y="1313"/>
                    </a:moveTo>
                    <a:lnTo>
                      <a:pt x="2156" y="1313"/>
                    </a:lnTo>
                    <a:lnTo>
                      <a:pt x="2156" y="0"/>
                    </a:lnTo>
                    <a:lnTo>
                      <a:pt x="0" y="0"/>
                    </a:lnTo>
                    <a:lnTo>
                      <a:pt x="0" y="1313"/>
                    </a:lnTo>
                    <a:close/>
                    <a:moveTo>
                      <a:pt x="45" y="44"/>
                    </a:moveTo>
                    <a:lnTo>
                      <a:pt x="2111" y="44"/>
                    </a:lnTo>
                    <a:lnTo>
                      <a:pt x="2111" y="1269"/>
                    </a:lnTo>
                    <a:lnTo>
                      <a:pt x="45" y="1269"/>
                    </a:lnTo>
                    <a:lnTo>
                      <a:pt x="45"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4" name="Freeform 17">
                <a:extLst>
                  <a:ext uri="{FF2B5EF4-FFF2-40B4-BE49-F238E27FC236}">
                    <a16:creationId xmlns:a16="http://schemas.microsoft.com/office/drawing/2014/main" id="{69D558C2-3D2E-6B6C-DC5F-465B9EB4321B}"/>
                  </a:ext>
                </a:extLst>
              </p:cNvPr>
              <p:cNvSpPr>
                <a:spLocks noEditPoints="1"/>
              </p:cNvSpPr>
              <p:nvPr/>
            </p:nvSpPr>
            <p:spPr bwMode="auto">
              <a:xfrm>
                <a:off x="4383088" y="2130425"/>
                <a:ext cx="3422650" cy="2084388"/>
              </a:xfrm>
              <a:custGeom>
                <a:avLst/>
                <a:gdLst>
                  <a:gd name="T0" fmla="*/ 0 w 2156"/>
                  <a:gd name="T1" fmla="*/ 1313 h 1313"/>
                  <a:gd name="T2" fmla="*/ 2156 w 2156"/>
                  <a:gd name="T3" fmla="*/ 1313 h 1313"/>
                  <a:gd name="T4" fmla="*/ 2156 w 2156"/>
                  <a:gd name="T5" fmla="*/ 0 h 1313"/>
                  <a:gd name="T6" fmla="*/ 0 w 2156"/>
                  <a:gd name="T7" fmla="*/ 0 h 1313"/>
                  <a:gd name="T8" fmla="*/ 0 w 2156"/>
                  <a:gd name="T9" fmla="*/ 1313 h 1313"/>
                  <a:gd name="T10" fmla="*/ 45 w 2156"/>
                  <a:gd name="T11" fmla="*/ 44 h 1313"/>
                  <a:gd name="T12" fmla="*/ 2111 w 2156"/>
                  <a:gd name="T13" fmla="*/ 44 h 1313"/>
                  <a:gd name="T14" fmla="*/ 2111 w 2156"/>
                  <a:gd name="T15" fmla="*/ 1269 h 1313"/>
                  <a:gd name="T16" fmla="*/ 45 w 2156"/>
                  <a:gd name="T17" fmla="*/ 1269 h 1313"/>
                  <a:gd name="T18" fmla="*/ 45 w 2156"/>
                  <a:gd name="T19" fmla="*/ 44 h 1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56" h="1313">
                    <a:moveTo>
                      <a:pt x="0" y="1313"/>
                    </a:moveTo>
                    <a:lnTo>
                      <a:pt x="2156" y="1313"/>
                    </a:lnTo>
                    <a:lnTo>
                      <a:pt x="2156" y="0"/>
                    </a:lnTo>
                    <a:lnTo>
                      <a:pt x="0" y="0"/>
                    </a:lnTo>
                    <a:lnTo>
                      <a:pt x="0" y="1313"/>
                    </a:lnTo>
                    <a:close/>
                    <a:moveTo>
                      <a:pt x="45" y="44"/>
                    </a:moveTo>
                    <a:lnTo>
                      <a:pt x="2111" y="44"/>
                    </a:lnTo>
                    <a:lnTo>
                      <a:pt x="2111" y="1269"/>
                    </a:lnTo>
                    <a:lnTo>
                      <a:pt x="45" y="1269"/>
                    </a:lnTo>
                    <a:lnTo>
                      <a:pt x="45"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5" name="Freeform 18">
                <a:extLst>
                  <a:ext uri="{FF2B5EF4-FFF2-40B4-BE49-F238E27FC236}">
                    <a16:creationId xmlns:a16="http://schemas.microsoft.com/office/drawing/2014/main" id="{AF2EA0D3-2627-15FC-20AB-DC1E1591B3CE}"/>
                  </a:ext>
                </a:extLst>
              </p:cNvPr>
              <p:cNvSpPr>
                <a:spLocks noEditPoints="1"/>
              </p:cNvSpPr>
              <p:nvPr/>
            </p:nvSpPr>
            <p:spPr bwMode="auto">
              <a:xfrm>
                <a:off x="6027738" y="1931988"/>
                <a:ext cx="133350" cy="133350"/>
              </a:xfrm>
              <a:custGeom>
                <a:avLst/>
                <a:gdLst>
                  <a:gd name="T0" fmla="*/ 24 w 47"/>
                  <a:gd name="T1" fmla="*/ 47 h 47"/>
                  <a:gd name="T2" fmla="*/ 47 w 47"/>
                  <a:gd name="T3" fmla="*/ 23 h 47"/>
                  <a:gd name="T4" fmla="*/ 24 w 47"/>
                  <a:gd name="T5" fmla="*/ 0 h 47"/>
                  <a:gd name="T6" fmla="*/ 0 w 47"/>
                  <a:gd name="T7" fmla="*/ 23 h 47"/>
                  <a:gd name="T8" fmla="*/ 24 w 47"/>
                  <a:gd name="T9" fmla="*/ 47 h 47"/>
                  <a:gd name="T10" fmla="*/ 24 w 47"/>
                  <a:gd name="T11" fmla="*/ 25 h 47"/>
                  <a:gd name="T12" fmla="*/ 22 w 47"/>
                  <a:gd name="T13" fmla="*/ 23 h 47"/>
                  <a:gd name="T14" fmla="*/ 24 w 47"/>
                  <a:gd name="T15" fmla="*/ 25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47">
                    <a:moveTo>
                      <a:pt x="24" y="47"/>
                    </a:moveTo>
                    <a:cubicBezTo>
                      <a:pt x="36" y="47"/>
                      <a:pt x="47" y="36"/>
                      <a:pt x="47" y="23"/>
                    </a:cubicBezTo>
                    <a:cubicBezTo>
                      <a:pt x="47" y="10"/>
                      <a:pt x="36" y="0"/>
                      <a:pt x="24" y="0"/>
                    </a:cubicBezTo>
                    <a:cubicBezTo>
                      <a:pt x="11" y="0"/>
                      <a:pt x="0" y="10"/>
                      <a:pt x="0" y="23"/>
                    </a:cubicBezTo>
                    <a:cubicBezTo>
                      <a:pt x="0" y="36"/>
                      <a:pt x="11" y="47"/>
                      <a:pt x="24" y="47"/>
                    </a:cubicBezTo>
                    <a:close/>
                    <a:moveTo>
                      <a:pt x="24" y="25"/>
                    </a:moveTo>
                    <a:cubicBezTo>
                      <a:pt x="23" y="25"/>
                      <a:pt x="22" y="24"/>
                      <a:pt x="22" y="23"/>
                    </a:cubicBezTo>
                    <a:lnTo>
                      <a:pt x="24"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6" name="Freeform 19">
                <a:extLst>
                  <a:ext uri="{FF2B5EF4-FFF2-40B4-BE49-F238E27FC236}">
                    <a16:creationId xmlns:a16="http://schemas.microsoft.com/office/drawing/2014/main" id="{51B89D9B-AA1E-6C84-CF3C-B7B554036D1B}"/>
                  </a:ext>
                </a:extLst>
              </p:cNvPr>
              <p:cNvSpPr>
                <a:spLocks noEditPoints="1"/>
              </p:cNvSpPr>
              <p:nvPr/>
            </p:nvSpPr>
            <p:spPr bwMode="auto">
              <a:xfrm>
                <a:off x="3971925" y="1722438"/>
                <a:ext cx="4244975" cy="3544888"/>
              </a:xfrm>
              <a:custGeom>
                <a:avLst/>
                <a:gdLst>
                  <a:gd name="T0" fmla="*/ 1388 w 1497"/>
                  <a:gd name="T1" fmla="*/ 0 h 1253"/>
                  <a:gd name="T2" fmla="*/ 109 w 1497"/>
                  <a:gd name="T3" fmla="*/ 0 h 1253"/>
                  <a:gd name="T4" fmla="*/ 0 w 1497"/>
                  <a:gd name="T5" fmla="*/ 108 h 1253"/>
                  <a:gd name="T6" fmla="*/ 0 w 1497"/>
                  <a:gd name="T7" fmla="*/ 917 h 1253"/>
                  <a:gd name="T8" fmla="*/ 109 w 1497"/>
                  <a:gd name="T9" fmla="*/ 1026 h 1253"/>
                  <a:gd name="T10" fmla="*/ 466 w 1497"/>
                  <a:gd name="T11" fmla="*/ 1026 h 1253"/>
                  <a:gd name="T12" fmla="*/ 421 w 1497"/>
                  <a:gd name="T13" fmla="*/ 1190 h 1253"/>
                  <a:gd name="T14" fmla="*/ 404 w 1497"/>
                  <a:gd name="T15" fmla="*/ 1253 h 1253"/>
                  <a:gd name="T16" fmla="*/ 469 w 1497"/>
                  <a:gd name="T17" fmla="*/ 1253 h 1253"/>
                  <a:gd name="T18" fmla="*/ 1028 w 1497"/>
                  <a:gd name="T19" fmla="*/ 1253 h 1253"/>
                  <a:gd name="T20" fmla="*/ 1093 w 1497"/>
                  <a:gd name="T21" fmla="*/ 1253 h 1253"/>
                  <a:gd name="T22" fmla="*/ 1076 w 1497"/>
                  <a:gd name="T23" fmla="*/ 1190 h 1253"/>
                  <a:gd name="T24" fmla="*/ 1031 w 1497"/>
                  <a:gd name="T25" fmla="*/ 1026 h 1253"/>
                  <a:gd name="T26" fmla="*/ 1388 w 1497"/>
                  <a:gd name="T27" fmla="*/ 1026 h 1253"/>
                  <a:gd name="T28" fmla="*/ 1497 w 1497"/>
                  <a:gd name="T29" fmla="*/ 917 h 1253"/>
                  <a:gd name="T30" fmla="*/ 1497 w 1497"/>
                  <a:gd name="T31" fmla="*/ 108 h 1253"/>
                  <a:gd name="T32" fmla="*/ 1388 w 1497"/>
                  <a:gd name="T33" fmla="*/ 0 h 1253"/>
                  <a:gd name="T34" fmla="*/ 469 w 1497"/>
                  <a:gd name="T35" fmla="*/ 1203 h 1253"/>
                  <a:gd name="T36" fmla="*/ 524 w 1497"/>
                  <a:gd name="T37" fmla="*/ 1001 h 1253"/>
                  <a:gd name="T38" fmla="*/ 973 w 1497"/>
                  <a:gd name="T39" fmla="*/ 1001 h 1253"/>
                  <a:gd name="T40" fmla="*/ 1028 w 1497"/>
                  <a:gd name="T41" fmla="*/ 1203 h 1253"/>
                  <a:gd name="T42" fmla="*/ 469 w 1497"/>
                  <a:gd name="T43" fmla="*/ 1203 h 1253"/>
                  <a:gd name="T44" fmla="*/ 1447 w 1497"/>
                  <a:gd name="T45" fmla="*/ 917 h 1253"/>
                  <a:gd name="T46" fmla="*/ 1388 w 1497"/>
                  <a:gd name="T47" fmla="*/ 976 h 1253"/>
                  <a:gd name="T48" fmla="*/ 975 w 1497"/>
                  <a:gd name="T49" fmla="*/ 976 h 1253"/>
                  <a:gd name="T50" fmla="*/ 975 w 1497"/>
                  <a:gd name="T51" fmla="*/ 976 h 1253"/>
                  <a:gd name="T52" fmla="*/ 517 w 1497"/>
                  <a:gd name="T53" fmla="*/ 976 h 1253"/>
                  <a:gd name="T54" fmla="*/ 517 w 1497"/>
                  <a:gd name="T55" fmla="*/ 976 h 1253"/>
                  <a:gd name="T56" fmla="*/ 109 w 1497"/>
                  <a:gd name="T57" fmla="*/ 976 h 1253"/>
                  <a:gd name="T58" fmla="*/ 50 w 1497"/>
                  <a:gd name="T59" fmla="*/ 917 h 1253"/>
                  <a:gd name="T60" fmla="*/ 50 w 1497"/>
                  <a:gd name="T61" fmla="*/ 108 h 1253"/>
                  <a:gd name="T62" fmla="*/ 109 w 1497"/>
                  <a:gd name="T63" fmla="*/ 49 h 1253"/>
                  <a:gd name="T64" fmla="*/ 1388 w 1497"/>
                  <a:gd name="T65" fmla="*/ 49 h 1253"/>
                  <a:gd name="T66" fmla="*/ 1447 w 1497"/>
                  <a:gd name="T67" fmla="*/ 108 h 1253"/>
                  <a:gd name="T68" fmla="*/ 1447 w 1497"/>
                  <a:gd name="T69" fmla="*/ 917 h 1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97" h="1253">
                    <a:moveTo>
                      <a:pt x="1388" y="0"/>
                    </a:moveTo>
                    <a:cubicBezTo>
                      <a:pt x="109" y="0"/>
                      <a:pt x="109" y="0"/>
                      <a:pt x="109" y="0"/>
                    </a:cubicBezTo>
                    <a:cubicBezTo>
                      <a:pt x="49" y="0"/>
                      <a:pt x="0" y="48"/>
                      <a:pt x="0" y="108"/>
                    </a:cubicBezTo>
                    <a:cubicBezTo>
                      <a:pt x="0" y="917"/>
                      <a:pt x="0" y="917"/>
                      <a:pt x="0" y="917"/>
                    </a:cubicBezTo>
                    <a:cubicBezTo>
                      <a:pt x="0" y="977"/>
                      <a:pt x="49" y="1026"/>
                      <a:pt x="109" y="1026"/>
                    </a:cubicBezTo>
                    <a:cubicBezTo>
                      <a:pt x="466" y="1026"/>
                      <a:pt x="466" y="1026"/>
                      <a:pt x="466" y="1026"/>
                    </a:cubicBezTo>
                    <a:cubicBezTo>
                      <a:pt x="421" y="1190"/>
                      <a:pt x="421" y="1190"/>
                      <a:pt x="421" y="1190"/>
                    </a:cubicBezTo>
                    <a:cubicBezTo>
                      <a:pt x="404" y="1253"/>
                      <a:pt x="404" y="1253"/>
                      <a:pt x="404" y="1253"/>
                    </a:cubicBezTo>
                    <a:cubicBezTo>
                      <a:pt x="469" y="1253"/>
                      <a:pt x="469" y="1253"/>
                      <a:pt x="469" y="1253"/>
                    </a:cubicBezTo>
                    <a:cubicBezTo>
                      <a:pt x="1028" y="1253"/>
                      <a:pt x="1028" y="1253"/>
                      <a:pt x="1028" y="1253"/>
                    </a:cubicBezTo>
                    <a:cubicBezTo>
                      <a:pt x="1093" y="1253"/>
                      <a:pt x="1093" y="1253"/>
                      <a:pt x="1093" y="1253"/>
                    </a:cubicBezTo>
                    <a:cubicBezTo>
                      <a:pt x="1076" y="1190"/>
                      <a:pt x="1076" y="1190"/>
                      <a:pt x="1076" y="1190"/>
                    </a:cubicBezTo>
                    <a:cubicBezTo>
                      <a:pt x="1031" y="1026"/>
                      <a:pt x="1031" y="1026"/>
                      <a:pt x="1031" y="1026"/>
                    </a:cubicBezTo>
                    <a:cubicBezTo>
                      <a:pt x="1388" y="1026"/>
                      <a:pt x="1388" y="1026"/>
                      <a:pt x="1388" y="1026"/>
                    </a:cubicBezTo>
                    <a:cubicBezTo>
                      <a:pt x="1448" y="1026"/>
                      <a:pt x="1497" y="977"/>
                      <a:pt x="1497" y="917"/>
                    </a:cubicBezTo>
                    <a:cubicBezTo>
                      <a:pt x="1497" y="108"/>
                      <a:pt x="1497" y="108"/>
                      <a:pt x="1497" y="108"/>
                    </a:cubicBezTo>
                    <a:cubicBezTo>
                      <a:pt x="1497" y="48"/>
                      <a:pt x="1448" y="0"/>
                      <a:pt x="1388" y="0"/>
                    </a:cubicBezTo>
                    <a:close/>
                    <a:moveTo>
                      <a:pt x="469" y="1203"/>
                    </a:moveTo>
                    <a:cubicBezTo>
                      <a:pt x="524" y="1001"/>
                      <a:pt x="524" y="1001"/>
                      <a:pt x="524" y="1001"/>
                    </a:cubicBezTo>
                    <a:cubicBezTo>
                      <a:pt x="973" y="1001"/>
                      <a:pt x="973" y="1001"/>
                      <a:pt x="973" y="1001"/>
                    </a:cubicBezTo>
                    <a:cubicBezTo>
                      <a:pt x="1028" y="1203"/>
                      <a:pt x="1028" y="1203"/>
                      <a:pt x="1028" y="1203"/>
                    </a:cubicBezTo>
                    <a:lnTo>
                      <a:pt x="469" y="1203"/>
                    </a:lnTo>
                    <a:close/>
                    <a:moveTo>
                      <a:pt x="1447" y="917"/>
                    </a:moveTo>
                    <a:cubicBezTo>
                      <a:pt x="1447" y="950"/>
                      <a:pt x="1421" y="976"/>
                      <a:pt x="1388" y="976"/>
                    </a:cubicBezTo>
                    <a:cubicBezTo>
                      <a:pt x="975" y="976"/>
                      <a:pt x="975" y="976"/>
                      <a:pt x="975" y="976"/>
                    </a:cubicBezTo>
                    <a:cubicBezTo>
                      <a:pt x="975" y="976"/>
                      <a:pt x="975" y="976"/>
                      <a:pt x="975" y="976"/>
                    </a:cubicBezTo>
                    <a:cubicBezTo>
                      <a:pt x="517" y="976"/>
                      <a:pt x="517" y="976"/>
                      <a:pt x="517" y="976"/>
                    </a:cubicBezTo>
                    <a:cubicBezTo>
                      <a:pt x="517" y="976"/>
                      <a:pt x="517" y="976"/>
                      <a:pt x="517" y="976"/>
                    </a:cubicBezTo>
                    <a:cubicBezTo>
                      <a:pt x="109" y="976"/>
                      <a:pt x="109" y="976"/>
                      <a:pt x="109" y="976"/>
                    </a:cubicBezTo>
                    <a:cubicBezTo>
                      <a:pt x="77" y="976"/>
                      <a:pt x="50" y="950"/>
                      <a:pt x="50" y="917"/>
                    </a:cubicBezTo>
                    <a:cubicBezTo>
                      <a:pt x="50" y="108"/>
                      <a:pt x="50" y="108"/>
                      <a:pt x="50" y="108"/>
                    </a:cubicBezTo>
                    <a:cubicBezTo>
                      <a:pt x="50" y="76"/>
                      <a:pt x="77" y="49"/>
                      <a:pt x="109" y="49"/>
                    </a:cubicBezTo>
                    <a:cubicBezTo>
                      <a:pt x="1388" y="49"/>
                      <a:pt x="1388" y="49"/>
                      <a:pt x="1388" y="49"/>
                    </a:cubicBezTo>
                    <a:cubicBezTo>
                      <a:pt x="1421" y="49"/>
                      <a:pt x="1447" y="76"/>
                      <a:pt x="1447" y="108"/>
                    </a:cubicBezTo>
                    <a:lnTo>
                      <a:pt x="1447" y="9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7" name="Freeform 20">
                <a:extLst>
                  <a:ext uri="{FF2B5EF4-FFF2-40B4-BE49-F238E27FC236}">
                    <a16:creationId xmlns:a16="http://schemas.microsoft.com/office/drawing/2014/main" id="{5A515802-0775-906F-ED7A-378682C820F4}"/>
                  </a:ext>
                </a:extLst>
              </p:cNvPr>
              <p:cNvSpPr>
                <a:spLocks noEditPoints="1"/>
              </p:cNvSpPr>
              <p:nvPr/>
            </p:nvSpPr>
            <p:spPr bwMode="auto">
              <a:xfrm>
                <a:off x="5414963" y="2447925"/>
                <a:ext cx="1358900" cy="1493838"/>
              </a:xfrm>
              <a:custGeom>
                <a:avLst/>
                <a:gdLst>
                  <a:gd name="T0" fmla="*/ 240 w 479"/>
                  <a:gd name="T1" fmla="*/ 0 h 528"/>
                  <a:gd name="T2" fmla="*/ 240 w 479"/>
                  <a:gd name="T3" fmla="*/ 0 h 528"/>
                  <a:gd name="T4" fmla="*/ 240 w 479"/>
                  <a:gd name="T5" fmla="*/ 0 h 528"/>
                  <a:gd name="T6" fmla="*/ 240 w 479"/>
                  <a:gd name="T7" fmla="*/ 0 h 528"/>
                  <a:gd name="T8" fmla="*/ 0 w 479"/>
                  <a:gd name="T9" fmla="*/ 239 h 528"/>
                  <a:gd name="T10" fmla="*/ 0 w 479"/>
                  <a:gd name="T11" fmla="*/ 360 h 528"/>
                  <a:gd name="T12" fmla="*/ 109 w 479"/>
                  <a:gd name="T13" fmla="*/ 446 h 528"/>
                  <a:gd name="T14" fmla="*/ 111 w 479"/>
                  <a:gd name="T15" fmla="*/ 446 h 528"/>
                  <a:gd name="T16" fmla="*/ 111 w 479"/>
                  <a:gd name="T17" fmla="*/ 509 h 528"/>
                  <a:gd name="T18" fmla="*/ 129 w 479"/>
                  <a:gd name="T19" fmla="*/ 528 h 528"/>
                  <a:gd name="T20" fmla="*/ 151 w 479"/>
                  <a:gd name="T21" fmla="*/ 506 h 528"/>
                  <a:gd name="T22" fmla="*/ 151 w 479"/>
                  <a:gd name="T23" fmla="*/ 489 h 528"/>
                  <a:gd name="T24" fmla="*/ 167 w 479"/>
                  <a:gd name="T25" fmla="*/ 473 h 528"/>
                  <a:gd name="T26" fmla="*/ 167 w 479"/>
                  <a:gd name="T27" fmla="*/ 473 h 528"/>
                  <a:gd name="T28" fmla="*/ 184 w 479"/>
                  <a:gd name="T29" fmla="*/ 489 h 528"/>
                  <a:gd name="T30" fmla="*/ 184 w 479"/>
                  <a:gd name="T31" fmla="*/ 508 h 528"/>
                  <a:gd name="T32" fmla="*/ 203 w 479"/>
                  <a:gd name="T33" fmla="*/ 528 h 528"/>
                  <a:gd name="T34" fmla="*/ 223 w 479"/>
                  <a:gd name="T35" fmla="*/ 508 h 528"/>
                  <a:gd name="T36" fmla="*/ 223 w 479"/>
                  <a:gd name="T37" fmla="*/ 488 h 528"/>
                  <a:gd name="T38" fmla="*/ 240 w 479"/>
                  <a:gd name="T39" fmla="*/ 472 h 528"/>
                  <a:gd name="T40" fmla="*/ 240 w 479"/>
                  <a:gd name="T41" fmla="*/ 472 h 528"/>
                  <a:gd name="T42" fmla="*/ 256 w 479"/>
                  <a:gd name="T43" fmla="*/ 488 h 528"/>
                  <a:gd name="T44" fmla="*/ 256 w 479"/>
                  <a:gd name="T45" fmla="*/ 508 h 528"/>
                  <a:gd name="T46" fmla="*/ 276 w 479"/>
                  <a:gd name="T47" fmla="*/ 528 h 528"/>
                  <a:gd name="T48" fmla="*/ 295 w 479"/>
                  <a:gd name="T49" fmla="*/ 508 h 528"/>
                  <a:gd name="T50" fmla="*/ 295 w 479"/>
                  <a:gd name="T51" fmla="*/ 489 h 528"/>
                  <a:gd name="T52" fmla="*/ 312 w 479"/>
                  <a:gd name="T53" fmla="*/ 473 h 528"/>
                  <a:gd name="T54" fmla="*/ 328 w 479"/>
                  <a:gd name="T55" fmla="*/ 489 h 528"/>
                  <a:gd name="T56" fmla="*/ 328 w 479"/>
                  <a:gd name="T57" fmla="*/ 506 h 528"/>
                  <a:gd name="T58" fmla="*/ 350 w 479"/>
                  <a:gd name="T59" fmla="*/ 528 h 528"/>
                  <a:gd name="T60" fmla="*/ 368 w 479"/>
                  <a:gd name="T61" fmla="*/ 509 h 528"/>
                  <a:gd name="T62" fmla="*/ 368 w 479"/>
                  <a:gd name="T63" fmla="*/ 446 h 528"/>
                  <a:gd name="T64" fmla="*/ 370 w 479"/>
                  <a:gd name="T65" fmla="*/ 446 h 528"/>
                  <a:gd name="T66" fmla="*/ 479 w 479"/>
                  <a:gd name="T67" fmla="*/ 360 h 528"/>
                  <a:gd name="T68" fmla="*/ 479 w 479"/>
                  <a:gd name="T69" fmla="*/ 239 h 528"/>
                  <a:gd name="T70" fmla="*/ 240 w 479"/>
                  <a:gd name="T71" fmla="*/ 0 h 528"/>
                  <a:gd name="T72" fmla="*/ 140 w 479"/>
                  <a:gd name="T73" fmla="*/ 352 h 528"/>
                  <a:gd name="T74" fmla="*/ 75 w 479"/>
                  <a:gd name="T75" fmla="*/ 288 h 528"/>
                  <a:gd name="T76" fmla="*/ 140 w 479"/>
                  <a:gd name="T77" fmla="*/ 224 h 528"/>
                  <a:gd name="T78" fmla="*/ 204 w 479"/>
                  <a:gd name="T79" fmla="*/ 288 h 528"/>
                  <a:gd name="T80" fmla="*/ 140 w 479"/>
                  <a:gd name="T81" fmla="*/ 352 h 528"/>
                  <a:gd name="T82" fmla="*/ 261 w 479"/>
                  <a:gd name="T83" fmla="*/ 401 h 528"/>
                  <a:gd name="T84" fmla="*/ 240 w 479"/>
                  <a:gd name="T85" fmla="*/ 401 h 528"/>
                  <a:gd name="T86" fmla="*/ 218 w 479"/>
                  <a:gd name="T87" fmla="*/ 401 h 528"/>
                  <a:gd name="T88" fmla="*/ 210 w 479"/>
                  <a:gd name="T89" fmla="*/ 387 h 528"/>
                  <a:gd name="T90" fmla="*/ 231 w 479"/>
                  <a:gd name="T91" fmla="*/ 350 h 528"/>
                  <a:gd name="T92" fmla="*/ 240 w 479"/>
                  <a:gd name="T93" fmla="*/ 345 h 528"/>
                  <a:gd name="T94" fmla="*/ 248 w 479"/>
                  <a:gd name="T95" fmla="*/ 350 h 528"/>
                  <a:gd name="T96" fmla="*/ 269 w 479"/>
                  <a:gd name="T97" fmla="*/ 387 h 528"/>
                  <a:gd name="T98" fmla="*/ 261 w 479"/>
                  <a:gd name="T99" fmla="*/ 401 h 528"/>
                  <a:gd name="T100" fmla="*/ 339 w 479"/>
                  <a:gd name="T101" fmla="*/ 352 h 528"/>
                  <a:gd name="T102" fmla="*/ 275 w 479"/>
                  <a:gd name="T103" fmla="*/ 288 h 528"/>
                  <a:gd name="T104" fmla="*/ 339 w 479"/>
                  <a:gd name="T105" fmla="*/ 224 h 528"/>
                  <a:gd name="T106" fmla="*/ 404 w 479"/>
                  <a:gd name="T107" fmla="*/ 288 h 528"/>
                  <a:gd name="T108" fmla="*/ 339 w 479"/>
                  <a:gd name="T109" fmla="*/ 352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79" h="528">
                    <a:moveTo>
                      <a:pt x="240" y="0"/>
                    </a:moveTo>
                    <a:cubicBezTo>
                      <a:pt x="240" y="0"/>
                      <a:pt x="240" y="0"/>
                      <a:pt x="240" y="0"/>
                    </a:cubicBezTo>
                    <a:cubicBezTo>
                      <a:pt x="240" y="0"/>
                      <a:pt x="240" y="0"/>
                      <a:pt x="240" y="0"/>
                    </a:cubicBezTo>
                    <a:cubicBezTo>
                      <a:pt x="240" y="0"/>
                      <a:pt x="240" y="0"/>
                      <a:pt x="240" y="0"/>
                    </a:cubicBezTo>
                    <a:cubicBezTo>
                      <a:pt x="108" y="0"/>
                      <a:pt x="0" y="108"/>
                      <a:pt x="0" y="239"/>
                    </a:cubicBezTo>
                    <a:cubicBezTo>
                      <a:pt x="0" y="360"/>
                      <a:pt x="0" y="360"/>
                      <a:pt x="0" y="360"/>
                    </a:cubicBezTo>
                    <a:cubicBezTo>
                      <a:pt x="109" y="446"/>
                      <a:pt x="109" y="446"/>
                      <a:pt x="109" y="446"/>
                    </a:cubicBezTo>
                    <a:cubicBezTo>
                      <a:pt x="111" y="446"/>
                      <a:pt x="111" y="446"/>
                      <a:pt x="111" y="446"/>
                    </a:cubicBezTo>
                    <a:cubicBezTo>
                      <a:pt x="111" y="509"/>
                      <a:pt x="111" y="509"/>
                      <a:pt x="111" y="509"/>
                    </a:cubicBezTo>
                    <a:cubicBezTo>
                      <a:pt x="111" y="519"/>
                      <a:pt x="119" y="528"/>
                      <a:pt x="129" y="528"/>
                    </a:cubicBezTo>
                    <a:cubicBezTo>
                      <a:pt x="141" y="528"/>
                      <a:pt x="151" y="518"/>
                      <a:pt x="151" y="506"/>
                    </a:cubicBezTo>
                    <a:cubicBezTo>
                      <a:pt x="151" y="489"/>
                      <a:pt x="151" y="489"/>
                      <a:pt x="151" y="489"/>
                    </a:cubicBezTo>
                    <a:cubicBezTo>
                      <a:pt x="151" y="480"/>
                      <a:pt x="158" y="473"/>
                      <a:pt x="167" y="473"/>
                    </a:cubicBezTo>
                    <a:cubicBezTo>
                      <a:pt x="167" y="473"/>
                      <a:pt x="167" y="473"/>
                      <a:pt x="167" y="473"/>
                    </a:cubicBezTo>
                    <a:cubicBezTo>
                      <a:pt x="176" y="473"/>
                      <a:pt x="184" y="480"/>
                      <a:pt x="184" y="489"/>
                    </a:cubicBezTo>
                    <a:cubicBezTo>
                      <a:pt x="184" y="508"/>
                      <a:pt x="184" y="508"/>
                      <a:pt x="184" y="508"/>
                    </a:cubicBezTo>
                    <a:cubicBezTo>
                      <a:pt x="184" y="519"/>
                      <a:pt x="192" y="528"/>
                      <a:pt x="203" y="528"/>
                    </a:cubicBezTo>
                    <a:cubicBezTo>
                      <a:pt x="214" y="528"/>
                      <a:pt x="223" y="519"/>
                      <a:pt x="223" y="508"/>
                    </a:cubicBezTo>
                    <a:cubicBezTo>
                      <a:pt x="223" y="488"/>
                      <a:pt x="223" y="488"/>
                      <a:pt x="223" y="488"/>
                    </a:cubicBezTo>
                    <a:cubicBezTo>
                      <a:pt x="223" y="479"/>
                      <a:pt x="231" y="472"/>
                      <a:pt x="240" y="472"/>
                    </a:cubicBezTo>
                    <a:cubicBezTo>
                      <a:pt x="240" y="472"/>
                      <a:pt x="240" y="472"/>
                      <a:pt x="240" y="472"/>
                    </a:cubicBezTo>
                    <a:cubicBezTo>
                      <a:pt x="248" y="472"/>
                      <a:pt x="256" y="479"/>
                      <a:pt x="256" y="488"/>
                    </a:cubicBezTo>
                    <a:cubicBezTo>
                      <a:pt x="256" y="508"/>
                      <a:pt x="256" y="508"/>
                      <a:pt x="256" y="508"/>
                    </a:cubicBezTo>
                    <a:cubicBezTo>
                      <a:pt x="256" y="519"/>
                      <a:pt x="265" y="528"/>
                      <a:pt x="276" y="528"/>
                    </a:cubicBezTo>
                    <a:cubicBezTo>
                      <a:pt x="287" y="528"/>
                      <a:pt x="295" y="519"/>
                      <a:pt x="295" y="508"/>
                    </a:cubicBezTo>
                    <a:cubicBezTo>
                      <a:pt x="295" y="489"/>
                      <a:pt x="295" y="489"/>
                      <a:pt x="295" y="489"/>
                    </a:cubicBezTo>
                    <a:cubicBezTo>
                      <a:pt x="295" y="480"/>
                      <a:pt x="303" y="473"/>
                      <a:pt x="312" y="473"/>
                    </a:cubicBezTo>
                    <a:cubicBezTo>
                      <a:pt x="321" y="473"/>
                      <a:pt x="328" y="480"/>
                      <a:pt x="328" y="489"/>
                    </a:cubicBezTo>
                    <a:cubicBezTo>
                      <a:pt x="328" y="506"/>
                      <a:pt x="328" y="506"/>
                      <a:pt x="328" y="506"/>
                    </a:cubicBezTo>
                    <a:cubicBezTo>
                      <a:pt x="328" y="518"/>
                      <a:pt x="338" y="528"/>
                      <a:pt x="350" y="528"/>
                    </a:cubicBezTo>
                    <a:cubicBezTo>
                      <a:pt x="360" y="528"/>
                      <a:pt x="368" y="519"/>
                      <a:pt x="368" y="509"/>
                    </a:cubicBezTo>
                    <a:cubicBezTo>
                      <a:pt x="368" y="446"/>
                      <a:pt x="368" y="446"/>
                      <a:pt x="368" y="446"/>
                    </a:cubicBezTo>
                    <a:cubicBezTo>
                      <a:pt x="370" y="446"/>
                      <a:pt x="370" y="446"/>
                      <a:pt x="370" y="446"/>
                    </a:cubicBezTo>
                    <a:cubicBezTo>
                      <a:pt x="479" y="360"/>
                      <a:pt x="479" y="360"/>
                      <a:pt x="479" y="360"/>
                    </a:cubicBezTo>
                    <a:cubicBezTo>
                      <a:pt x="479" y="239"/>
                      <a:pt x="479" y="239"/>
                      <a:pt x="479" y="239"/>
                    </a:cubicBezTo>
                    <a:cubicBezTo>
                      <a:pt x="479" y="108"/>
                      <a:pt x="371" y="0"/>
                      <a:pt x="240" y="0"/>
                    </a:cubicBezTo>
                    <a:close/>
                    <a:moveTo>
                      <a:pt x="140" y="352"/>
                    </a:moveTo>
                    <a:cubicBezTo>
                      <a:pt x="104" y="352"/>
                      <a:pt x="75" y="324"/>
                      <a:pt x="75" y="288"/>
                    </a:cubicBezTo>
                    <a:cubicBezTo>
                      <a:pt x="75" y="252"/>
                      <a:pt x="104" y="224"/>
                      <a:pt x="140" y="224"/>
                    </a:cubicBezTo>
                    <a:cubicBezTo>
                      <a:pt x="175" y="224"/>
                      <a:pt x="204" y="252"/>
                      <a:pt x="204" y="288"/>
                    </a:cubicBezTo>
                    <a:cubicBezTo>
                      <a:pt x="204" y="324"/>
                      <a:pt x="175" y="352"/>
                      <a:pt x="140" y="352"/>
                    </a:cubicBezTo>
                    <a:close/>
                    <a:moveTo>
                      <a:pt x="261" y="401"/>
                    </a:moveTo>
                    <a:cubicBezTo>
                      <a:pt x="240" y="401"/>
                      <a:pt x="240" y="401"/>
                      <a:pt x="240" y="401"/>
                    </a:cubicBezTo>
                    <a:cubicBezTo>
                      <a:pt x="218" y="401"/>
                      <a:pt x="218" y="401"/>
                      <a:pt x="218" y="401"/>
                    </a:cubicBezTo>
                    <a:cubicBezTo>
                      <a:pt x="211" y="401"/>
                      <a:pt x="206" y="393"/>
                      <a:pt x="210" y="387"/>
                    </a:cubicBezTo>
                    <a:cubicBezTo>
                      <a:pt x="231" y="350"/>
                      <a:pt x="231" y="350"/>
                      <a:pt x="231" y="350"/>
                    </a:cubicBezTo>
                    <a:cubicBezTo>
                      <a:pt x="233" y="346"/>
                      <a:pt x="236" y="345"/>
                      <a:pt x="240" y="345"/>
                    </a:cubicBezTo>
                    <a:cubicBezTo>
                      <a:pt x="243" y="345"/>
                      <a:pt x="246" y="346"/>
                      <a:pt x="248" y="350"/>
                    </a:cubicBezTo>
                    <a:cubicBezTo>
                      <a:pt x="269" y="387"/>
                      <a:pt x="269" y="387"/>
                      <a:pt x="269" y="387"/>
                    </a:cubicBezTo>
                    <a:cubicBezTo>
                      <a:pt x="273" y="393"/>
                      <a:pt x="268" y="401"/>
                      <a:pt x="261" y="401"/>
                    </a:cubicBezTo>
                    <a:close/>
                    <a:moveTo>
                      <a:pt x="339" y="352"/>
                    </a:moveTo>
                    <a:cubicBezTo>
                      <a:pt x="304" y="352"/>
                      <a:pt x="275" y="324"/>
                      <a:pt x="275" y="288"/>
                    </a:cubicBezTo>
                    <a:cubicBezTo>
                      <a:pt x="275" y="252"/>
                      <a:pt x="304" y="224"/>
                      <a:pt x="339" y="224"/>
                    </a:cubicBezTo>
                    <a:cubicBezTo>
                      <a:pt x="375" y="224"/>
                      <a:pt x="404" y="252"/>
                      <a:pt x="404" y="288"/>
                    </a:cubicBezTo>
                    <a:cubicBezTo>
                      <a:pt x="404" y="324"/>
                      <a:pt x="375" y="352"/>
                      <a:pt x="339" y="3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spTree>
    <p:extLst>
      <p:ext uri="{BB962C8B-B14F-4D97-AF65-F5344CB8AC3E}">
        <p14:creationId xmlns:p14="http://schemas.microsoft.com/office/powerpoint/2010/main" val="33430004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455612" y="380306"/>
            <a:ext cx="5105400" cy="454366"/>
          </a:xfrm>
          <a:prstGeom prst="rect">
            <a:avLst/>
          </a:prstGeom>
          <a:noFill/>
          <a:ln/>
        </p:spPr>
        <p:txBody>
          <a:bodyPr wrap="none" lIns="0" tIns="0" rIns="0" bIns="0" rtlCol="0" anchor="t"/>
          <a:lstStyle/>
          <a:p>
            <a:pPr>
              <a:lnSpc>
                <a:spcPts val="1583"/>
              </a:lnSpc>
            </a:pPr>
            <a:r>
              <a:rPr lang="en-US" sz="3200" dirty="0">
                <a:solidFill>
                  <a:schemeClr val="accent1"/>
                </a:solidFill>
                <a:latin typeface="Libre Baskerville" pitchFamily="34" charset="0"/>
                <a:ea typeface="Libre Baskerville" pitchFamily="34" charset="-122"/>
                <a:cs typeface="Libre Baskerville" pitchFamily="34" charset="-120"/>
              </a:rPr>
              <a:t>Driving Adaptive DDoS Protection from  A Global </a:t>
            </a:r>
          </a:p>
          <a:p>
            <a:pPr>
              <a:lnSpc>
                <a:spcPts val="1583"/>
              </a:lnSpc>
            </a:pPr>
            <a:endParaRPr lang="en-US" sz="3200" dirty="0">
              <a:solidFill>
                <a:schemeClr val="accent1"/>
              </a:solidFill>
              <a:latin typeface="Libre Baskerville" pitchFamily="34" charset="0"/>
              <a:ea typeface="Libre Baskerville" pitchFamily="34" charset="-122"/>
              <a:cs typeface="Libre Baskerville" pitchFamily="34" charset="-120"/>
            </a:endParaRPr>
          </a:p>
          <a:p>
            <a:pPr>
              <a:lnSpc>
                <a:spcPts val="1583"/>
              </a:lnSpc>
            </a:pPr>
            <a:endParaRPr lang="en-US" sz="3200" dirty="0">
              <a:solidFill>
                <a:schemeClr val="accent1"/>
              </a:solidFill>
              <a:latin typeface="Libre Baskerville" pitchFamily="34" charset="0"/>
              <a:ea typeface="Libre Baskerville" pitchFamily="34" charset="-122"/>
              <a:cs typeface="Libre Baskerville" pitchFamily="34" charset="-120"/>
            </a:endParaRPr>
          </a:p>
          <a:p>
            <a:pPr>
              <a:lnSpc>
                <a:spcPts val="1583"/>
              </a:lnSpc>
            </a:pPr>
            <a:r>
              <a:rPr lang="en-US" sz="3200" dirty="0">
                <a:solidFill>
                  <a:schemeClr val="accent1"/>
                </a:solidFill>
                <a:latin typeface="Libre Baskerville" pitchFamily="34" charset="0"/>
                <a:ea typeface="Libre Baskerville" pitchFamily="34" charset="-122"/>
                <a:cs typeface="Libre Baskerville" pitchFamily="34" charset="-120"/>
              </a:rPr>
              <a:t>Threat Visibility is important</a:t>
            </a:r>
            <a:endParaRPr lang="en-US" sz="3200" dirty="0">
              <a:solidFill>
                <a:schemeClr val="accent1"/>
              </a:solidFill>
            </a:endParaRPr>
          </a:p>
        </p:txBody>
      </p:sp>
      <p:pic>
        <p:nvPicPr>
          <p:cNvPr id="4" name="Image 0" descr="preencoded.png"/>
          <p:cNvPicPr>
            <a:picLocks noChangeAspect="1"/>
          </p:cNvPicPr>
          <p:nvPr/>
        </p:nvPicPr>
        <p:blipFill>
          <a:blip r:embed="rId3"/>
          <a:stretch>
            <a:fillRect/>
          </a:stretch>
        </p:blipFill>
        <p:spPr>
          <a:xfrm>
            <a:off x="646439" y="1688760"/>
            <a:ext cx="323171" cy="323171"/>
          </a:xfrm>
          <a:prstGeom prst="rect">
            <a:avLst/>
          </a:prstGeom>
        </p:spPr>
      </p:pic>
      <p:sp>
        <p:nvSpPr>
          <p:cNvPr id="5" name="Text 2"/>
          <p:cNvSpPr/>
          <p:nvPr/>
        </p:nvSpPr>
        <p:spPr>
          <a:xfrm>
            <a:off x="1131196" y="1765436"/>
            <a:ext cx="2501149" cy="201957"/>
          </a:xfrm>
          <a:prstGeom prst="rect">
            <a:avLst/>
          </a:prstGeom>
          <a:noFill/>
          <a:ln/>
        </p:spPr>
        <p:txBody>
          <a:bodyPr wrap="none" lIns="0" tIns="0" rIns="0" bIns="0" rtlCol="0" anchor="t"/>
          <a:lstStyle/>
          <a:p>
            <a:pPr>
              <a:lnSpc>
                <a:spcPts val="1583"/>
              </a:lnSpc>
            </a:pPr>
            <a:r>
              <a:rPr lang="en-US" sz="2000" dirty="0">
                <a:solidFill>
                  <a:schemeClr val="bg1"/>
                </a:solidFill>
                <a:latin typeface="Libre Baskerville" pitchFamily="34" charset="0"/>
                <a:ea typeface="Libre Baskerville" pitchFamily="34" charset="-122"/>
                <a:cs typeface="Libre Baskerville" pitchFamily="34" charset="-120"/>
              </a:rPr>
              <a:t>Active Reflectors &amp; Amplifiers</a:t>
            </a:r>
            <a:endParaRPr lang="en-US" sz="2000" dirty="0">
              <a:solidFill>
                <a:schemeClr val="bg1"/>
              </a:solidFill>
            </a:endParaRPr>
          </a:p>
        </p:txBody>
      </p:sp>
      <p:sp>
        <p:nvSpPr>
          <p:cNvPr id="6" name="Text 3"/>
          <p:cNvSpPr/>
          <p:nvPr/>
        </p:nvSpPr>
        <p:spPr>
          <a:xfrm>
            <a:off x="1131196" y="2096642"/>
            <a:ext cx="4805500" cy="620154"/>
          </a:xfrm>
          <a:prstGeom prst="rect">
            <a:avLst/>
          </a:prstGeom>
          <a:noFill/>
          <a:ln/>
        </p:spPr>
        <p:txBody>
          <a:bodyPr wrap="square" lIns="0" tIns="0" rIns="0" bIns="0" rtlCol="0" anchor="t"/>
          <a:lstStyle/>
          <a:p>
            <a:pPr>
              <a:lnSpc>
                <a:spcPts val="1625"/>
              </a:lnSpc>
            </a:pPr>
            <a:r>
              <a:rPr lang="en-US" sz="1300" dirty="0">
                <a:solidFill>
                  <a:schemeClr val="bg1"/>
                </a:solidFill>
                <a:latin typeface="Open Sans" pitchFamily="34" charset="0"/>
                <a:ea typeface="Open Sans" pitchFamily="34" charset="-122"/>
                <a:cs typeface="Open Sans" pitchFamily="34" charset="-120"/>
              </a:rPr>
              <a:t>Real-time identification of compromised servers being used for reflection and amplification attacks, providing proactive blocking capabilities against known malicious infrastructure.</a:t>
            </a:r>
            <a:endParaRPr lang="en-US" sz="1300" dirty="0">
              <a:solidFill>
                <a:schemeClr val="bg1"/>
              </a:solidFill>
            </a:endParaRPr>
          </a:p>
        </p:txBody>
      </p:sp>
      <p:pic>
        <p:nvPicPr>
          <p:cNvPr id="7" name="Image 1" descr="preencoded.png"/>
          <p:cNvPicPr>
            <a:picLocks noChangeAspect="1"/>
          </p:cNvPicPr>
          <p:nvPr/>
        </p:nvPicPr>
        <p:blipFill>
          <a:blip r:embed="rId4"/>
          <a:stretch>
            <a:fillRect/>
          </a:stretch>
        </p:blipFill>
        <p:spPr>
          <a:xfrm>
            <a:off x="646439" y="2975291"/>
            <a:ext cx="323171" cy="323171"/>
          </a:xfrm>
          <a:prstGeom prst="rect">
            <a:avLst/>
          </a:prstGeom>
        </p:spPr>
      </p:pic>
      <p:sp>
        <p:nvSpPr>
          <p:cNvPr id="8" name="Text 4"/>
          <p:cNvSpPr/>
          <p:nvPr/>
        </p:nvSpPr>
        <p:spPr>
          <a:xfrm>
            <a:off x="1131196" y="3051968"/>
            <a:ext cx="1779421" cy="201957"/>
          </a:xfrm>
          <a:prstGeom prst="rect">
            <a:avLst/>
          </a:prstGeom>
          <a:noFill/>
          <a:ln/>
        </p:spPr>
        <p:txBody>
          <a:bodyPr wrap="none" lIns="0" tIns="0" rIns="0" bIns="0" rtlCol="0" anchor="t"/>
          <a:lstStyle/>
          <a:p>
            <a:pPr>
              <a:lnSpc>
                <a:spcPts val="1583"/>
              </a:lnSpc>
            </a:pPr>
            <a:r>
              <a:rPr lang="en-US" sz="2000" dirty="0">
                <a:solidFill>
                  <a:schemeClr val="bg1"/>
                </a:solidFill>
                <a:latin typeface="Libre Baskerville" pitchFamily="34" charset="0"/>
                <a:ea typeface="Libre Baskerville" pitchFamily="34" charset="-122"/>
                <a:cs typeface="Libre Baskerville" pitchFamily="34" charset="-120"/>
              </a:rPr>
              <a:t>Abused Open Proxies</a:t>
            </a:r>
            <a:endParaRPr lang="en-US" sz="2000" dirty="0">
              <a:solidFill>
                <a:schemeClr val="bg1"/>
              </a:solidFill>
            </a:endParaRPr>
          </a:p>
        </p:txBody>
      </p:sp>
      <p:sp>
        <p:nvSpPr>
          <p:cNvPr id="9" name="Text 5"/>
          <p:cNvSpPr/>
          <p:nvPr/>
        </p:nvSpPr>
        <p:spPr>
          <a:xfrm>
            <a:off x="1131196" y="3383173"/>
            <a:ext cx="4805500" cy="413436"/>
          </a:xfrm>
          <a:prstGeom prst="rect">
            <a:avLst/>
          </a:prstGeom>
          <a:noFill/>
          <a:ln/>
        </p:spPr>
        <p:txBody>
          <a:bodyPr wrap="square" lIns="0" tIns="0" rIns="0" bIns="0" rtlCol="0" anchor="t"/>
          <a:lstStyle/>
          <a:p>
            <a:pPr>
              <a:lnSpc>
                <a:spcPts val="1625"/>
              </a:lnSpc>
            </a:pPr>
            <a:r>
              <a:rPr lang="en-US" sz="1300" dirty="0">
                <a:solidFill>
                  <a:schemeClr val="bg1"/>
                </a:solidFill>
                <a:latin typeface="Open Sans" pitchFamily="34" charset="0"/>
                <a:ea typeface="Open Sans" pitchFamily="34" charset="-122"/>
                <a:cs typeface="Open Sans" pitchFamily="34" charset="-120"/>
              </a:rPr>
              <a:t>Continuous monitoring and detection of compromised proxy servers exploited by attackers to mask their true origins and launch distributed attack campaigns.</a:t>
            </a:r>
            <a:endParaRPr lang="en-US" sz="1300" dirty="0">
              <a:solidFill>
                <a:schemeClr val="bg1"/>
              </a:solidFill>
            </a:endParaRPr>
          </a:p>
        </p:txBody>
      </p:sp>
      <p:pic>
        <p:nvPicPr>
          <p:cNvPr id="10" name="Image 2" descr="preencoded.png"/>
          <p:cNvPicPr>
            <a:picLocks noChangeAspect="1"/>
          </p:cNvPicPr>
          <p:nvPr/>
        </p:nvPicPr>
        <p:blipFill>
          <a:blip r:embed="rId5"/>
          <a:stretch>
            <a:fillRect/>
          </a:stretch>
        </p:blipFill>
        <p:spPr>
          <a:xfrm>
            <a:off x="646439" y="4055106"/>
            <a:ext cx="323171" cy="323171"/>
          </a:xfrm>
          <a:prstGeom prst="rect">
            <a:avLst/>
          </a:prstGeom>
        </p:spPr>
      </p:pic>
      <p:sp>
        <p:nvSpPr>
          <p:cNvPr id="11" name="Text 6"/>
          <p:cNvSpPr/>
          <p:nvPr/>
        </p:nvSpPr>
        <p:spPr>
          <a:xfrm>
            <a:off x="1131196" y="4131782"/>
            <a:ext cx="2054186" cy="201957"/>
          </a:xfrm>
          <a:prstGeom prst="rect">
            <a:avLst/>
          </a:prstGeom>
          <a:noFill/>
          <a:ln/>
        </p:spPr>
        <p:txBody>
          <a:bodyPr wrap="none" lIns="0" tIns="0" rIns="0" bIns="0" rtlCol="0" anchor="t"/>
          <a:lstStyle/>
          <a:p>
            <a:pPr>
              <a:lnSpc>
                <a:spcPts val="1583"/>
              </a:lnSpc>
            </a:pPr>
            <a:r>
              <a:rPr lang="en-US" sz="2000" dirty="0">
                <a:solidFill>
                  <a:schemeClr val="bg1"/>
                </a:solidFill>
                <a:latin typeface="Libre Baskerville" pitchFamily="34" charset="0"/>
                <a:ea typeface="Libre Baskerville" pitchFamily="34" charset="-122"/>
                <a:cs typeface="Libre Baskerville" pitchFamily="34" charset="-120"/>
              </a:rPr>
              <a:t>Persistent Attack Sources</a:t>
            </a:r>
            <a:endParaRPr lang="en-US" sz="2000" dirty="0">
              <a:solidFill>
                <a:schemeClr val="bg1"/>
              </a:solidFill>
            </a:endParaRPr>
          </a:p>
        </p:txBody>
      </p:sp>
      <p:sp>
        <p:nvSpPr>
          <p:cNvPr id="12" name="Text 7"/>
          <p:cNvSpPr/>
          <p:nvPr/>
        </p:nvSpPr>
        <p:spPr>
          <a:xfrm>
            <a:off x="1131196" y="4462988"/>
            <a:ext cx="4805500" cy="620154"/>
          </a:xfrm>
          <a:prstGeom prst="rect">
            <a:avLst/>
          </a:prstGeom>
          <a:noFill/>
          <a:ln/>
        </p:spPr>
        <p:txBody>
          <a:bodyPr wrap="square" lIns="0" tIns="0" rIns="0" bIns="0" rtlCol="0" anchor="t"/>
          <a:lstStyle/>
          <a:p>
            <a:pPr>
              <a:lnSpc>
                <a:spcPts val="1625"/>
              </a:lnSpc>
            </a:pPr>
            <a:r>
              <a:rPr lang="en-US" sz="1300" dirty="0">
                <a:solidFill>
                  <a:schemeClr val="bg1"/>
                </a:solidFill>
                <a:latin typeface="Open Sans" pitchFamily="34" charset="0"/>
                <a:ea typeface="Open Sans" pitchFamily="34" charset="-122"/>
                <a:cs typeface="Open Sans" pitchFamily="34" charset="-120"/>
              </a:rPr>
              <a:t>Tracking of IP addresses with consistent malicious behavior patterns, enabling preemptive blocking of known persistent threat actors and attack infrastructure.</a:t>
            </a:r>
            <a:endParaRPr lang="en-US" sz="1300" dirty="0">
              <a:solidFill>
                <a:schemeClr val="bg1"/>
              </a:solidFill>
            </a:endParaRPr>
          </a:p>
        </p:txBody>
      </p:sp>
      <p:sp>
        <p:nvSpPr>
          <p:cNvPr id="14" name="Text 8"/>
          <p:cNvSpPr/>
          <p:nvPr/>
        </p:nvSpPr>
        <p:spPr>
          <a:xfrm>
            <a:off x="1131195" y="5418314"/>
            <a:ext cx="2562153" cy="201957"/>
          </a:xfrm>
          <a:prstGeom prst="rect">
            <a:avLst/>
          </a:prstGeom>
          <a:noFill/>
          <a:ln/>
        </p:spPr>
        <p:txBody>
          <a:bodyPr wrap="none" lIns="0" tIns="0" rIns="0" bIns="0" rtlCol="0" anchor="t"/>
          <a:lstStyle/>
          <a:p>
            <a:pPr>
              <a:lnSpc>
                <a:spcPts val="1583"/>
              </a:lnSpc>
            </a:pPr>
            <a:r>
              <a:rPr lang="en-US" sz="2000" dirty="0">
                <a:solidFill>
                  <a:schemeClr val="bg1"/>
                </a:solidFill>
                <a:latin typeface="Libre Baskerville" pitchFamily="34" charset="0"/>
                <a:ea typeface="Libre Baskerville" pitchFamily="34" charset="-122"/>
                <a:cs typeface="Libre Baskerville" pitchFamily="34" charset="-120"/>
              </a:rPr>
              <a:t>Known DDoS Botnet Members</a:t>
            </a:r>
            <a:endParaRPr lang="en-US" sz="2000" dirty="0">
              <a:solidFill>
                <a:schemeClr val="bg1"/>
              </a:solidFill>
            </a:endParaRPr>
          </a:p>
        </p:txBody>
      </p:sp>
      <p:sp>
        <p:nvSpPr>
          <p:cNvPr id="15" name="Text 9"/>
          <p:cNvSpPr/>
          <p:nvPr/>
        </p:nvSpPr>
        <p:spPr>
          <a:xfrm>
            <a:off x="1131196" y="5749520"/>
            <a:ext cx="4805500" cy="413436"/>
          </a:xfrm>
          <a:prstGeom prst="rect">
            <a:avLst/>
          </a:prstGeom>
          <a:noFill/>
          <a:ln/>
        </p:spPr>
        <p:txBody>
          <a:bodyPr wrap="square" lIns="0" tIns="0" rIns="0" bIns="0" rtlCol="0" anchor="t"/>
          <a:lstStyle/>
          <a:p>
            <a:pPr>
              <a:lnSpc>
                <a:spcPts val="1625"/>
              </a:lnSpc>
            </a:pPr>
            <a:r>
              <a:rPr lang="en-US" sz="1300" dirty="0">
                <a:solidFill>
                  <a:schemeClr val="bg1"/>
                </a:solidFill>
                <a:latin typeface="Open Sans" pitchFamily="34" charset="0"/>
                <a:ea typeface="Open Sans" pitchFamily="34" charset="-122"/>
                <a:cs typeface="Open Sans" pitchFamily="34" charset="-120"/>
              </a:rPr>
              <a:t>Identification and cataloging of confirmed botnet participants, allowing for immediate recognition and mitigation of botnet-sourced attack traffic.</a:t>
            </a:r>
            <a:endParaRPr lang="en-US" sz="1300" dirty="0">
              <a:solidFill>
                <a:schemeClr val="bg1"/>
              </a:solidFill>
            </a:endParaRPr>
          </a:p>
        </p:txBody>
      </p:sp>
      <p:sp>
        <p:nvSpPr>
          <p:cNvPr id="16" name="Text 10"/>
          <p:cNvSpPr/>
          <p:nvPr/>
        </p:nvSpPr>
        <p:spPr>
          <a:xfrm>
            <a:off x="6258477" y="1672591"/>
            <a:ext cx="2199305" cy="201957"/>
          </a:xfrm>
          <a:prstGeom prst="rect">
            <a:avLst/>
          </a:prstGeom>
          <a:noFill/>
          <a:ln/>
        </p:spPr>
        <p:txBody>
          <a:bodyPr wrap="none" lIns="0" tIns="0" rIns="0" bIns="0" rtlCol="0" anchor="t"/>
          <a:lstStyle/>
          <a:p>
            <a:pPr>
              <a:lnSpc>
                <a:spcPts val="1583"/>
              </a:lnSpc>
            </a:pPr>
            <a:r>
              <a:rPr lang="en-US" sz="2000" dirty="0">
                <a:solidFill>
                  <a:schemeClr val="bg1"/>
                </a:solidFill>
                <a:latin typeface="Libre Baskerville" pitchFamily="34" charset="0"/>
                <a:ea typeface="Libre Baskerville" pitchFamily="34" charset="-122"/>
                <a:cs typeface="Libre Baskerville" pitchFamily="34" charset="-120"/>
              </a:rPr>
              <a:t>Other Intelligence Sources</a:t>
            </a:r>
            <a:endParaRPr lang="en-US" sz="2000" dirty="0">
              <a:solidFill>
                <a:schemeClr val="bg1"/>
              </a:solidFill>
            </a:endParaRPr>
          </a:p>
        </p:txBody>
      </p:sp>
      <p:sp>
        <p:nvSpPr>
          <p:cNvPr id="17" name="Shape 11"/>
          <p:cNvSpPr/>
          <p:nvPr/>
        </p:nvSpPr>
        <p:spPr>
          <a:xfrm>
            <a:off x="6258477" y="2019965"/>
            <a:ext cx="5290255" cy="1041228"/>
          </a:xfrm>
          <a:prstGeom prst="roundRect">
            <a:avLst>
              <a:gd name="adj" fmla="val 1863"/>
            </a:avLst>
          </a:prstGeom>
          <a:solidFill>
            <a:srgbClr val="FBFAFF"/>
          </a:solidFill>
          <a:ln w="22860">
            <a:solidFill>
              <a:srgbClr val="D0CED9"/>
            </a:solidFill>
            <a:prstDash val="solid"/>
          </a:ln>
        </p:spPr>
        <p:txBody>
          <a:bodyPr/>
          <a:lstStyle/>
          <a:p>
            <a:endParaRPr lang="en-EG" sz="1999">
              <a:solidFill>
                <a:schemeClr val="tx1">
                  <a:lumMod val="75000"/>
                </a:schemeClr>
              </a:solidFill>
            </a:endParaRPr>
          </a:p>
        </p:txBody>
      </p:sp>
      <p:sp>
        <p:nvSpPr>
          <p:cNvPr id="18" name="Text 12"/>
          <p:cNvSpPr/>
          <p:nvPr/>
        </p:nvSpPr>
        <p:spPr>
          <a:xfrm>
            <a:off x="6406771" y="2168259"/>
            <a:ext cx="2497479" cy="201957"/>
          </a:xfrm>
          <a:prstGeom prst="rect">
            <a:avLst/>
          </a:prstGeom>
          <a:noFill/>
          <a:ln/>
        </p:spPr>
        <p:txBody>
          <a:bodyPr wrap="none" lIns="0" tIns="0" rIns="0" bIns="0" rtlCol="0" anchor="t"/>
          <a:lstStyle/>
          <a:p>
            <a:pPr>
              <a:lnSpc>
                <a:spcPts val="1583"/>
              </a:lnSpc>
            </a:pPr>
            <a:r>
              <a:rPr lang="en-US" sz="1800" dirty="0">
                <a:solidFill>
                  <a:schemeClr val="tx1">
                    <a:lumMod val="75000"/>
                  </a:schemeClr>
                </a:solidFill>
                <a:latin typeface="Libre Baskerville" pitchFamily="34" charset="0"/>
                <a:ea typeface="Libre Baskerville" pitchFamily="34" charset="-122"/>
                <a:cs typeface="Libre Baskerville" pitchFamily="34" charset="-120"/>
              </a:rPr>
              <a:t>"Bulletproof" Hosting Services</a:t>
            </a:r>
            <a:endParaRPr lang="en-US" sz="1800" dirty="0">
              <a:solidFill>
                <a:schemeClr val="tx1">
                  <a:lumMod val="75000"/>
                </a:schemeClr>
              </a:solidFill>
            </a:endParaRPr>
          </a:p>
        </p:txBody>
      </p:sp>
      <p:sp>
        <p:nvSpPr>
          <p:cNvPr id="19" name="Text 13"/>
          <p:cNvSpPr/>
          <p:nvPr/>
        </p:nvSpPr>
        <p:spPr>
          <a:xfrm>
            <a:off x="6406771" y="2499464"/>
            <a:ext cx="4993668" cy="413436"/>
          </a:xfrm>
          <a:prstGeom prst="rect">
            <a:avLst/>
          </a:prstGeom>
          <a:noFill/>
          <a:ln/>
        </p:spPr>
        <p:txBody>
          <a:bodyPr wrap="square" lIns="0" tIns="0" rIns="0" bIns="0" rtlCol="0" anchor="t"/>
          <a:lstStyle/>
          <a:p>
            <a:pPr>
              <a:lnSpc>
                <a:spcPts val="1625"/>
              </a:lnSpc>
            </a:pPr>
            <a:r>
              <a:rPr lang="en-US" sz="1000" dirty="0">
                <a:solidFill>
                  <a:schemeClr val="tx1">
                    <a:lumMod val="75000"/>
                  </a:schemeClr>
                </a:solidFill>
                <a:latin typeface="Open Sans" pitchFamily="34" charset="0"/>
                <a:ea typeface="Open Sans" pitchFamily="34" charset="-122"/>
                <a:cs typeface="Open Sans" pitchFamily="34" charset="-120"/>
              </a:rPr>
              <a:t>Tracking of hosting providers known for harboring malicious infrastructure, including services like Stark Industries that consistently host attack resources.</a:t>
            </a:r>
            <a:endParaRPr lang="en-US" sz="1000" dirty="0">
              <a:solidFill>
                <a:schemeClr val="tx1">
                  <a:lumMod val="75000"/>
                </a:schemeClr>
              </a:solidFill>
            </a:endParaRPr>
          </a:p>
        </p:txBody>
      </p:sp>
      <p:sp>
        <p:nvSpPr>
          <p:cNvPr id="20" name="Shape 14"/>
          <p:cNvSpPr/>
          <p:nvPr/>
        </p:nvSpPr>
        <p:spPr>
          <a:xfrm>
            <a:off x="6258477" y="3190442"/>
            <a:ext cx="5290255" cy="1041228"/>
          </a:xfrm>
          <a:prstGeom prst="roundRect">
            <a:avLst>
              <a:gd name="adj" fmla="val 1863"/>
            </a:avLst>
          </a:prstGeom>
          <a:solidFill>
            <a:srgbClr val="FBFAFF"/>
          </a:solidFill>
          <a:ln w="22860">
            <a:solidFill>
              <a:srgbClr val="D0CED9"/>
            </a:solidFill>
            <a:prstDash val="solid"/>
          </a:ln>
        </p:spPr>
        <p:txBody>
          <a:bodyPr/>
          <a:lstStyle/>
          <a:p>
            <a:endParaRPr lang="en-EG" sz="1999">
              <a:solidFill>
                <a:schemeClr val="tx1">
                  <a:lumMod val="75000"/>
                </a:schemeClr>
              </a:solidFill>
            </a:endParaRPr>
          </a:p>
        </p:txBody>
      </p:sp>
      <p:sp>
        <p:nvSpPr>
          <p:cNvPr id="21" name="Text 15"/>
          <p:cNvSpPr/>
          <p:nvPr/>
        </p:nvSpPr>
        <p:spPr>
          <a:xfrm>
            <a:off x="6406770" y="3338735"/>
            <a:ext cx="1616051" cy="201957"/>
          </a:xfrm>
          <a:prstGeom prst="rect">
            <a:avLst/>
          </a:prstGeom>
          <a:noFill/>
          <a:ln/>
        </p:spPr>
        <p:txBody>
          <a:bodyPr wrap="none" lIns="0" tIns="0" rIns="0" bIns="0" rtlCol="0" anchor="t"/>
          <a:lstStyle/>
          <a:p>
            <a:pPr>
              <a:lnSpc>
                <a:spcPts val="1583"/>
              </a:lnSpc>
            </a:pPr>
            <a:r>
              <a:rPr lang="en-US" sz="1800" dirty="0">
                <a:solidFill>
                  <a:schemeClr val="tx1">
                    <a:lumMod val="75000"/>
                  </a:schemeClr>
                </a:solidFill>
                <a:latin typeface="Libre Baskerville" pitchFamily="34" charset="0"/>
                <a:ea typeface="Libre Baskerville" pitchFamily="34" charset="-122"/>
                <a:cs typeface="Libre Baskerville" pitchFamily="34" charset="-120"/>
              </a:rPr>
              <a:t>Tor Exit Nodes</a:t>
            </a:r>
            <a:endParaRPr lang="en-US" sz="1800" dirty="0">
              <a:solidFill>
                <a:schemeClr val="tx1">
                  <a:lumMod val="75000"/>
                </a:schemeClr>
              </a:solidFill>
            </a:endParaRPr>
          </a:p>
        </p:txBody>
      </p:sp>
      <p:sp>
        <p:nvSpPr>
          <p:cNvPr id="22" name="Text 16"/>
          <p:cNvSpPr/>
          <p:nvPr/>
        </p:nvSpPr>
        <p:spPr>
          <a:xfrm>
            <a:off x="6406771" y="3669940"/>
            <a:ext cx="4993668" cy="413436"/>
          </a:xfrm>
          <a:prstGeom prst="rect">
            <a:avLst/>
          </a:prstGeom>
          <a:noFill/>
          <a:ln/>
        </p:spPr>
        <p:txBody>
          <a:bodyPr wrap="square" lIns="0" tIns="0" rIns="0" bIns="0" rtlCol="0" anchor="t"/>
          <a:lstStyle/>
          <a:p>
            <a:pPr>
              <a:lnSpc>
                <a:spcPts val="1625"/>
              </a:lnSpc>
            </a:pPr>
            <a:r>
              <a:rPr lang="en-US" sz="1000" dirty="0">
                <a:solidFill>
                  <a:schemeClr val="tx1">
                    <a:lumMod val="75000"/>
                  </a:schemeClr>
                </a:solidFill>
                <a:latin typeface="Open Sans" pitchFamily="34" charset="0"/>
                <a:ea typeface="Open Sans" pitchFamily="34" charset="-122"/>
                <a:cs typeface="Open Sans" pitchFamily="34" charset="-120"/>
              </a:rPr>
              <a:t>Monitoring of Tor network exit points that may be exploited for anonymous attack launching and malicious traffic routing.</a:t>
            </a:r>
            <a:endParaRPr lang="en-US" sz="1000" dirty="0">
              <a:solidFill>
                <a:schemeClr val="tx1">
                  <a:lumMod val="75000"/>
                </a:schemeClr>
              </a:solidFill>
            </a:endParaRPr>
          </a:p>
        </p:txBody>
      </p:sp>
      <p:sp>
        <p:nvSpPr>
          <p:cNvPr id="23" name="Shape 17"/>
          <p:cNvSpPr/>
          <p:nvPr/>
        </p:nvSpPr>
        <p:spPr>
          <a:xfrm>
            <a:off x="6258477" y="4377084"/>
            <a:ext cx="5283909" cy="1109315"/>
          </a:xfrm>
          <a:prstGeom prst="roundRect">
            <a:avLst>
              <a:gd name="adj" fmla="val 2015"/>
            </a:avLst>
          </a:prstGeom>
          <a:solidFill>
            <a:srgbClr val="B6FCB8"/>
          </a:solidFill>
          <a:ln/>
        </p:spPr>
        <p:txBody>
          <a:bodyPr/>
          <a:lstStyle/>
          <a:p>
            <a:endParaRPr lang="en-EG" sz="1999">
              <a:solidFill>
                <a:schemeClr val="tx1">
                  <a:lumMod val="75000"/>
                </a:schemeClr>
              </a:solidFill>
            </a:endParaRPr>
          </a:p>
        </p:txBody>
      </p:sp>
      <p:pic>
        <p:nvPicPr>
          <p:cNvPr id="24" name="Image 4" descr="preencoded.png"/>
          <p:cNvPicPr>
            <a:picLocks noChangeAspect="1"/>
          </p:cNvPicPr>
          <p:nvPr/>
        </p:nvPicPr>
        <p:blipFill>
          <a:blip r:embed="rId6"/>
          <a:stretch>
            <a:fillRect/>
          </a:stretch>
        </p:blipFill>
        <p:spPr>
          <a:xfrm>
            <a:off x="6387726" y="4577753"/>
            <a:ext cx="161585" cy="129248"/>
          </a:xfrm>
          <a:prstGeom prst="rect">
            <a:avLst/>
          </a:prstGeom>
        </p:spPr>
      </p:pic>
      <p:sp>
        <p:nvSpPr>
          <p:cNvPr id="25" name="Text 18"/>
          <p:cNvSpPr/>
          <p:nvPr/>
        </p:nvSpPr>
        <p:spPr>
          <a:xfrm>
            <a:off x="6678559" y="4538572"/>
            <a:ext cx="4740925" cy="620154"/>
          </a:xfrm>
          <a:prstGeom prst="rect">
            <a:avLst/>
          </a:prstGeom>
          <a:noFill/>
          <a:ln/>
        </p:spPr>
        <p:txBody>
          <a:bodyPr wrap="square" lIns="0" tIns="0" rIns="0" bIns="0" rtlCol="0" anchor="t"/>
          <a:lstStyle/>
          <a:p>
            <a:pPr>
              <a:lnSpc>
                <a:spcPts val="1625"/>
              </a:lnSpc>
            </a:pPr>
            <a:r>
              <a:rPr lang="en-US" sz="1600" b="1" dirty="0">
                <a:solidFill>
                  <a:schemeClr val="tx1">
                    <a:lumMod val="75000"/>
                  </a:schemeClr>
                </a:solidFill>
                <a:latin typeface="Open Sans" pitchFamily="34" charset="0"/>
                <a:ea typeface="Open Sans" pitchFamily="34" charset="-122"/>
                <a:cs typeface="Open Sans" pitchFamily="34" charset="-120"/>
              </a:rPr>
              <a:t>Global Verification</a:t>
            </a:r>
            <a:r>
              <a:rPr lang="en-US" sz="1400" b="1" dirty="0">
                <a:solidFill>
                  <a:schemeClr val="tx1">
                    <a:lumMod val="75000"/>
                  </a:schemeClr>
                </a:solidFill>
                <a:latin typeface="Open Sans" pitchFamily="34" charset="0"/>
                <a:ea typeface="Open Sans" pitchFamily="34" charset="-122"/>
                <a:cs typeface="Open Sans" pitchFamily="34" charset="-120"/>
              </a:rPr>
              <a:t>:</a:t>
            </a:r>
            <a:r>
              <a:rPr lang="en-US" sz="1400" dirty="0">
                <a:solidFill>
                  <a:schemeClr val="tx1">
                    <a:lumMod val="75000"/>
                  </a:schemeClr>
                </a:solidFill>
                <a:latin typeface="Open Sans" pitchFamily="34" charset="0"/>
                <a:ea typeface="Open Sans" pitchFamily="34" charset="-122"/>
                <a:cs typeface="Open Sans" pitchFamily="34" charset="-120"/>
              </a:rPr>
              <a:t> All intelligence sources are verified from real-time worldwide DDoS attack data, ensuring accuracy and relevance for immediate threat response.</a:t>
            </a:r>
            <a:endParaRPr lang="en-US" sz="1400" dirty="0">
              <a:solidFill>
                <a:schemeClr val="tx1">
                  <a:lumMod val="75000"/>
                </a:schemeClr>
              </a:solidFill>
            </a:endParaRPr>
          </a:p>
        </p:txBody>
      </p:sp>
      <p:pic>
        <p:nvPicPr>
          <p:cNvPr id="27" name="Image 3" descr="preencoded.png">
            <a:extLst>
              <a:ext uri="{FF2B5EF4-FFF2-40B4-BE49-F238E27FC236}">
                <a16:creationId xmlns:a16="http://schemas.microsoft.com/office/drawing/2014/main" id="{C1954EB4-9CB6-77BA-6E29-072239D5D7CC}"/>
              </a:ext>
            </a:extLst>
          </p:cNvPr>
          <p:cNvPicPr>
            <a:picLocks noChangeAspect="1"/>
          </p:cNvPicPr>
          <p:nvPr/>
        </p:nvPicPr>
        <p:blipFill>
          <a:blip r:embed="rId7"/>
          <a:stretch>
            <a:fillRect/>
          </a:stretch>
        </p:blipFill>
        <p:spPr>
          <a:xfrm>
            <a:off x="614071" y="5232365"/>
            <a:ext cx="387906" cy="387906"/>
          </a:xfrm>
          <a:prstGeom prst="rect">
            <a:avLst/>
          </a:prstGeom>
          <a:gradFill>
            <a:gsLst>
              <a:gs pos="0">
                <a:schemeClr val="accent5">
                  <a:lumMod val="110000"/>
                  <a:satMod val="105000"/>
                  <a:tint val="67000"/>
                </a:schemeClr>
              </a:gs>
              <a:gs pos="100000">
                <a:schemeClr val="accent5">
                  <a:lumMod val="105000"/>
                  <a:satMod val="103000"/>
                  <a:tint val="73000"/>
                </a:schemeClr>
              </a:gs>
              <a:gs pos="100000">
                <a:schemeClr val="accent5">
                  <a:lumMod val="105000"/>
                  <a:satMod val="109000"/>
                  <a:tint val="81000"/>
                </a:schemeClr>
              </a:gs>
            </a:gsLst>
            <a:lin ang="5400000" scaled="0"/>
          </a:grad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22992-8419-449C-815B-3236467F9060}"/>
              </a:ext>
            </a:extLst>
          </p:cNvPr>
          <p:cNvSpPr>
            <a:spLocks noGrp="1"/>
          </p:cNvSpPr>
          <p:nvPr>
            <p:ph type="title" idx="4294967295"/>
          </p:nvPr>
        </p:nvSpPr>
        <p:spPr>
          <a:xfrm>
            <a:off x="0" y="228600"/>
            <a:ext cx="11582400" cy="609600"/>
          </a:xfrm>
          <a:prstGeom prst="rect">
            <a:avLst/>
          </a:prstGeom>
        </p:spPr>
        <p:txBody>
          <a:bodyPr/>
          <a:lstStyle/>
          <a:p>
            <a:r>
              <a:rPr lang="en-US" sz="3200" dirty="0">
                <a:solidFill>
                  <a:schemeClr val="accent1"/>
                </a:solidFill>
              </a:rPr>
              <a:t>How will an Adaptive DDoS Detection &amp; Protection help?</a:t>
            </a:r>
          </a:p>
        </p:txBody>
      </p:sp>
      <p:sp>
        <p:nvSpPr>
          <p:cNvPr id="6" name="Text Placeholder 5">
            <a:extLst>
              <a:ext uri="{FF2B5EF4-FFF2-40B4-BE49-F238E27FC236}">
                <a16:creationId xmlns:a16="http://schemas.microsoft.com/office/drawing/2014/main" id="{FB26AB49-5005-D1C6-18CB-9B173DF1A0D1}"/>
              </a:ext>
            </a:extLst>
          </p:cNvPr>
          <p:cNvSpPr>
            <a:spLocks noGrp="1"/>
          </p:cNvSpPr>
          <p:nvPr>
            <p:ph type="body" sz="quarter" idx="4294967295"/>
          </p:nvPr>
        </p:nvSpPr>
        <p:spPr>
          <a:xfrm>
            <a:off x="220808" y="1027175"/>
            <a:ext cx="11582400" cy="4381500"/>
          </a:xfrm>
          <a:prstGeom prst="rect">
            <a:avLst/>
          </a:prstGeom>
        </p:spPr>
        <p:txBody>
          <a:bodyPr/>
          <a:lstStyle/>
          <a:p>
            <a:pPr marL="0" indent="0">
              <a:buNone/>
            </a:pPr>
            <a:r>
              <a:rPr lang="en-US" dirty="0"/>
              <a:t>Stops Carpet Bombing Attacks!</a:t>
            </a:r>
          </a:p>
        </p:txBody>
      </p:sp>
      <p:sp>
        <p:nvSpPr>
          <p:cNvPr id="72" name="TextBox 71">
            <a:extLst>
              <a:ext uri="{FF2B5EF4-FFF2-40B4-BE49-F238E27FC236}">
                <a16:creationId xmlns:a16="http://schemas.microsoft.com/office/drawing/2014/main" id="{1CF8E14C-C961-EA90-672C-12AE1183B2AF}"/>
              </a:ext>
            </a:extLst>
          </p:cNvPr>
          <p:cNvSpPr txBox="1"/>
          <p:nvPr/>
        </p:nvSpPr>
        <p:spPr>
          <a:xfrm>
            <a:off x="8734166" y="5869566"/>
            <a:ext cx="840295" cy="276999"/>
          </a:xfrm>
          <a:prstGeom prst="rect">
            <a:avLst/>
          </a:prstGeom>
          <a:noFill/>
        </p:spPr>
        <p:txBody>
          <a:bodyPr wrap="none" rtlCol="0">
            <a:spAutoFit/>
          </a:bodyPr>
          <a:lstStyle/>
          <a:p>
            <a:pPr marL="0" marR="0" lvl="0" indent="0" algn="ctr" defTabSz="608013"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Mitigation</a:t>
            </a:r>
          </a:p>
        </p:txBody>
      </p:sp>
      <p:sp>
        <p:nvSpPr>
          <p:cNvPr id="171" name="Graphic 2">
            <a:extLst>
              <a:ext uri="{FF2B5EF4-FFF2-40B4-BE49-F238E27FC236}">
                <a16:creationId xmlns:a16="http://schemas.microsoft.com/office/drawing/2014/main" id="{496E6FA4-F7B6-4FA2-B596-D46BAC229AD5}"/>
              </a:ext>
            </a:extLst>
          </p:cNvPr>
          <p:cNvSpPr/>
          <p:nvPr/>
        </p:nvSpPr>
        <p:spPr>
          <a:xfrm>
            <a:off x="7826981" y="3081489"/>
            <a:ext cx="3753831" cy="2687272"/>
          </a:xfrm>
          <a:custGeom>
            <a:avLst/>
            <a:gdLst>
              <a:gd name="connsiteX0" fmla="*/ 908876 w 1057275"/>
              <a:gd name="connsiteY0" fmla="*/ 300704 h 762000"/>
              <a:gd name="connsiteX1" fmla="*/ 915543 w 1057275"/>
              <a:gd name="connsiteY1" fmla="*/ 243745 h 762000"/>
              <a:gd name="connsiteX2" fmla="*/ 671798 w 1057275"/>
              <a:gd name="connsiteY2" fmla="*/ 0 h 762000"/>
              <a:gd name="connsiteX3" fmla="*/ 463391 w 1057275"/>
              <a:gd name="connsiteY3" fmla="*/ 117253 h 762000"/>
              <a:gd name="connsiteX4" fmla="*/ 385477 w 1057275"/>
              <a:gd name="connsiteY4" fmla="*/ 102108 h 762000"/>
              <a:gd name="connsiteX5" fmla="*/ 177641 w 1057275"/>
              <a:gd name="connsiteY5" fmla="*/ 309944 h 762000"/>
              <a:gd name="connsiteX6" fmla="*/ 182594 w 1057275"/>
              <a:gd name="connsiteY6" fmla="*/ 355378 h 762000"/>
              <a:gd name="connsiteX7" fmla="*/ 0 w 1057275"/>
              <a:gd name="connsiteY7" fmla="*/ 561689 h 762000"/>
              <a:gd name="connsiteX8" fmla="*/ 207836 w 1057275"/>
              <a:gd name="connsiteY8" fmla="*/ 769525 h 762000"/>
              <a:gd name="connsiteX9" fmla="*/ 501396 w 1057275"/>
              <a:gd name="connsiteY9" fmla="*/ 769525 h 762000"/>
              <a:gd name="connsiteX10" fmla="*/ 815054 w 1057275"/>
              <a:gd name="connsiteY10" fmla="*/ 769525 h 762000"/>
              <a:gd name="connsiteX11" fmla="*/ 1058799 w 1057275"/>
              <a:gd name="connsiteY11" fmla="*/ 525780 h 762000"/>
              <a:gd name="connsiteX12" fmla="*/ 908876 w 1057275"/>
              <a:gd name="connsiteY12" fmla="*/ 300704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57275" h="762000">
                <a:moveTo>
                  <a:pt x="908876" y="300704"/>
                </a:moveTo>
                <a:cubicBezTo>
                  <a:pt x="913352" y="282131"/>
                  <a:pt x="915543" y="263081"/>
                  <a:pt x="915543" y="243745"/>
                </a:cubicBezTo>
                <a:cubicBezTo>
                  <a:pt x="915543" y="109347"/>
                  <a:pt x="806196" y="0"/>
                  <a:pt x="671798" y="0"/>
                </a:cubicBezTo>
                <a:cubicBezTo>
                  <a:pt x="585692" y="0"/>
                  <a:pt x="507111" y="45053"/>
                  <a:pt x="463391" y="117253"/>
                </a:cubicBezTo>
                <a:cubicBezTo>
                  <a:pt x="438817" y="107252"/>
                  <a:pt x="412337" y="102108"/>
                  <a:pt x="385477" y="102108"/>
                </a:cubicBezTo>
                <a:cubicBezTo>
                  <a:pt x="270891" y="102108"/>
                  <a:pt x="177641" y="195358"/>
                  <a:pt x="177641" y="309944"/>
                </a:cubicBezTo>
                <a:cubicBezTo>
                  <a:pt x="177641" y="325469"/>
                  <a:pt x="179356" y="340614"/>
                  <a:pt x="182594" y="355378"/>
                </a:cubicBezTo>
                <a:cubicBezTo>
                  <a:pt x="79915" y="367951"/>
                  <a:pt x="0" y="455676"/>
                  <a:pt x="0" y="561689"/>
                </a:cubicBezTo>
                <a:cubicBezTo>
                  <a:pt x="0" y="676275"/>
                  <a:pt x="93250" y="769525"/>
                  <a:pt x="207836" y="769525"/>
                </a:cubicBezTo>
                <a:lnTo>
                  <a:pt x="501396" y="769525"/>
                </a:lnTo>
                <a:lnTo>
                  <a:pt x="815054" y="769525"/>
                </a:lnTo>
                <a:cubicBezTo>
                  <a:pt x="949452" y="769525"/>
                  <a:pt x="1058799" y="660178"/>
                  <a:pt x="1058799" y="525780"/>
                </a:cubicBezTo>
                <a:cubicBezTo>
                  <a:pt x="1058799" y="426339"/>
                  <a:pt x="998601" y="338042"/>
                  <a:pt x="908876" y="300704"/>
                </a:cubicBezTo>
                <a:close/>
              </a:path>
            </a:pathLst>
          </a:custGeom>
          <a:solidFill>
            <a:schemeClr val="tx2">
              <a:lumMod val="50000"/>
              <a:lumOff val="50000"/>
              <a:alpha val="11000"/>
            </a:schemeClr>
          </a:solidFill>
          <a:ln w="38100">
            <a:solidFill>
              <a:schemeClr val="tx2">
                <a:lumMod val="50000"/>
                <a:lumOff val="50000"/>
              </a:schemeClr>
            </a:solidFill>
          </a:ln>
          <a:effectLst/>
        </p:spPr>
        <p:txBody>
          <a:bodyPr vert="horz" wrap="square" lIns="91416" tIns="45708" rIns="91416" bIns="45708"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US" sz="2399"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170" name="Graphic 2">
            <a:extLst>
              <a:ext uri="{FF2B5EF4-FFF2-40B4-BE49-F238E27FC236}">
                <a16:creationId xmlns:a16="http://schemas.microsoft.com/office/drawing/2014/main" id="{D93CFF5D-ACB7-4D04-B075-41FE237DB612}"/>
              </a:ext>
            </a:extLst>
          </p:cNvPr>
          <p:cNvSpPr/>
          <p:nvPr/>
        </p:nvSpPr>
        <p:spPr>
          <a:xfrm>
            <a:off x="5194665" y="1219200"/>
            <a:ext cx="2697161" cy="1943903"/>
          </a:xfrm>
          <a:custGeom>
            <a:avLst/>
            <a:gdLst>
              <a:gd name="connsiteX0" fmla="*/ 908876 w 1057275"/>
              <a:gd name="connsiteY0" fmla="*/ 300704 h 762000"/>
              <a:gd name="connsiteX1" fmla="*/ 915543 w 1057275"/>
              <a:gd name="connsiteY1" fmla="*/ 243745 h 762000"/>
              <a:gd name="connsiteX2" fmla="*/ 671798 w 1057275"/>
              <a:gd name="connsiteY2" fmla="*/ 0 h 762000"/>
              <a:gd name="connsiteX3" fmla="*/ 463391 w 1057275"/>
              <a:gd name="connsiteY3" fmla="*/ 117253 h 762000"/>
              <a:gd name="connsiteX4" fmla="*/ 385477 w 1057275"/>
              <a:gd name="connsiteY4" fmla="*/ 102108 h 762000"/>
              <a:gd name="connsiteX5" fmla="*/ 177641 w 1057275"/>
              <a:gd name="connsiteY5" fmla="*/ 309944 h 762000"/>
              <a:gd name="connsiteX6" fmla="*/ 182594 w 1057275"/>
              <a:gd name="connsiteY6" fmla="*/ 355378 h 762000"/>
              <a:gd name="connsiteX7" fmla="*/ 0 w 1057275"/>
              <a:gd name="connsiteY7" fmla="*/ 561689 h 762000"/>
              <a:gd name="connsiteX8" fmla="*/ 207836 w 1057275"/>
              <a:gd name="connsiteY8" fmla="*/ 769525 h 762000"/>
              <a:gd name="connsiteX9" fmla="*/ 501396 w 1057275"/>
              <a:gd name="connsiteY9" fmla="*/ 769525 h 762000"/>
              <a:gd name="connsiteX10" fmla="*/ 815054 w 1057275"/>
              <a:gd name="connsiteY10" fmla="*/ 769525 h 762000"/>
              <a:gd name="connsiteX11" fmla="*/ 1058799 w 1057275"/>
              <a:gd name="connsiteY11" fmla="*/ 525780 h 762000"/>
              <a:gd name="connsiteX12" fmla="*/ 908876 w 1057275"/>
              <a:gd name="connsiteY12" fmla="*/ 300704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57275" h="762000">
                <a:moveTo>
                  <a:pt x="908876" y="300704"/>
                </a:moveTo>
                <a:cubicBezTo>
                  <a:pt x="913352" y="282131"/>
                  <a:pt x="915543" y="263081"/>
                  <a:pt x="915543" y="243745"/>
                </a:cubicBezTo>
                <a:cubicBezTo>
                  <a:pt x="915543" y="109347"/>
                  <a:pt x="806196" y="0"/>
                  <a:pt x="671798" y="0"/>
                </a:cubicBezTo>
                <a:cubicBezTo>
                  <a:pt x="585692" y="0"/>
                  <a:pt x="507111" y="45053"/>
                  <a:pt x="463391" y="117253"/>
                </a:cubicBezTo>
                <a:cubicBezTo>
                  <a:pt x="438817" y="107252"/>
                  <a:pt x="412337" y="102108"/>
                  <a:pt x="385477" y="102108"/>
                </a:cubicBezTo>
                <a:cubicBezTo>
                  <a:pt x="270891" y="102108"/>
                  <a:pt x="177641" y="195358"/>
                  <a:pt x="177641" y="309944"/>
                </a:cubicBezTo>
                <a:cubicBezTo>
                  <a:pt x="177641" y="325469"/>
                  <a:pt x="179356" y="340614"/>
                  <a:pt x="182594" y="355378"/>
                </a:cubicBezTo>
                <a:cubicBezTo>
                  <a:pt x="79915" y="367951"/>
                  <a:pt x="0" y="455676"/>
                  <a:pt x="0" y="561689"/>
                </a:cubicBezTo>
                <a:cubicBezTo>
                  <a:pt x="0" y="676275"/>
                  <a:pt x="93250" y="769525"/>
                  <a:pt x="207836" y="769525"/>
                </a:cubicBezTo>
                <a:lnTo>
                  <a:pt x="501396" y="769525"/>
                </a:lnTo>
                <a:lnTo>
                  <a:pt x="815054" y="769525"/>
                </a:lnTo>
                <a:cubicBezTo>
                  <a:pt x="949452" y="769525"/>
                  <a:pt x="1058799" y="660178"/>
                  <a:pt x="1058799" y="525780"/>
                </a:cubicBezTo>
                <a:cubicBezTo>
                  <a:pt x="1058799" y="426339"/>
                  <a:pt x="998601" y="338042"/>
                  <a:pt x="908876" y="300704"/>
                </a:cubicBezTo>
                <a:close/>
              </a:path>
            </a:pathLst>
          </a:custGeom>
          <a:solidFill>
            <a:schemeClr val="accent3">
              <a:alpha val="5000"/>
            </a:schemeClr>
          </a:solidFill>
          <a:ln w="38100">
            <a:solidFill>
              <a:schemeClr val="accent3"/>
            </a:solidFill>
          </a:ln>
          <a:effectLst/>
        </p:spPr>
        <p:txBody>
          <a:bodyPr vert="horz" wrap="square" lIns="91416" tIns="45708" rIns="91416" bIns="45708"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US" sz="2399" b="0" i="0" u="none" strike="noStrike" kern="1200" cap="none" spc="0" normalizeH="0" baseline="0" noProof="0">
              <a:ln>
                <a:noFill/>
              </a:ln>
              <a:solidFill>
                <a:srgbClr val="FFFFFF"/>
              </a:solidFill>
              <a:effectLst/>
              <a:uLnTx/>
              <a:uFillTx/>
              <a:latin typeface="Arial" panose="020B0604020202020204" pitchFamily="34" charset="0"/>
              <a:ea typeface="+mn-ea"/>
              <a:cs typeface="+mn-cs"/>
            </a:endParaRPr>
          </a:p>
        </p:txBody>
      </p:sp>
      <p:sp>
        <p:nvSpPr>
          <p:cNvPr id="169" name="Graphic 2">
            <a:extLst>
              <a:ext uri="{FF2B5EF4-FFF2-40B4-BE49-F238E27FC236}">
                <a16:creationId xmlns:a16="http://schemas.microsoft.com/office/drawing/2014/main" id="{E7835250-EABE-4F7A-8D0E-8C56EDDADD4F}"/>
              </a:ext>
            </a:extLst>
          </p:cNvPr>
          <p:cNvSpPr/>
          <p:nvPr/>
        </p:nvSpPr>
        <p:spPr>
          <a:xfrm>
            <a:off x="836612" y="2990238"/>
            <a:ext cx="3108789" cy="2240572"/>
          </a:xfrm>
          <a:custGeom>
            <a:avLst/>
            <a:gdLst>
              <a:gd name="connsiteX0" fmla="*/ 908876 w 1057275"/>
              <a:gd name="connsiteY0" fmla="*/ 300704 h 762000"/>
              <a:gd name="connsiteX1" fmla="*/ 915543 w 1057275"/>
              <a:gd name="connsiteY1" fmla="*/ 243745 h 762000"/>
              <a:gd name="connsiteX2" fmla="*/ 671798 w 1057275"/>
              <a:gd name="connsiteY2" fmla="*/ 0 h 762000"/>
              <a:gd name="connsiteX3" fmla="*/ 463391 w 1057275"/>
              <a:gd name="connsiteY3" fmla="*/ 117253 h 762000"/>
              <a:gd name="connsiteX4" fmla="*/ 385477 w 1057275"/>
              <a:gd name="connsiteY4" fmla="*/ 102108 h 762000"/>
              <a:gd name="connsiteX5" fmla="*/ 177641 w 1057275"/>
              <a:gd name="connsiteY5" fmla="*/ 309944 h 762000"/>
              <a:gd name="connsiteX6" fmla="*/ 182594 w 1057275"/>
              <a:gd name="connsiteY6" fmla="*/ 355378 h 762000"/>
              <a:gd name="connsiteX7" fmla="*/ 0 w 1057275"/>
              <a:gd name="connsiteY7" fmla="*/ 561689 h 762000"/>
              <a:gd name="connsiteX8" fmla="*/ 207836 w 1057275"/>
              <a:gd name="connsiteY8" fmla="*/ 769525 h 762000"/>
              <a:gd name="connsiteX9" fmla="*/ 501396 w 1057275"/>
              <a:gd name="connsiteY9" fmla="*/ 769525 h 762000"/>
              <a:gd name="connsiteX10" fmla="*/ 815054 w 1057275"/>
              <a:gd name="connsiteY10" fmla="*/ 769525 h 762000"/>
              <a:gd name="connsiteX11" fmla="*/ 1058799 w 1057275"/>
              <a:gd name="connsiteY11" fmla="*/ 525780 h 762000"/>
              <a:gd name="connsiteX12" fmla="*/ 908876 w 1057275"/>
              <a:gd name="connsiteY12" fmla="*/ 300704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57275" h="762000">
                <a:moveTo>
                  <a:pt x="908876" y="300704"/>
                </a:moveTo>
                <a:cubicBezTo>
                  <a:pt x="913352" y="282131"/>
                  <a:pt x="915543" y="263081"/>
                  <a:pt x="915543" y="243745"/>
                </a:cubicBezTo>
                <a:cubicBezTo>
                  <a:pt x="915543" y="109347"/>
                  <a:pt x="806196" y="0"/>
                  <a:pt x="671798" y="0"/>
                </a:cubicBezTo>
                <a:cubicBezTo>
                  <a:pt x="585692" y="0"/>
                  <a:pt x="507111" y="45053"/>
                  <a:pt x="463391" y="117253"/>
                </a:cubicBezTo>
                <a:cubicBezTo>
                  <a:pt x="438817" y="107252"/>
                  <a:pt x="412337" y="102108"/>
                  <a:pt x="385477" y="102108"/>
                </a:cubicBezTo>
                <a:cubicBezTo>
                  <a:pt x="270891" y="102108"/>
                  <a:pt x="177641" y="195358"/>
                  <a:pt x="177641" y="309944"/>
                </a:cubicBezTo>
                <a:cubicBezTo>
                  <a:pt x="177641" y="325469"/>
                  <a:pt x="179356" y="340614"/>
                  <a:pt x="182594" y="355378"/>
                </a:cubicBezTo>
                <a:cubicBezTo>
                  <a:pt x="79915" y="367951"/>
                  <a:pt x="0" y="455676"/>
                  <a:pt x="0" y="561689"/>
                </a:cubicBezTo>
                <a:cubicBezTo>
                  <a:pt x="0" y="676275"/>
                  <a:pt x="93250" y="769525"/>
                  <a:pt x="207836" y="769525"/>
                </a:cubicBezTo>
                <a:lnTo>
                  <a:pt x="501396" y="769525"/>
                </a:lnTo>
                <a:lnTo>
                  <a:pt x="815054" y="769525"/>
                </a:lnTo>
                <a:cubicBezTo>
                  <a:pt x="949452" y="769525"/>
                  <a:pt x="1058799" y="660178"/>
                  <a:pt x="1058799" y="525780"/>
                </a:cubicBezTo>
                <a:cubicBezTo>
                  <a:pt x="1058799" y="426339"/>
                  <a:pt x="998601" y="338042"/>
                  <a:pt x="908876" y="300704"/>
                </a:cubicBezTo>
                <a:close/>
              </a:path>
            </a:pathLst>
          </a:custGeom>
          <a:solidFill>
            <a:schemeClr val="accent2">
              <a:alpha val="5000"/>
            </a:schemeClr>
          </a:solidFill>
          <a:ln w="38100">
            <a:solidFill>
              <a:schemeClr val="accent2"/>
            </a:solidFill>
          </a:ln>
          <a:effectLst/>
        </p:spPr>
        <p:txBody>
          <a:bodyPr vert="horz" wrap="square" lIns="91416" tIns="45708" rIns="91416" bIns="45708"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US" sz="2399" b="0" i="0" u="none" strike="noStrike" kern="1200" cap="none" spc="0" normalizeH="0" baseline="0" noProof="0">
              <a:ln>
                <a:noFill/>
              </a:ln>
              <a:solidFill>
                <a:srgbClr val="FFFFFF"/>
              </a:solidFill>
              <a:effectLst/>
              <a:uLnTx/>
              <a:uFillTx/>
              <a:latin typeface="Arial" panose="020B0604020202020204" pitchFamily="34" charset="0"/>
              <a:ea typeface="+mn-ea"/>
              <a:cs typeface="+mn-cs"/>
            </a:endParaRPr>
          </a:p>
        </p:txBody>
      </p:sp>
      <p:sp>
        <p:nvSpPr>
          <p:cNvPr id="172" name="Graphic 2">
            <a:extLst>
              <a:ext uri="{FF2B5EF4-FFF2-40B4-BE49-F238E27FC236}">
                <a16:creationId xmlns:a16="http://schemas.microsoft.com/office/drawing/2014/main" id="{41CD659C-1E4D-4DA9-B118-59EAF84C1924}"/>
              </a:ext>
            </a:extLst>
          </p:cNvPr>
          <p:cNvSpPr/>
          <p:nvPr/>
        </p:nvSpPr>
        <p:spPr>
          <a:xfrm>
            <a:off x="4167379" y="3238197"/>
            <a:ext cx="3571220" cy="2573855"/>
          </a:xfrm>
          <a:custGeom>
            <a:avLst/>
            <a:gdLst>
              <a:gd name="connsiteX0" fmla="*/ 908876 w 1057275"/>
              <a:gd name="connsiteY0" fmla="*/ 300704 h 762000"/>
              <a:gd name="connsiteX1" fmla="*/ 915543 w 1057275"/>
              <a:gd name="connsiteY1" fmla="*/ 243745 h 762000"/>
              <a:gd name="connsiteX2" fmla="*/ 671798 w 1057275"/>
              <a:gd name="connsiteY2" fmla="*/ 0 h 762000"/>
              <a:gd name="connsiteX3" fmla="*/ 463391 w 1057275"/>
              <a:gd name="connsiteY3" fmla="*/ 117253 h 762000"/>
              <a:gd name="connsiteX4" fmla="*/ 385477 w 1057275"/>
              <a:gd name="connsiteY4" fmla="*/ 102108 h 762000"/>
              <a:gd name="connsiteX5" fmla="*/ 177641 w 1057275"/>
              <a:gd name="connsiteY5" fmla="*/ 309944 h 762000"/>
              <a:gd name="connsiteX6" fmla="*/ 182594 w 1057275"/>
              <a:gd name="connsiteY6" fmla="*/ 355378 h 762000"/>
              <a:gd name="connsiteX7" fmla="*/ 0 w 1057275"/>
              <a:gd name="connsiteY7" fmla="*/ 561689 h 762000"/>
              <a:gd name="connsiteX8" fmla="*/ 207836 w 1057275"/>
              <a:gd name="connsiteY8" fmla="*/ 769525 h 762000"/>
              <a:gd name="connsiteX9" fmla="*/ 501396 w 1057275"/>
              <a:gd name="connsiteY9" fmla="*/ 769525 h 762000"/>
              <a:gd name="connsiteX10" fmla="*/ 815054 w 1057275"/>
              <a:gd name="connsiteY10" fmla="*/ 769525 h 762000"/>
              <a:gd name="connsiteX11" fmla="*/ 1058799 w 1057275"/>
              <a:gd name="connsiteY11" fmla="*/ 525780 h 762000"/>
              <a:gd name="connsiteX12" fmla="*/ 908876 w 1057275"/>
              <a:gd name="connsiteY12" fmla="*/ 300704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57275" h="762000">
                <a:moveTo>
                  <a:pt x="908876" y="300704"/>
                </a:moveTo>
                <a:cubicBezTo>
                  <a:pt x="913352" y="282131"/>
                  <a:pt x="915543" y="263081"/>
                  <a:pt x="915543" y="243745"/>
                </a:cubicBezTo>
                <a:cubicBezTo>
                  <a:pt x="915543" y="109347"/>
                  <a:pt x="806196" y="0"/>
                  <a:pt x="671798" y="0"/>
                </a:cubicBezTo>
                <a:cubicBezTo>
                  <a:pt x="585692" y="0"/>
                  <a:pt x="507111" y="45053"/>
                  <a:pt x="463391" y="117253"/>
                </a:cubicBezTo>
                <a:cubicBezTo>
                  <a:pt x="438817" y="107252"/>
                  <a:pt x="412337" y="102108"/>
                  <a:pt x="385477" y="102108"/>
                </a:cubicBezTo>
                <a:cubicBezTo>
                  <a:pt x="270891" y="102108"/>
                  <a:pt x="177641" y="195358"/>
                  <a:pt x="177641" y="309944"/>
                </a:cubicBezTo>
                <a:cubicBezTo>
                  <a:pt x="177641" y="325469"/>
                  <a:pt x="179356" y="340614"/>
                  <a:pt x="182594" y="355378"/>
                </a:cubicBezTo>
                <a:cubicBezTo>
                  <a:pt x="79915" y="367951"/>
                  <a:pt x="0" y="455676"/>
                  <a:pt x="0" y="561689"/>
                </a:cubicBezTo>
                <a:cubicBezTo>
                  <a:pt x="0" y="676275"/>
                  <a:pt x="93250" y="769525"/>
                  <a:pt x="207836" y="769525"/>
                </a:cubicBezTo>
                <a:lnTo>
                  <a:pt x="501396" y="769525"/>
                </a:lnTo>
                <a:lnTo>
                  <a:pt x="815054" y="769525"/>
                </a:lnTo>
                <a:cubicBezTo>
                  <a:pt x="949452" y="769525"/>
                  <a:pt x="1058799" y="660178"/>
                  <a:pt x="1058799" y="525780"/>
                </a:cubicBezTo>
                <a:cubicBezTo>
                  <a:pt x="1058799" y="426339"/>
                  <a:pt x="998601" y="338042"/>
                  <a:pt x="908876" y="300704"/>
                </a:cubicBezTo>
                <a:close/>
              </a:path>
            </a:pathLst>
          </a:custGeom>
          <a:solidFill>
            <a:schemeClr val="tx2">
              <a:lumMod val="50000"/>
              <a:lumOff val="50000"/>
              <a:alpha val="11000"/>
            </a:schemeClr>
          </a:solidFill>
          <a:ln w="38100">
            <a:solidFill>
              <a:schemeClr val="tx2">
                <a:lumMod val="50000"/>
                <a:lumOff val="50000"/>
              </a:schemeClr>
            </a:solidFill>
          </a:ln>
          <a:effectLst/>
        </p:spPr>
        <p:txBody>
          <a:bodyPr vert="horz" wrap="square" lIns="91416" tIns="45708" rIns="91416" bIns="45708"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US" sz="2399" b="0" i="0" u="none" strike="noStrike" kern="1200" cap="none" spc="0" normalizeH="0" baseline="0" noProof="0">
              <a:ln>
                <a:noFill/>
              </a:ln>
              <a:solidFill>
                <a:srgbClr val="FFFFFF"/>
              </a:solidFill>
              <a:effectLst/>
              <a:uLnTx/>
              <a:uFillTx/>
              <a:latin typeface="Arial" panose="020B0604020202020204" pitchFamily="34" charset="0"/>
              <a:ea typeface="+mn-ea"/>
              <a:cs typeface="+mn-cs"/>
            </a:endParaRPr>
          </a:p>
        </p:txBody>
      </p:sp>
      <p:sp>
        <p:nvSpPr>
          <p:cNvPr id="98" name="Freeform 50">
            <a:extLst>
              <a:ext uri="{FF2B5EF4-FFF2-40B4-BE49-F238E27FC236}">
                <a16:creationId xmlns:a16="http://schemas.microsoft.com/office/drawing/2014/main" id="{7B69E763-DFA3-4BDC-A71D-BEED0A0D69A8}"/>
              </a:ext>
            </a:extLst>
          </p:cNvPr>
          <p:cNvSpPr>
            <a:spLocks/>
          </p:cNvSpPr>
          <p:nvPr/>
        </p:nvSpPr>
        <p:spPr bwMode="auto">
          <a:xfrm rot="20667654">
            <a:off x="8029020" y="4656658"/>
            <a:ext cx="2432923" cy="237557"/>
          </a:xfrm>
          <a:custGeom>
            <a:avLst/>
            <a:gdLst/>
            <a:ahLst/>
            <a:cxnLst>
              <a:cxn ang="0">
                <a:pos x="0" y="0"/>
              </a:cxn>
              <a:cxn ang="0">
                <a:pos x="225" y="101"/>
              </a:cxn>
              <a:cxn ang="0">
                <a:pos x="672" y="369"/>
              </a:cxn>
            </a:cxnLst>
            <a:rect l="0" t="0" r="r" b="b"/>
            <a:pathLst>
              <a:path w="672" h="369">
                <a:moveTo>
                  <a:pt x="0" y="0"/>
                </a:moveTo>
                <a:cubicBezTo>
                  <a:pt x="38" y="17"/>
                  <a:pt x="113" y="40"/>
                  <a:pt x="225" y="101"/>
                </a:cubicBezTo>
                <a:cubicBezTo>
                  <a:pt x="324" y="165"/>
                  <a:pt x="579" y="313"/>
                  <a:pt x="672" y="369"/>
                </a:cubicBezTo>
              </a:path>
            </a:pathLst>
          </a:custGeom>
          <a:noFill/>
          <a:ln w="38100" cap="rnd" cmpd="sng">
            <a:solidFill>
              <a:srgbClr val="FF0000"/>
            </a:solidFill>
            <a:prstDash val="sysDot"/>
            <a:round/>
            <a:headEnd/>
            <a:tailEnd/>
          </a:ln>
          <a:effectLst/>
        </p:spPr>
        <p:txBody>
          <a:bodyPr wrap="square">
            <a:prstTxWarp prst="textNoShape">
              <a:avLst/>
            </a:prstTxWarp>
            <a:spAutoFit/>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US" sz="2399" b="0" i="0" u="none" strike="noStrike" kern="1200" cap="none" spc="0" normalizeH="0" baseline="0" noProof="0">
              <a:ln>
                <a:noFill/>
              </a:ln>
              <a:solidFill>
                <a:srgbClr val="282C33"/>
              </a:solidFill>
              <a:effectLst/>
              <a:uLnTx/>
              <a:uFillTx/>
              <a:latin typeface="Arial" panose="020B0604020202020204" pitchFamily="34" charset="0"/>
              <a:ea typeface="+mn-ea"/>
              <a:cs typeface="+mn-cs"/>
            </a:endParaRPr>
          </a:p>
        </p:txBody>
      </p:sp>
      <p:sp>
        <p:nvSpPr>
          <p:cNvPr id="99" name="Freeform 60">
            <a:extLst>
              <a:ext uri="{FF2B5EF4-FFF2-40B4-BE49-F238E27FC236}">
                <a16:creationId xmlns:a16="http://schemas.microsoft.com/office/drawing/2014/main" id="{C1B578AB-597D-4C1D-95E1-8B674454450A}"/>
              </a:ext>
            </a:extLst>
          </p:cNvPr>
          <p:cNvSpPr>
            <a:spLocks/>
          </p:cNvSpPr>
          <p:nvPr/>
        </p:nvSpPr>
        <p:spPr bwMode="auto">
          <a:xfrm rot="10544960">
            <a:off x="7841033" y="4958187"/>
            <a:ext cx="2736680" cy="599108"/>
          </a:xfrm>
          <a:custGeom>
            <a:avLst/>
            <a:gdLst/>
            <a:ahLst/>
            <a:cxnLst>
              <a:cxn ang="0">
                <a:pos x="0" y="0"/>
              </a:cxn>
              <a:cxn ang="0">
                <a:pos x="308" y="180"/>
              </a:cxn>
              <a:cxn ang="0">
                <a:pos x="634" y="415"/>
              </a:cxn>
            </a:cxnLst>
            <a:rect l="0" t="0" r="r" b="b"/>
            <a:pathLst>
              <a:path w="634" h="415">
                <a:moveTo>
                  <a:pt x="0" y="0"/>
                </a:moveTo>
                <a:cubicBezTo>
                  <a:pt x="51" y="30"/>
                  <a:pt x="202" y="111"/>
                  <a:pt x="308" y="180"/>
                </a:cubicBezTo>
                <a:cubicBezTo>
                  <a:pt x="407" y="244"/>
                  <a:pt x="566" y="366"/>
                  <a:pt x="634" y="415"/>
                </a:cubicBezTo>
              </a:path>
            </a:pathLst>
          </a:custGeom>
          <a:noFill/>
          <a:ln w="38100" cap="rnd" cmpd="sng">
            <a:solidFill>
              <a:srgbClr val="FF0000"/>
            </a:solidFill>
            <a:prstDash val="sysDot"/>
            <a:round/>
            <a:headEnd/>
            <a:tailEnd/>
          </a:ln>
          <a:effectLst/>
        </p:spPr>
        <p:txBody>
          <a:bodyPr wrap="square">
            <a:prstTxWarp prst="textNoShape">
              <a:avLst/>
            </a:prstTxWarp>
            <a:spAutoFit/>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US" sz="2399" b="0" i="0" u="none" strike="noStrike" kern="1200" cap="none" spc="0" normalizeH="0" baseline="0" noProof="0">
              <a:ln>
                <a:noFill/>
              </a:ln>
              <a:solidFill>
                <a:srgbClr val="282C33"/>
              </a:solidFill>
              <a:effectLst/>
              <a:uLnTx/>
              <a:uFillTx/>
              <a:latin typeface="Arial" panose="020B0604020202020204" pitchFamily="34" charset="0"/>
              <a:ea typeface="+mn-ea"/>
              <a:cs typeface="+mn-cs"/>
            </a:endParaRPr>
          </a:p>
        </p:txBody>
      </p:sp>
      <p:sp>
        <p:nvSpPr>
          <p:cNvPr id="102" name="Freeform 73">
            <a:extLst>
              <a:ext uri="{FF2B5EF4-FFF2-40B4-BE49-F238E27FC236}">
                <a16:creationId xmlns:a16="http://schemas.microsoft.com/office/drawing/2014/main" id="{CDDBE459-D792-4543-AF89-93A7484738E7}"/>
              </a:ext>
            </a:extLst>
          </p:cNvPr>
          <p:cNvSpPr>
            <a:spLocks/>
          </p:cNvSpPr>
          <p:nvPr/>
        </p:nvSpPr>
        <p:spPr bwMode="auto">
          <a:xfrm>
            <a:off x="7716493" y="4919874"/>
            <a:ext cx="1994559" cy="269358"/>
          </a:xfrm>
          <a:custGeom>
            <a:avLst/>
            <a:gdLst/>
            <a:ahLst/>
            <a:cxnLst>
              <a:cxn ang="0">
                <a:pos x="0" y="0"/>
              </a:cxn>
              <a:cxn ang="0">
                <a:pos x="286" y="242"/>
              </a:cxn>
              <a:cxn ang="0">
                <a:pos x="565" y="497"/>
              </a:cxn>
            </a:cxnLst>
            <a:rect l="0" t="0" r="r" b="b"/>
            <a:pathLst>
              <a:path w="565" h="497">
                <a:moveTo>
                  <a:pt x="0" y="0"/>
                </a:moveTo>
                <a:cubicBezTo>
                  <a:pt x="48" y="40"/>
                  <a:pt x="192" y="159"/>
                  <a:pt x="286" y="242"/>
                </a:cubicBezTo>
                <a:cubicBezTo>
                  <a:pt x="380" y="325"/>
                  <a:pt x="507" y="444"/>
                  <a:pt x="565" y="497"/>
                </a:cubicBezTo>
              </a:path>
            </a:pathLst>
          </a:custGeom>
          <a:noFill/>
          <a:ln w="38100" cap="rnd" cmpd="sng">
            <a:solidFill>
              <a:srgbClr val="FF0000"/>
            </a:solidFill>
            <a:prstDash val="sysDot"/>
            <a:round/>
            <a:headEnd/>
            <a:tailEnd/>
          </a:ln>
          <a:effectLst/>
        </p:spPr>
        <p:txBody>
          <a:bodyPr wrap="square">
            <a:prstTxWarp prst="textNoShape">
              <a:avLst/>
            </a:prstTxWarp>
            <a:spAutoFit/>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US" sz="2399" b="0" i="0" u="none" strike="noStrike" kern="1200" cap="none" spc="0" normalizeH="0" baseline="0" noProof="0">
              <a:ln>
                <a:noFill/>
              </a:ln>
              <a:solidFill>
                <a:srgbClr val="282C33"/>
              </a:solidFill>
              <a:effectLst/>
              <a:uLnTx/>
              <a:uFillTx/>
              <a:latin typeface="Arial" panose="020B0604020202020204" pitchFamily="34" charset="0"/>
              <a:ea typeface="+mn-ea"/>
              <a:cs typeface="+mn-cs"/>
            </a:endParaRPr>
          </a:p>
        </p:txBody>
      </p:sp>
      <p:sp>
        <p:nvSpPr>
          <p:cNvPr id="112" name="Freeform 97">
            <a:extLst>
              <a:ext uri="{FF2B5EF4-FFF2-40B4-BE49-F238E27FC236}">
                <a16:creationId xmlns:a16="http://schemas.microsoft.com/office/drawing/2014/main" id="{50445CE7-767D-4368-9F9D-97DC8CFE81C5}"/>
              </a:ext>
            </a:extLst>
          </p:cNvPr>
          <p:cNvSpPr>
            <a:spLocks/>
          </p:cNvSpPr>
          <p:nvPr/>
        </p:nvSpPr>
        <p:spPr bwMode="auto">
          <a:xfrm>
            <a:off x="5823070" y="4417278"/>
            <a:ext cx="1413264" cy="436643"/>
          </a:xfrm>
          <a:custGeom>
            <a:avLst/>
            <a:gdLst/>
            <a:ahLst/>
            <a:cxnLst>
              <a:cxn ang="0">
                <a:pos x="0" y="0"/>
              </a:cxn>
              <a:cxn ang="0">
                <a:pos x="332" y="78"/>
              </a:cxn>
              <a:cxn ang="0">
                <a:pos x="941" y="251"/>
              </a:cxn>
            </a:cxnLst>
            <a:rect l="0" t="0" r="r" b="b"/>
            <a:pathLst>
              <a:path w="941" h="251">
                <a:moveTo>
                  <a:pt x="0" y="0"/>
                </a:moveTo>
                <a:cubicBezTo>
                  <a:pt x="55" y="13"/>
                  <a:pt x="175" y="36"/>
                  <a:pt x="332" y="78"/>
                </a:cubicBezTo>
                <a:cubicBezTo>
                  <a:pt x="489" y="120"/>
                  <a:pt x="814" y="215"/>
                  <a:pt x="941" y="251"/>
                </a:cubicBezTo>
              </a:path>
            </a:pathLst>
          </a:custGeom>
          <a:noFill/>
          <a:ln w="38100" cap="rnd" cmpd="sng">
            <a:solidFill>
              <a:srgbClr val="FF0000"/>
            </a:solidFill>
            <a:prstDash val="sysDot"/>
            <a:round/>
            <a:headEnd type="none" w="med" len="med"/>
            <a:tailEnd type="none" w="med" len="med"/>
          </a:ln>
          <a:effectLst/>
        </p:spPr>
        <p:txBody>
          <a:bodyPr wrap="square">
            <a:prstTxWarp prst="textNoShape">
              <a:avLst/>
            </a:prstTxWarp>
            <a:spAutoFit/>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US" sz="2399" b="0" i="0" u="none" strike="noStrike" kern="1200" cap="none" spc="0" normalizeH="0" baseline="0" noProof="0">
              <a:ln>
                <a:noFill/>
              </a:ln>
              <a:solidFill>
                <a:srgbClr val="282C33"/>
              </a:solidFill>
              <a:effectLst/>
              <a:uLnTx/>
              <a:uFillTx/>
              <a:latin typeface="Arial" panose="020B0604020202020204" pitchFamily="34" charset="0"/>
              <a:ea typeface="+mn-ea"/>
              <a:cs typeface="+mn-cs"/>
            </a:endParaRPr>
          </a:p>
        </p:txBody>
      </p:sp>
      <p:sp>
        <p:nvSpPr>
          <p:cNvPr id="114" name="Freeform 59">
            <a:extLst>
              <a:ext uri="{FF2B5EF4-FFF2-40B4-BE49-F238E27FC236}">
                <a16:creationId xmlns:a16="http://schemas.microsoft.com/office/drawing/2014/main" id="{91E2582F-632A-44AE-A87E-8487B56114BC}"/>
              </a:ext>
            </a:extLst>
          </p:cNvPr>
          <p:cNvSpPr>
            <a:spLocks/>
          </p:cNvSpPr>
          <p:nvPr/>
        </p:nvSpPr>
        <p:spPr bwMode="auto">
          <a:xfrm>
            <a:off x="6012008" y="4227912"/>
            <a:ext cx="1360697" cy="436643"/>
          </a:xfrm>
          <a:custGeom>
            <a:avLst/>
            <a:gdLst/>
            <a:ahLst/>
            <a:cxnLst>
              <a:cxn ang="0">
                <a:pos x="0" y="0"/>
              </a:cxn>
              <a:cxn ang="0">
                <a:pos x="906" y="286"/>
              </a:cxn>
            </a:cxnLst>
            <a:rect l="0" t="0" r="r" b="b"/>
            <a:pathLst>
              <a:path w="906" h="286">
                <a:moveTo>
                  <a:pt x="0" y="0"/>
                </a:moveTo>
                <a:cubicBezTo>
                  <a:pt x="151" y="48"/>
                  <a:pt x="717" y="227"/>
                  <a:pt x="906" y="286"/>
                </a:cubicBezTo>
              </a:path>
            </a:pathLst>
          </a:custGeom>
          <a:noFill/>
          <a:ln w="38100" cap="rnd" cmpd="sng">
            <a:solidFill>
              <a:srgbClr val="FF0000"/>
            </a:solidFill>
            <a:prstDash val="sysDot"/>
            <a:round/>
            <a:headEnd type="none" w="med" len="med"/>
            <a:tailEnd type="none" w="med" len="med"/>
          </a:ln>
          <a:effectLst/>
        </p:spPr>
        <p:txBody>
          <a:bodyPr wrap="square">
            <a:prstTxWarp prst="textNoShape">
              <a:avLst/>
            </a:prstTxWarp>
            <a:spAutoFit/>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US" sz="2399" b="0" i="0" u="none" strike="noStrike" kern="1200" cap="none" spc="0" normalizeH="0" baseline="0" noProof="0">
              <a:ln>
                <a:noFill/>
              </a:ln>
              <a:solidFill>
                <a:srgbClr val="282C33"/>
              </a:solidFill>
              <a:effectLst/>
              <a:uLnTx/>
              <a:uFillTx/>
              <a:latin typeface="Arial" panose="020B0604020202020204" pitchFamily="34" charset="0"/>
              <a:ea typeface="+mn-ea"/>
              <a:cs typeface="+mn-cs"/>
            </a:endParaRPr>
          </a:p>
        </p:txBody>
      </p:sp>
      <p:sp>
        <p:nvSpPr>
          <p:cNvPr id="115" name="Freeform 37">
            <a:extLst>
              <a:ext uri="{FF2B5EF4-FFF2-40B4-BE49-F238E27FC236}">
                <a16:creationId xmlns:a16="http://schemas.microsoft.com/office/drawing/2014/main" id="{F41F370C-F62C-489F-A062-434472E2B709}"/>
              </a:ext>
            </a:extLst>
          </p:cNvPr>
          <p:cNvSpPr>
            <a:spLocks/>
          </p:cNvSpPr>
          <p:nvPr/>
        </p:nvSpPr>
        <p:spPr bwMode="auto">
          <a:xfrm>
            <a:off x="6672829" y="3484484"/>
            <a:ext cx="1036082" cy="1390648"/>
          </a:xfrm>
          <a:custGeom>
            <a:avLst/>
            <a:gdLst/>
            <a:ahLst/>
            <a:cxnLst>
              <a:cxn ang="0">
                <a:pos x="0" y="0"/>
              </a:cxn>
              <a:cxn ang="0">
                <a:pos x="162" y="464"/>
              </a:cxn>
              <a:cxn ang="0">
                <a:pos x="492" y="816"/>
              </a:cxn>
            </a:cxnLst>
            <a:rect l="0" t="0" r="r" b="b"/>
            <a:pathLst>
              <a:path w="492" h="816">
                <a:moveTo>
                  <a:pt x="0" y="0"/>
                </a:moveTo>
                <a:cubicBezTo>
                  <a:pt x="27" y="77"/>
                  <a:pt x="80" y="328"/>
                  <a:pt x="162" y="464"/>
                </a:cubicBezTo>
                <a:cubicBezTo>
                  <a:pt x="236" y="587"/>
                  <a:pt x="423" y="743"/>
                  <a:pt x="492" y="816"/>
                </a:cubicBezTo>
              </a:path>
            </a:pathLst>
          </a:custGeom>
          <a:noFill/>
          <a:ln w="38100" cap="rnd" cmpd="sng">
            <a:solidFill>
              <a:srgbClr val="FF0000"/>
            </a:solidFill>
            <a:prstDash val="sysDot"/>
            <a:round/>
            <a:headEnd/>
            <a:tailEnd/>
          </a:ln>
          <a:effectLst/>
        </p:spPr>
        <p:txBody>
          <a:bodyPr wrap="square">
            <a:prstTxWarp prst="textNoShape">
              <a:avLst/>
            </a:prstTxWarp>
            <a:spAutoFit/>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US" sz="2399" b="0" i="0" u="none" strike="noStrike" kern="1200" cap="none" spc="0" normalizeH="0" baseline="0" noProof="0">
              <a:ln>
                <a:noFill/>
              </a:ln>
              <a:solidFill>
                <a:srgbClr val="282C33"/>
              </a:solidFill>
              <a:effectLst/>
              <a:uLnTx/>
              <a:uFillTx/>
              <a:latin typeface="Arial" panose="020B0604020202020204" pitchFamily="34" charset="0"/>
              <a:ea typeface="+mn-ea"/>
              <a:cs typeface="+mn-cs"/>
            </a:endParaRPr>
          </a:p>
        </p:txBody>
      </p:sp>
      <p:sp>
        <p:nvSpPr>
          <p:cNvPr id="116" name="Freeform 66">
            <a:extLst>
              <a:ext uri="{FF2B5EF4-FFF2-40B4-BE49-F238E27FC236}">
                <a16:creationId xmlns:a16="http://schemas.microsoft.com/office/drawing/2014/main" id="{F0C57A48-1E95-4B37-B38B-DC5718C796F8}"/>
              </a:ext>
            </a:extLst>
          </p:cNvPr>
          <p:cNvSpPr>
            <a:spLocks/>
          </p:cNvSpPr>
          <p:nvPr/>
        </p:nvSpPr>
        <p:spPr bwMode="auto">
          <a:xfrm>
            <a:off x="6714883" y="3433420"/>
            <a:ext cx="1144263" cy="1552985"/>
          </a:xfrm>
          <a:custGeom>
            <a:avLst/>
            <a:gdLst/>
            <a:ahLst/>
            <a:cxnLst>
              <a:cxn ang="0">
                <a:pos x="0" y="0"/>
              </a:cxn>
              <a:cxn ang="0">
                <a:pos x="162" y="464"/>
              </a:cxn>
              <a:cxn ang="0">
                <a:pos x="492" y="816"/>
              </a:cxn>
            </a:cxnLst>
            <a:rect l="0" t="0" r="r" b="b"/>
            <a:pathLst>
              <a:path w="492" h="816">
                <a:moveTo>
                  <a:pt x="0" y="0"/>
                </a:moveTo>
                <a:cubicBezTo>
                  <a:pt x="27" y="77"/>
                  <a:pt x="80" y="328"/>
                  <a:pt x="162" y="464"/>
                </a:cubicBezTo>
                <a:cubicBezTo>
                  <a:pt x="236" y="587"/>
                  <a:pt x="423" y="743"/>
                  <a:pt x="492" y="816"/>
                </a:cubicBezTo>
              </a:path>
            </a:pathLst>
          </a:custGeom>
          <a:noFill/>
          <a:ln w="38100" cap="rnd" cmpd="sng">
            <a:solidFill>
              <a:srgbClr val="00FF00"/>
            </a:solidFill>
            <a:prstDash val="sysDot"/>
            <a:round/>
            <a:headEnd type="none" w="med" len="med"/>
            <a:tailEnd type="none" w="med" len="med"/>
          </a:ln>
          <a:effectLst/>
        </p:spPr>
        <p:txBody>
          <a:bodyPr wrap="square">
            <a:prstTxWarp prst="textNoShape">
              <a:avLst/>
            </a:prstTxWarp>
            <a:spAutoFit/>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US" sz="2399" b="0" i="0" u="none" strike="noStrike" kern="1200" cap="none" spc="0" normalizeH="0" baseline="0" noProof="0">
              <a:ln>
                <a:noFill/>
              </a:ln>
              <a:solidFill>
                <a:srgbClr val="282C33"/>
              </a:solidFill>
              <a:effectLst/>
              <a:uLnTx/>
              <a:uFillTx/>
              <a:latin typeface="Arial" panose="020B0604020202020204" pitchFamily="34" charset="0"/>
              <a:ea typeface="+mn-ea"/>
              <a:cs typeface="+mn-cs"/>
            </a:endParaRPr>
          </a:p>
        </p:txBody>
      </p:sp>
      <p:sp>
        <p:nvSpPr>
          <p:cNvPr id="119" name="Freeform 36">
            <a:extLst>
              <a:ext uri="{FF2B5EF4-FFF2-40B4-BE49-F238E27FC236}">
                <a16:creationId xmlns:a16="http://schemas.microsoft.com/office/drawing/2014/main" id="{7E0ED18E-39AE-42E6-94AC-F73F5CF1CE8F}"/>
              </a:ext>
            </a:extLst>
          </p:cNvPr>
          <p:cNvSpPr>
            <a:spLocks/>
          </p:cNvSpPr>
          <p:nvPr/>
        </p:nvSpPr>
        <p:spPr bwMode="auto">
          <a:xfrm rot="20974607">
            <a:off x="5882660" y="2683989"/>
            <a:ext cx="599516" cy="436643"/>
          </a:xfrm>
          <a:custGeom>
            <a:avLst/>
            <a:gdLst/>
            <a:ahLst/>
            <a:cxnLst>
              <a:cxn ang="0">
                <a:pos x="0" y="0"/>
              </a:cxn>
              <a:cxn ang="0">
                <a:pos x="792" y="288"/>
              </a:cxn>
            </a:cxnLst>
            <a:rect l="0" t="0" r="r" b="b"/>
            <a:pathLst>
              <a:path w="792" h="288">
                <a:moveTo>
                  <a:pt x="0" y="0"/>
                </a:moveTo>
                <a:cubicBezTo>
                  <a:pt x="293" y="55"/>
                  <a:pt x="660" y="240"/>
                  <a:pt x="792" y="288"/>
                </a:cubicBezTo>
              </a:path>
            </a:pathLst>
          </a:custGeom>
          <a:noFill/>
          <a:ln w="38100" cap="rnd" cmpd="sng">
            <a:solidFill>
              <a:srgbClr val="FF0000"/>
            </a:solidFill>
            <a:prstDash val="sysDot"/>
            <a:round/>
            <a:headEnd/>
            <a:tailEnd/>
          </a:ln>
          <a:effectLst/>
        </p:spPr>
        <p:txBody>
          <a:bodyPr wrap="square">
            <a:prstTxWarp prst="textNoShape">
              <a:avLst/>
            </a:prstTxWarp>
            <a:spAutoFit/>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US" sz="2399"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120" name="Freeform 39">
            <a:extLst>
              <a:ext uri="{FF2B5EF4-FFF2-40B4-BE49-F238E27FC236}">
                <a16:creationId xmlns:a16="http://schemas.microsoft.com/office/drawing/2014/main" id="{154C717D-5F42-41CD-A34D-9EC562C1F5BC}"/>
              </a:ext>
            </a:extLst>
          </p:cNvPr>
          <p:cNvSpPr>
            <a:spLocks/>
          </p:cNvSpPr>
          <p:nvPr/>
        </p:nvSpPr>
        <p:spPr bwMode="auto">
          <a:xfrm rot="20132746">
            <a:off x="5349837" y="4925267"/>
            <a:ext cx="102128" cy="436643"/>
          </a:xfrm>
          <a:custGeom>
            <a:avLst/>
            <a:gdLst/>
            <a:ahLst/>
            <a:cxnLst>
              <a:cxn ang="0">
                <a:pos x="68" y="424"/>
              </a:cxn>
              <a:cxn ang="0">
                <a:pos x="9" y="248"/>
              </a:cxn>
              <a:cxn ang="0">
                <a:pos x="15" y="0"/>
              </a:cxn>
            </a:cxnLst>
            <a:rect l="0" t="0" r="r" b="b"/>
            <a:pathLst>
              <a:path w="68" h="424">
                <a:moveTo>
                  <a:pt x="68" y="424"/>
                </a:moveTo>
                <a:cubicBezTo>
                  <a:pt x="58" y="395"/>
                  <a:pt x="18" y="319"/>
                  <a:pt x="9" y="248"/>
                </a:cubicBezTo>
                <a:cubicBezTo>
                  <a:pt x="0" y="177"/>
                  <a:pt x="14" y="52"/>
                  <a:pt x="15" y="0"/>
                </a:cubicBezTo>
              </a:path>
            </a:pathLst>
          </a:custGeom>
          <a:noFill/>
          <a:ln w="38100" cap="rnd" cmpd="sng">
            <a:solidFill>
              <a:schemeClr val="accent1"/>
            </a:solidFill>
            <a:prstDash val="sysDot"/>
            <a:round/>
            <a:headEnd/>
            <a:tailEnd/>
          </a:ln>
          <a:effectLst/>
        </p:spPr>
        <p:txBody>
          <a:bodyPr wrap="square">
            <a:prstTxWarp prst="textNoShape">
              <a:avLst/>
            </a:prstTxWarp>
            <a:spAutoFit/>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US" sz="2399" b="0" i="0" u="none" strike="noStrike" kern="1200" cap="none" spc="0" normalizeH="0" baseline="0" noProof="0">
              <a:ln>
                <a:noFill/>
              </a:ln>
              <a:solidFill>
                <a:srgbClr val="282C33"/>
              </a:solidFill>
              <a:effectLst/>
              <a:uLnTx/>
              <a:uFillTx/>
              <a:latin typeface="Arial" panose="020B0604020202020204" pitchFamily="34" charset="0"/>
              <a:ea typeface="+mn-ea"/>
              <a:cs typeface="+mn-cs"/>
            </a:endParaRPr>
          </a:p>
        </p:txBody>
      </p:sp>
      <p:sp>
        <p:nvSpPr>
          <p:cNvPr id="122" name="Freeform 43">
            <a:extLst>
              <a:ext uri="{FF2B5EF4-FFF2-40B4-BE49-F238E27FC236}">
                <a16:creationId xmlns:a16="http://schemas.microsoft.com/office/drawing/2014/main" id="{834EC013-22CF-4E21-8DC1-2F47594D94A7}"/>
              </a:ext>
            </a:extLst>
          </p:cNvPr>
          <p:cNvSpPr>
            <a:spLocks/>
          </p:cNvSpPr>
          <p:nvPr/>
        </p:nvSpPr>
        <p:spPr bwMode="auto">
          <a:xfrm rot="634893">
            <a:off x="4775917" y="4810978"/>
            <a:ext cx="209695" cy="371135"/>
          </a:xfrm>
          <a:custGeom>
            <a:avLst/>
            <a:gdLst/>
            <a:ahLst/>
            <a:cxnLst>
              <a:cxn ang="0">
                <a:pos x="0" y="259"/>
              </a:cxn>
              <a:cxn ang="0">
                <a:pos x="126" y="112"/>
              </a:cxn>
              <a:cxn ang="0">
                <a:pos x="310" y="0"/>
              </a:cxn>
            </a:cxnLst>
            <a:rect l="0" t="0" r="r" b="b"/>
            <a:pathLst>
              <a:path w="310" h="259">
                <a:moveTo>
                  <a:pt x="0" y="259"/>
                </a:moveTo>
                <a:cubicBezTo>
                  <a:pt x="21" y="235"/>
                  <a:pt x="74" y="155"/>
                  <a:pt x="126" y="112"/>
                </a:cubicBezTo>
                <a:cubicBezTo>
                  <a:pt x="178" y="69"/>
                  <a:pt x="272" y="23"/>
                  <a:pt x="310" y="0"/>
                </a:cubicBezTo>
              </a:path>
            </a:pathLst>
          </a:custGeom>
          <a:noFill/>
          <a:ln w="38100" cap="rnd" cmpd="sng">
            <a:solidFill>
              <a:srgbClr val="FF0000"/>
            </a:solidFill>
            <a:prstDash val="sysDot"/>
            <a:round/>
            <a:headEnd/>
            <a:tailEnd/>
          </a:ln>
          <a:effectLst/>
        </p:spPr>
        <p:txBody>
          <a:bodyPr wrap="square">
            <a:prstTxWarp prst="textNoShape">
              <a:avLst/>
            </a:prstTxWarp>
            <a:spAutoFit/>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US" sz="2399" b="0" i="0" u="none" strike="noStrike" kern="1200" cap="none" spc="0" normalizeH="0" baseline="0" noProof="0">
              <a:ln>
                <a:noFill/>
              </a:ln>
              <a:solidFill>
                <a:srgbClr val="282C33"/>
              </a:solidFill>
              <a:effectLst/>
              <a:uLnTx/>
              <a:uFillTx/>
              <a:latin typeface="Arial" panose="020B0604020202020204" pitchFamily="34" charset="0"/>
              <a:ea typeface="+mn-ea"/>
              <a:cs typeface="+mn-cs"/>
            </a:endParaRPr>
          </a:p>
        </p:txBody>
      </p:sp>
      <p:sp>
        <p:nvSpPr>
          <p:cNvPr id="123" name="Freeform 44">
            <a:extLst>
              <a:ext uri="{FF2B5EF4-FFF2-40B4-BE49-F238E27FC236}">
                <a16:creationId xmlns:a16="http://schemas.microsoft.com/office/drawing/2014/main" id="{A6E950E5-37EA-4CAD-A0D3-E9F2413C3A98}"/>
              </a:ext>
            </a:extLst>
          </p:cNvPr>
          <p:cNvSpPr>
            <a:spLocks/>
          </p:cNvSpPr>
          <p:nvPr/>
        </p:nvSpPr>
        <p:spPr bwMode="auto">
          <a:xfrm rot="21334959">
            <a:off x="5165264" y="4344899"/>
            <a:ext cx="649776" cy="414973"/>
          </a:xfrm>
          <a:custGeom>
            <a:avLst/>
            <a:gdLst/>
            <a:ahLst/>
            <a:cxnLst>
              <a:cxn ang="0">
                <a:pos x="0" y="167"/>
              </a:cxn>
              <a:cxn ang="0">
                <a:pos x="196" y="22"/>
              </a:cxn>
              <a:cxn ang="0">
                <a:pos x="470" y="33"/>
              </a:cxn>
            </a:cxnLst>
            <a:rect l="0" t="0" r="r" b="b"/>
            <a:pathLst>
              <a:path w="470" h="167">
                <a:moveTo>
                  <a:pt x="0" y="167"/>
                </a:moveTo>
                <a:cubicBezTo>
                  <a:pt x="33" y="143"/>
                  <a:pt x="118" y="44"/>
                  <a:pt x="196" y="22"/>
                </a:cubicBezTo>
                <a:cubicBezTo>
                  <a:pt x="274" y="0"/>
                  <a:pt x="413" y="31"/>
                  <a:pt x="470" y="33"/>
                </a:cubicBezTo>
              </a:path>
            </a:pathLst>
          </a:custGeom>
          <a:noFill/>
          <a:ln w="38100" cap="rnd" cmpd="sng">
            <a:solidFill>
              <a:srgbClr val="FF0000"/>
            </a:solidFill>
            <a:prstDash val="sysDot"/>
            <a:round/>
            <a:headEnd/>
            <a:tailEnd/>
          </a:ln>
          <a:effectLst/>
        </p:spPr>
        <p:txBody>
          <a:bodyPr wrap="square">
            <a:prstTxWarp prst="textNoShape">
              <a:avLst/>
            </a:prstTxWarp>
            <a:spAutoFit/>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US" sz="2399" b="0" i="0" u="none" strike="noStrike" kern="1200" cap="none" spc="0" normalizeH="0" baseline="0" noProof="0">
              <a:ln>
                <a:noFill/>
              </a:ln>
              <a:solidFill>
                <a:srgbClr val="282C33"/>
              </a:solidFill>
              <a:effectLst/>
              <a:uLnTx/>
              <a:uFillTx/>
              <a:latin typeface="Arial" panose="020B0604020202020204" pitchFamily="34" charset="0"/>
              <a:ea typeface="+mn-ea"/>
              <a:cs typeface="+mn-cs"/>
            </a:endParaRPr>
          </a:p>
        </p:txBody>
      </p:sp>
      <p:sp>
        <p:nvSpPr>
          <p:cNvPr id="124" name="Freeform 46">
            <a:extLst>
              <a:ext uri="{FF2B5EF4-FFF2-40B4-BE49-F238E27FC236}">
                <a16:creationId xmlns:a16="http://schemas.microsoft.com/office/drawing/2014/main" id="{9AF84527-7E0C-40D5-BD3A-1809C64E5AB7}"/>
              </a:ext>
            </a:extLst>
          </p:cNvPr>
          <p:cNvSpPr>
            <a:spLocks/>
          </p:cNvSpPr>
          <p:nvPr/>
        </p:nvSpPr>
        <p:spPr bwMode="auto">
          <a:xfrm rot="20883170">
            <a:off x="2808924" y="4196372"/>
            <a:ext cx="385981" cy="436643"/>
          </a:xfrm>
          <a:custGeom>
            <a:avLst/>
            <a:gdLst/>
            <a:ahLst/>
            <a:cxnLst>
              <a:cxn ang="0">
                <a:pos x="257" y="324"/>
              </a:cxn>
              <a:cxn ang="0">
                <a:pos x="112" y="246"/>
              </a:cxn>
              <a:cxn ang="0">
                <a:pos x="0" y="0"/>
              </a:cxn>
            </a:cxnLst>
            <a:rect l="0" t="0" r="r" b="b"/>
            <a:pathLst>
              <a:path w="257" h="324">
                <a:moveTo>
                  <a:pt x="257" y="324"/>
                </a:moveTo>
                <a:cubicBezTo>
                  <a:pt x="232" y="311"/>
                  <a:pt x="128" y="291"/>
                  <a:pt x="112" y="246"/>
                </a:cubicBezTo>
                <a:cubicBezTo>
                  <a:pt x="96" y="201"/>
                  <a:pt x="23" y="51"/>
                  <a:pt x="0" y="0"/>
                </a:cubicBezTo>
              </a:path>
            </a:pathLst>
          </a:custGeom>
          <a:noFill/>
          <a:ln w="38100" cap="rnd" cmpd="sng">
            <a:solidFill>
              <a:srgbClr val="FF0000"/>
            </a:solidFill>
            <a:prstDash val="sysDot"/>
            <a:round/>
            <a:headEnd/>
            <a:tailEnd/>
          </a:ln>
          <a:effectLst/>
        </p:spPr>
        <p:txBody>
          <a:bodyPr wrap="square">
            <a:prstTxWarp prst="textNoShape">
              <a:avLst/>
            </a:prstTxWarp>
            <a:spAutoFit/>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US" sz="2399" b="0" i="0" u="none" strike="noStrike" kern="1200" cap="none" spc="0" normalizeH="0" baseline="0" noProof="0">
              <a:ln>
                <a:noFill/>
              </a:ln>
              <a:solidFill>
                <a:srgbClr val="282C33"/>
              </a:solidFill>
              <a:effectLst/>
              <a:uLnTx/>
              <a:uFillTx/>
              <a:latin typeface="Arial" panose="020B0604020202020204" pitchFamily="34" charset="0"/>
              <a:ea typeface="+mn-ea"/>
              <a:cs typeface="+mn-cs"/>
            </a:endParaRPr>
          </a:p>
        </p:txBody>
      </p:sp>
      <p:sp>
        <p:nvSpPr>
          <p:cNvPr id="127" name="Freeform 56">
            <a:extLst>
              <a:ext uri="{FF2B5EF4-FFF2-40B4-BE49-F238E27FC236}">
                <a16:creationId xmlns:a16="http://schemas.microsoft.com/office/drawing/2014/main" id="{092521E0-1023-474F-8D0D-5B13CA0FAB83}"/>
              </a:ext>
            </a:extLst>
          </p:cNvPr>
          <p:cNvSpPr>
            <a:spLocks/>
          </p:cNvSpPr>
          <p:nvPr/>
        </p:nvSpPr>
        <p:spPr bwMode="auto">
          <a:xfrm>
            <a:off x="1836780" y="4122979"/>
            <a:ext cx="726907" cy="436643"/>
          </a:xfrm>
          <a:custGeom>
            <a:avLst/>
            <a:gdLst/>
            <a:ahLst/>
            <a:cxnLst>
              <a:cxn ang="0">
                <a:pos x="0" y="153"/>
              </a:cxn>
              <a:cxn ang="0">
                <a:pos x="227" y="50"/>
              </a:cxn>
              <a:cxn ang="0">
                <a:pos x="484" y="0"/>
              </a:cxn>
            </a:cxnLst>
            <a:rect l="0" t="0" r="r" b="b"/>
            <a:pathLst>
              <a:path w="484" h="153">
                <a:moveTo>
                  <a:pt x="0" y="153"/>
                </a:moveTo>
                <a:cubicBezTo>
                  <a:pt x="38" y="136"/>
                  <a:pt x="146" y="75"/>
                  <a:pt x="227" y="50"/>
                </a:cubicBezTo>
                <a:cubicBezTo>
                  <a:pt x="308" y="25"/>
                  <a:pt x="431" y="10"/>
                  <a:pt x="484" y="0"/>
                </a:cubicBezTo>
              </a:path>
            </a:pathLst>
          </a:custGeom>
          <a:noFill/>
          <a:ln w="38100" cap="rnd" cmpd="sng">
            <a:solidFill>
              <a:srgbClr val="FF0000"/>
            </a:solidFill>
            <a:prstDash val="sysDot"/>
            <a:round/>
            <a:headEnd/>
            <a:tailEnd/>
          </a:ln>
          <a:effectLst/>
        </p:spPr>
        <p:txBody>
          <a:bodyPr wrap="square">
            <a:prstTxWarp prst="textNoShape">
              <a:avLst/>
            </a:prstTxWarp>
            <a:spAutoFit/>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US" sz="2399" b="0" i="0" u="none" strike="noStrike" kern="1200" cap="none" spc="0" normalizeH="0" baseline="0" noProof="0">
              <a:ln>
                <a:noFill/>
              </a:ln>
              <a:solidFill>
                <a:srgbClr val="282C33"/>
              </a:solidFill>
              <a:effectLst/>
              <a:uLnTx/>
              <a:uFillTx/>
              <a:latin typeface="Arial" panose="020B0604020202020204" pitchFamily="34" charset="0"/>
              <a:ea typeface="+mn-ea"/>
              <a:cs typeface="+mn-cs"/>
            </a:endParaRPr>
          </a:p>
        </p:txBody>
      </p:sp>
      <p:sp>
        <p:nvSpPr>
          <p:cNvPr id="128" name="Freeform 57">
            <a:extLst>
              <a:ext uri="{FF2B5EF4-FFF2-40B4-BE49-F238E27FC236}">
                <a16:creationId xmlns:a16="http://schemas.microsoft.com/office/drawing/2014/main" id="{4ACBA443-F012-48DE-B23B-E1E01BE76405}"/>
              </a:ext>
            </a:extLst>
          </p:cNvPr>
          <p:cNvSpPr>
            <a:spLocks/>
          </p:cNvSpPr>
          <p:nvPr/>
        </p:nvSpPr>
        <p:spPr bwMode="auto">
          <a:xfrm rot="21399065">
            <a:off x="2923949" y="3565619"/>
            <a:ext cx="1689427" cy="450707"/>
          </a:xfrm>
          <a:custGeom>
            <a:avLst/>
            <a:gdLst/>
            <a:ahLst/>
            <a:cxnLst>
              <a:cxn ang="0">
                <a:pos x="0" y="140"/>
              </a:cxn>
              <a:cxn ang="0">
                <a:pos x="302" y="6"/>
              </a:cxn>
              <a:cxn ang="0">
                <a:pos x="1180" y="101"/>
              </a:cxn>
            </a:cxnLst>
            <a:rect l="0" t="0" r="r" b="b"/>
            <a:pathLst>
              <a:path w="1180" h="140">
                <a:moveTo>
                  <a:pt x="0" y="140"/>
                </a:moveTo>
                <a:cubicBezTo>
                  <a:pt x="50" y="118"/>
                  <a:pt x="105" y="12"/>
                  <a:pt x="302" y="6"/>
                </a:cubicBezTo>
                <a:cubicBezTo>
                  <a:pt x="499" y="0"/>
                  <a:pt x="997" y="81"/>
                  <a:pt x="1180" y="101"/>
                </a:cubicBezTo>
              </a:path>
            </a:pathLst>
          </a:custGeom>
          <a:noFill/>
          <a:ln w="38100" cap="rnd" cmpd="sng">
            <a:solidFill>
              <a:srgbClr val="FF0000"/>
            </a:solidFill>
            <a:prstDash val="sysDot"/>
            <a:round/>
            <a:headEnd/>
            <a:tailEnd/>
          </a:ln>
          <a:effectLst/>
        </p:spPr>
        <p:txBody>
          <a:bodyPr wrap="square">
            <a:prstTxWarp prst="textNoShape">
              <a:avLst/>
            </a:prstTxWarp>
            <a:spAutoFit/>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US" sz="2399"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129" name="Freeform 58">
            <a:extLst>
              <a:ext uri="{FF2B5EF4-FFF2-40B4-BE49-F238E27FC236}">
                <a16:creationId xmlns:a16="http://schemas.microsoft.com/office/drawing/2014/main" id="{5D334460-42F0-48D8-BC96-2E04CF230585}"/>
              </a:ext>
            </a:extLst>
          </p:cNvPr>
          <p:cNvSpPr>
            <a:spLocks/>
          </p:cNvSpPr>
          <p:nvPr/>
        </p:nvSpPr>
        <p:spPr bwMode="auto">
          <a:xfrm>
            <a:off x="4646804" y="3798376"/>
            <a:ext cx="1360697" cy="436643"/>
          </a:xfrm>
          <a:custGeom>
            <a:avLst/>
            <a:gdLst/>
            <a:ahLst/>
            <a:cxnLst>
              <a:cxn ang="0">
                <a:pos x="0" y="0"/>
              </a:cxn>
              <a:cxn ang="0">
                <a:pos x="906" y="286"/>
              </a:cxn>
            </a:cxnLst>
            <a:rect l="0" t="0" r="r" b="b"/>
            <a:pathLst>
              <a:path w="906" h="286">
                <a:moveTo>
                  <a:pt x="0" y="0"/>
                </a:moveTo>
                <a:cubicBezTo>
                  <a:pt x="151" y="48"/>
                  <a:pt x="717" y="227"/>
                  <a:pt x="906" y="286"/>
                </a:cubicBezTo>
              </a:path>
            </a:pathLst>
          </a:custGeom>
          <a:noFill/>
          <a:ln w="38100" cap="rnd" cmpd="sng">
            <a:solidFill>
              <a:srgbClr val="FF0000"/>
            </a:solidFill>
            <a:prstDash val="sysDot"/>
            <a:round/>
            <a:headEnd type="none" w="med" len="med"/>
            <a:tailEnd type="none" w="med" len="med"/>
          </a:ln>
          <a:effectLst/>
        </p:spPr>
        <p:txBody>
          <a:bodyPr wrap="square">
            <a:prstTxWarp prst="textNoShape">
              <a:avLst/>
            </a:prstTxWarp>
            <a:spAutoFit/>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US" sz="2399" b="0" i="0" u="none" strike="noStrike" kern="1200" cap="none" spc="0" normalizeH="0" baseline="0" noProof="0">
              <a:ln>
                <a:noFill/>
              </a:ln>
              <a:solidFill>
                <a:srgbClr val="282C33"/>
              </a:solidFill>
              <a:effectLst/>
              <a:uLnTx/>
              <a:uFillTx/>
              <a:latin typeface="Arial" panose="020B0604020202020204" pitchFamily="34" charset="0"/>
              <a:ea typeface="+mn-ea"/>
              <a:cs typeface="+mn-cs"/>
            </a:endParaRPr>
          </a:p>
        </p:txBody>
      </p:sp>
      <p:grpSp>
        <p:nvGrpSpPr>
          <p:cNvPr id="130" name="Group 262">
            <a:extLst>
              <a:ext uri="{FF2B5EF4-FFF2-40B4-BE49-F238E27FC236}">
                <a16:creationId xmlns:a16="http://schemas.microsoft.com/office/drawing/2014/main" id="{6401C14F-BFD3-4762-BFF2-D231727A26D7}"/>
              </a:ext>
            </a:extLst>
          </p:cNvPr>
          <p:cNvGrpSpPr>
            <a:grpSpLocks/>
          </p:cNvGrpSpPr>
          <p:nvPr/>
        </p:nvGrpSpPr>
        <p:grpSpPr bwMode="auto">
          <a:xfrm>
            <a:off x="2014016" y="3451168"/>
            <a:ext cx="5901249" cy="1616109"/>
            <a:chOff x="299" y="1673"/>
            <a:chExt cx="4242" cy="1114"/>
          </a:xfrm>
          <a:effectLst/>
        </p:grpSpPr>
        <p:sp>
          <p:nvSpPr>
            <p:cNvPr id="131" name="Freeform 54">
              <a:extLst>
                <a:ext uri="{FF2B5EF4-FFF2-40B4-BE49-F238E27FC236}">
                  <a16:creationId xmlns:a16="http://schemas.microsoft.com/office/drawing/2014/main" id="{4F653F43-411E-4E1C-B4A0-0D38D27ACE7D}"/>
                </a:ext>
              </a:extLst>
            </p:cNvPr>
            <p:cNvSpPr>
              <a:spLocks/>
            </p:cNvSpPr>
            <p:nvPr/>
          </p:nvSpPr>
          <p:spPr bwMode="auto">
            <a:xfrm>
              <a:off x="2970" y="2218"/>
              <a:ext cx="906" cy="291"/>
            </a:xfrm>
            <a:custGeom>
              <a:avLst/>
              <a:gdLst/>
              <a:ahLst/>
              <a:cxnLst>
                <a:cxn ang="0">
                  <a:pos x="0" y="0"/>
                </a:cxn>
                <a:cxn ang="0">
                  <a:pos x="906" y="286"/>
                </a:cxn>
              </a:cxnLst>
              <a:rect l="0" t="0" r="r" b="b"/>
              <a:pathLst>
                <a:path w="906" h="286">
                  <a:moveTo>
                    <a:pt x="0" y="0"/>
                  </a:moveTo>
                  <a:cubicBezTo>
                    <a:pt x="151" y="48"/>
                    <a:pt x="717" y="227"/>
                    <a:pt x="906" y="286"/>
                  </a:cubicBezTo>
                </a:path>
              </a:pathLst>
            </a:custGeom>
            <a:noFill/>
            <a:ln w="38100" cap="rnd" cmpd="sng">
              <a:solidFill>
                <a:srgbClr val="00FF00"/>
              </a:solidFill>
              <a:prstDash val="sysDot"/>
              <a:round/>
              <a:headEnd type="none" w="med" len="med"/>
              <a:tailEnd type="none" w="med" len="med"/>
            </a:ln>
            <a:effectLst>
              <a:outerShdw blurRad="63500" dist="12700" dir="5400000" algn="ctr" rotWithShape="0">
                <a:schemeClr val="tx1">
                  <a:alpha val="50000"/>
                </a:schemeClr>
              </a:outerShdw>
            </a:effectLst>
          </p:spPr>
          <p:txBody>
            <a:bodyPr>
              <a:prstTxWarp prst="textNoShape">
                <a:avLst/>
              </a:prstTxWarp>
              <a:spAutoFit/>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US" sz="2399" b="0" i="0" u="none" strike="noStrike" kern="1200" cap="none" spc="0" normalizeH="0" baseline="0" noProof="0">
                <a:ln>
                  <a:noFill/>
                </a:ln>
                <a:solidFill>
                  <a:srgbClr val="282C33"/>
                </a:solidFill>
                <a:effectLst/>
                <a:uLnTx/>
                <a:uFillTx/>
                <a:latin typeface="Arial" panose="020B0604020202020204" pitchFamily="34" charset="0"/>
                <a:ea typeface="+mn-ea"/>
                <a:cs typeface="+mn-cs"/>
              </a:endParaRPr>
            </a:p>
          </p:txBody>
        </p:sp>
        <p:sp>
          <p:nvSpPr>
            <p:cNvPr id="132" name="Freeform 64">
              <a:extLst>
                <a:ext uri="{FF2B5EF4-FFF2-40B4-BE49-F238E27FC236}">
                  <a16:creationId xmlns:a16="http://schemas.microsoft.com/office/drawing/2014/main" id="{8B1782FE-C193-42F5-AF8B-389B7CB252DB}"/>
                </a:ext>
              </a:extLst>
            </p:cNvPr>
            <p:cNvSpPr>
              <a:spLocks/>
            </p:cNvSpPr>
            <p:nvPr/>
          </p:nvSpPr>
          <p:spPr bwMode="auto">
            <a:xfrm>
              <a:off x="2964" y="2126"/>
              <a:ext cx="906" cy="291"/>
            </a:xfrm>
            <a:custGeom>
              <a:avLst/>
              <a:gdLst/>
              <a:ahLst/>
              <a:cxnLst>
                <a:cxn ang="0">
                  <a:pos x="0" y="0"/>
                </a:cxn>
                <a:cxn ang="0">
                  <a:pos x="906" y="286"/>
                </a:cxn>
              </a:cxnLst>
              <a:rect l="0" t="0" r="r" b="b"/>
              <a:pathLst>
                <a:path w="906" h="286">
                  <a:moveTo>
                    <a:pt x="0" y="0"/>
                  </a:moveTo>
                  <a:cubicBezTo>
                    <a:pt x="151" y="48"/>
                    <a:pt x="717" y="227"/>
                    <a:pt x="906" y="286"/>
                  </a:cubicBezTo>
                </a:path>
              </a:pathLst>
            </a:custGeom>
            <a:noFill/>
            <a:ln w="38100" cap="rnd" cmpd="sng">
              <a:solidFill>
                <a:srgbClr val="00FF00"/>
              </a:solidFill>
              <a:prstDash val="sysDot"/>
              <a:round/>
              <a:headEnd type="none" w="med" len="med"/>
              <a:tailEnd type="none" w="med" len="med"/>
            </a:ln>
            <a:effectLst>
              <a:outerShdw blurRad="63500" dist="12700" dir="5400000" algn="ctr" rotWithShape="0">
                <a:schemeClr val="tx1">
                  <a:alpha val="50000"/>
                </a:schemeClr>
              </a:outerShdw>
            </a:effectLst>
          </p:spPr>
          <p:txBody>
            <a:bodyPr>
              <a:prstTxWarp prst="textNoShape">
                <a:avLst/>
              </a:prstTxWarp>
              <a:spAutoFit/>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US" sz="2399" b="0" i="0" u="none" strike="noStrike" kern="1200" cap="none" spc="0" normalizeH="0" baseline="0" noProof="0">
                <a:ln>
                  <a:noFill/>
                </a:ln>
                <a:solidFill>
                  <a:srgbClr val="282C33"/>
                </a:solidFill>
                <a:effectLst/>
                <a:uLnTx/>
                <a:uFillTx/>
                <a:latin typeface="Arial" panose="020B0604020202020204" pitchFamily="34" charset="0"/>
                <a:ea typeface="+mn-ea"/>
                <a:cs typeface="+mn-cs"/>
              </a:endParaRPr>
            </a:p>
          </p:txBody>
        </p:sp>
        <p:grpSp>
          <p:nvGrpSpPr>
            <p:cNvPr id="133" name="Group 261">
              <a:extLst>
                <a:ext uri="{FF2B5EF4-FFF2-40B4-BE49-F238E27FC236}">
                  <a16:creationId xmlns:a16="http://schemas.microsoft.com/office/drawing/2014/main" id="{A152C688-22D3-4F70-8AE9-4D5E61E040E7}"/>
                </a:ext>
              </a:extLst>
            </p:cNvPr>
            <p:cNvGrpSpPr>
              <a:grpSpLocks/>
            </p:cNvGrpSpPr>
            <p:nvPr/>
          </p:nvGrpSpPr>
          <p:grpSpPr bwMode="auto">
            <a:xfrm>
              <a:off x="299" y="1673"/>
              <a:ext cx="4242" cy="1114"/>
              <a:chOff x="299" y="1673"/>
              <a:chExt cx="4242" cy="1114"/>
            </a:xfrm>
          </p:grpSpPr>
          <p:grpSp>
            <p:nvGrpSpPr>
              <p:cNvPr id="134" name="Group 260">
                <a:extLst>
                  <a:ext uri="{FF2B5EF4-FFF2-40B4-BE49-F238E27FC236}">
                    <a16:creationId xmlns:a16="http://schemas.microsoft.com/office/drawing/2014/main" id="{867C9804-DE72-4A01-BA70-B230CF22DEFF}"/>
                  </a:ext>
                </a:extLst>
              </p:cNvPr>
              <p:cNvGrpSpPr>
                <a:grpSpLocks/>
              </p:cNvGrpSpPr>
              <p:nvPr/>
            </p:nvGrpSpPr>
            <p:grpSpPr bwMode="auto">
              <a:xfrm>
                <a:off x="3869" y="2434"/>
                <a:ext cx="672" cy="353"/>
                <a:chOff x="3869" y="2434"/>
                <a:chExt cx="672" cy="353"/>
              </a:xfrm>
            </p:grpSpPr>
            <p:sp>
              <p:nvSpPr>
                <p:cNvPr id="143" name="Freeform 55">
                  <a:extLst>
                    <a:ext uri="{FF2B5EF4-FFF2-40B4-BE49-F238E27FC236}">
                      <a16:creationId xmlns:a16="http://schemas.microsoft.com/office/drawing/2014/main" id="{E4D1019A-C313-46C9-88D4-0EE741C83A58}"/>
                    </a:ext>
                  </a:extLst>
                </p:cNvPr>
                <p:cNvSpPr>
                  <a:spLocks/>
                </p:cNvSpPr>
                <p:nvPr/>
              </p:nvSpPr>
              <p:spPr bwMode="auto">
                <a:xfrm>
                  <a:off x="3876" y="2496"/>
                  <a:ext cx="665" cy="291"/>
                </a:xfrm>
                <a:custGeom>
                  <a:avLst/>
                  <a:gdLst/>
                  <a:ahLst/>
                  <a:cxnLst>
                    <a:cxn ang="0">
                      <a:pos x="0" y="0"/>
                    </a:cxn>
                    <a:cxn ang="0">
                      <a:pos x="314" y="166"/>
                    </a:cxn>
                    <a:cxn ang="0">
                      <a:pos x="665" y="396"/>
                    </a:cxn>
                  </a:cxnLst>
                  <a:rect l="0" t="0" r="r" b="b"/>
                  <a:pathLst>
                    <a:path w="665" h="396">
                      <a:moveTo>
                        <a:pt x="0" y="0"/>
                      </a:moveTo>
                      <a:cubicBezTo>
                        <a:pt x="52" y="28"/>
                        <a:pt x="203" y="100"/>
                        <a:pt x="314" y="166"/>
                      </a:cubicBezTo>
                      <a:cubicBezTo>
                        <a:pt x="413" y="230"/>
                        <a:pt x="592" y="348"/>
                        <a:pt x="665" y="396"/>
                      </a:cubicBezTo>
                    </a:path>
                  </a:pathLst>
                </a:custGeom>
                <a:noFill/>
                <a:ln w="38100" cap="rnd" cmpd="sng">
                  <a:solidFill>
                    <a:srgbClr val="00FF00"/>
                  </a:solidFill>
                  <a:prstDash val="sysDot"/>
                  <a:round/>
                  <a:headEnd type="none" w="med" len="med"/>
                  <a:tailEnd type="none" w="med" len="med"/>
                </a:ln>
                <a:effectLst>
                  <a:outerShdw blurRad="63500" dist="12700" dir="5400000" algn="ctr" rotWithShape="0">
                    <a:schemeClr val="tx1">
                      <a:alpha val="50000"/>
                    </a:schemeClr>
                  </a:outerShdw>
                </a:effectLst>
              </p:spPr>
              <p:txBody>
                <a:bodyPr>
                  <a:prstTxWarp prst="textNoShape">
                    <a:avLst/>
                  </a:prstTxWarp>
                  <a:spAutoFit/>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US" sz="2399" b="0" i="0" u="none" strike="noStrike" kern="1200" cap="none" spc="0" normalizeH="0" baseline="0" noProof="0">
                    <a:ln>
                      <a:noFill/>
                    </a:ln>
                    <a:solidFill>
                      <a:srgbClr val="282C33"/>
                    </a:solidFill>
                    <a:effectLst/>
                    <a:uLnTx/>
                    <a:uFillTx/>
                    <a:latin typeface="Arial" panose="020B0604020202020204" pitchFamily="34" charset="0"/>
                    <a:ea typeface="+mn-ea"/>
                    <a:cs typeface="+mn-cs"/>
                  </a:endParaRPr>
                </a:p>
              </p:txBody>
            </p:sp>
            <p:sp>
              <p:nvSpPr>
                <p:cNvPr id="144" name="Freeform 67">
                  <a:extLst>
                    <a:ext uri="{FF2B5EF4-FFF2-40B4-BE49-F238E27FC236}">
                      <a16:creationId xmlns:a16="http://schemas.microsoft.com/office/drawing/2014/main" id="{9CD0A19E-842B-4B39-9946-CA519D11CA2C}"/>
                    </a:ext>
                  </a:extLst>
                </p:cNvPr>
                <p:cNvSpPr>
                  <a:spLocks/>
                </p:cNvSpPr>
                <p:nvPr/>
              </p:nvSpPr>
              <p:spPr bwMode="auto">
                <a:xfrm>
                  <a:off x="3949" y="2479"/>
                  <a:ext cx="592" cy="291"/>
                </a:xfrm>
                <a:custGeom>
                  <a:avLst/>
                  <a:gdLst/>
                  <a:ahLst/>
                  <a:cxnLst>
                    <a:cxn ang="0">
                      <a:pos x="0" y="0"/>
                    </a:cxn>
                    <a:cxn ang="0">
                      <a:pos x="282" y="235"/>
                    </a:cxn>
                    <a:cxn ang="0">
                      <a:pos x="592" y="415"/>
                    </a:cxn>
                  </a:cxnLst>
                  <a:rect l="0" t="0" r="r" b="b"/>
                  <a:pathLst>
                    <a:path w="592" h="415">
                      <a:moveTo>
                        <a:pt x="0" y="0"/>
                      </a:moveTo>
                      <a:cubicBezTo>
                        <a:pt x="47" y="39"/>
                        <a:pt x="183" y="166"/>
                        <a:pt x="282" y="235"/>
                      </a:cubicBezTo>
                      <a:cubicBezTo>
                        <a:pt x="381" y="304"/>
                        <a:pt x="528" y="378"/>
                        <a:pt x="592" y="415"/>
                      </a:cubicBezTo>
                    </a:path>
                  </a:pathLst>
                </a:custGeom>
                <a:noFill/>
                <a:ln w="38100" cap="rnd" cmpd="sng">
                  <a:solidFill>
                    <a:srgbClr val="00FF00"/>
                  </a:solidFill>
                  <a:prstDash val="sysDot"/>
                  <a:round/>
                  <a:headEnd type="none" w="med" len="med"/>
                  <a:tailEnd type="none" w="med" len="med"/>
                </a:ln>
                <a:effectLst>
                  <a:outerShdw blurRad="63500" dist="12700" dir="5400000" algn="ctr" rotWithShape="0">
                    <a:schemeClr val="tx1">
                      <a:alpha val="50000"/>
                    </a:schemeClr>
                  </a:outerShdw>
                </a:effectLst>
              </p:spPr>
              <p:txBody>
                <a:bodyPr>
                  <a:prstTxWarp prst="textNoShape">
                    <a:avLst/>
                  </a:prstTxWarp>
                  <a:spAutoFit/>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US" sz="2399" b="0" i="0" u="none" strike="noStrike" kern="1200" cap="none" spc="0" normalizeH="0" baseline="0" noProof="0">
                    <a:ln>
                      <a:noFill/>
                    </a:ln>
                    <a:solidFill>
                      <a:srgbClr val="282C33"/>
                    </a:solidFill>
                    <a:effectLst/>
                    <a:uLnTx/>
                    <a:uFillTx/>
                    <a:latin typeface="Arial" panose="020B0604020202020204" pitchFamily="34" charset="0"/>
                    <a:ea typeface="+mn-ea"/>
                    <a:cs typeface="+mn-cs"/>
                  </a:endParaRPr>
                </a:p>
              </p:txBody>
            </p:sp>
            <p:sp>
              <p:nvSpPr>
                <p:cNvPr id="145" name="Freeform 35">
                  <a:extLst>
                    <a:ext uri="{FF2B5EF4-FFF2-40B4-BE49-F238E27FC236}">
                      <a16:creationId xmlns:a16="http://schemas.microsoft.com/office/drawing/2014/main" id="{ED7289D5-3E0D-4CD2-A037-087F99AC076E}"/>
                    </a:ext>
                  </a:extLst>
                </p:cNvPr>
                <p:cNvSpPr>
                  <a:spLocks/>
                </p:cNvSpPr>
                <p:nvPr/>
              </p:nvSpPr>
              <p:spPr bwMode="auto">
                <a:xfrm>
                  <a:off x="3869" y="2434"/>
                  <a:ext cx="636" cy="291"/>
                </a:xfrm>
                <a:custGeom>
                  <a:avLst/>
                  <a:gdLst/>
                  <a:ahLst/>
                  <a:cxnLst>
                    <a:cxn ang="0">
                      <a:pos x="0" y="0"/>
                    </a:cxn>
                    <a:cxn ang="0">
                      <a:pos x="302" y="187"/>
                    </a:cxn>
                    <a:cxn ang="0">
                      <a:pos x="636" y="420"/>
                    </a:cxn>
                  </a:cxnLst>
                  <a:rect l="0" t="0" r="r" b="b"/>
                  <a:pathLst>
                    <a:path w="636" h="420">
                      <a:moveTo>
                        <a:pt x="0" y="0"/>
                      </a:moveTo>
                      <a:cubicBezTo>
                        <a:pt x="50" y="31"/>
                        <a:pt x="196" y="117"/>
                        <a:pt x="302" y="187"/>
                      </a:cubicBezTo>
                      <a:cubicBezTo>
                        <a:pt x="408" y="257"/>
                        <a:pt x="567" y="372"/>
                        <a:pt x="636" y="420"/>
                      </a:cubicBezTo>
                    </a:path>
                  </a:pathLst>
                </a:custGeom>
                <a:noFill/>
                <a:ln w="38100" cap="rnd" cmpd="sng">
                  <a:solidFill>
                    <a:srgbClr val="00FF00"/>
                  </a:solidFill>
                  <a:prstDash val="sysDot"/>
                  <a:round/>
                  <a:headEnd type="none" w="med" len="med"/>
                  <a:tailEnd type="none" w="med" len="med"/>
                </a:ln>
                <a:effectLst>
                  <a:outerShdw blurRad="63500" dist="12700" dir="5400000" algn="ctr" rotWithShape="0">
                    <a:schemeClr val="tx1">
                      <a:alpha val="50000"/>
                    </a:schemeClr>
                  </a:outerShdw>
                </a:effectLst>
              </p:spPr>
              <p:txBody>
                <a:bodyPr>
                  <a:prstTxWarp prst="textNoShape">
                    <a:avLst/>
                  </a:prstTxWarp>
                  <a:spAutoFit/>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US" sz="2399" b="0" i="0" u="none" strike="noStrike" kern="1200" cap="none" spc="0" normalizeH="0" baseline="0" noProof="0">
                    <a:ln>
                      <a:noFill/>
                    </a:ln>
                    <a:solidFill>
                      <a:srgbClr val="282C33"/>
                    </a:solidFill>
                    <a:effectLst/>
                    <a:uLnTx/>
                    <a:uFillTx/>
                    <a:latin typeface="Arial" panose="020B0604020202020204" pitchFamily="34" charset="0"/>
                    <a:ea typeface="+mn-ea"/>
                    <a:cs typeface="+mn-cs"/>
                  </a:endParaRPr>
                </a:p>
              </p:txBody>
            </p:sp>
          </p:grpSp>
          <p:grpSp>
            <p:nvGrpSpPr>
              <p:cNvPr id="135" name="Group 259">
                <a:extLst>
                  <a:ext uri="{FF2B5EF4-FFF2-40B4-BE49-F238E27FC236}">
                    <a16:creationId xmlns:a16="http://schemas.microsoft.com/office/drawing/2014/main" id="{9E77DF7E-A1B6-4478-8299-795AC3ADC90C}"/>
                  </a:ext>
                </a:extLst>
              </p:cNvPr>
              <p:cNvGrpSpPr>
                <a:grpSpLocks/>
              </p:cNvGrpSpPr>
              <p:nvPr/>
            </p:nvGrpSpPr>
            <p:grpSpPr bwMode="auto">
              <a:xfrm>
                <a:off x="299" y="1673"/>
                <a:ext cx="2656" cy="848"/>
                <a:chOff x="299" y="1673"/>
                <a:chExt cx="2656" cy="848"/>
              </a:xfrm>
            </p:grpSpPr>
            <p:sp>
              <p:nvSpPr>
                <p:cNvPr id="136" name="Freeform 51">
                  <a:extLst>
                    <a:ext uri="{FF2B5EF4-FFF2-40B4-BE49-F238E27FC236}">
                      <a16:creationId xmlns:a16="http://schemas.microsoft.com/office/drawing/2014/main" id="{4AD9A07A-A5CA-4689-A89E-E32BDCD776B6}"/>
                    </a:ext>
                  </a:extLst>
                </p:cNvPr>
                <p:cNvSpPr>
                  <a:spLocks/>
                </p:cNvSpPr>
                <p:nvPr/>
              </p:nvSpPr>
              <p:spPr bwMode="auto">
                <a:xfrm rot="20495553">
                  <a:off x="604" y="2230"/>
                  <a:ext cx="164" cy="291"/>
                </a:xfrm>
                <a:custGeom>
                  <a:avLst/>
                  <a:gdLst/>
                  <a:ahLst/>
                  <a:cxnLst>
                    <a:cxn ang="0">
                      <a:pos x="0" y="371"/>
                    </a:cxn>
                    <a:cxn ang="0">
                      <a:pos x="30" y="223"/>
                    </a:cxn>
                    <a:cxn ang="0">
                      <a:pos x="164" y="0"/>
                    </a:cxn>
                  </a:cxnLst>
                  <a:rect l="0" t="0" r="r" b="b"/>
                  <a:pathLst>
                    <a:path w="164" h="371">
                      <a:moveTo>
                        <a:pt x="0" y="371"/>
                      </a:moveTo>
                      <a:cubicBezTo>
                        <a:pt x="5" y="346"/>
                        <a:pt x="3" y="285"/>
                        <a:pt x="30" y="223"/>
                      </a:cubicBezTo>
                      <a:cubicBezTo>
                        <a:pt x="57" y="161"/>
                        <a:pt x="136" y="46"/>
                        <a:pt x="164" y="0"/>
                      </a:cubicBezTo>
                    </a:path>
                  </a:pathLst>
                </a:custGeom>
                <a:noFill/>
                <a:ln w="38100" cap="rnd" cmpd="sng">
                  <a:solidFill>
                    <a:srgbClr val="00FF00"/>
                  </a:solidFill>
                  <a:prstDash val="sysDot"/>
                  <a:round/>
                  <a:headEnd type="none" w="med" len="med"/>
                  <a:tailEnd type="none" w="med" len="med"/>
                </a:ln>
                <a:effectLst>
                  <a:outerShdw blurRad="63500" dist="12700" dir="5400000" algn="ctr" rotWithShape="0">
                    <a:schemeClr val="tx1">
                      <a:alpha val="50000"/>
                    </a:schemeClr>
                  </a:outerShdw>
                </a:effectLst>
              </p:spPr>
              <p:txBody>
                <a:bodyPr>
                  <a:prstTxWarp prst="textNoShape">
                    <a:avLst/>
                  </a:prstTxWarp>
                  <a:spAutoFit/>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US" sz="2399" b="0" i="0" u="none" strike="noStrike" kern="1200" cap="none" spc="0" normalizeH="0" baseline="0" noProof="0">
                    <a:ln>
                      <a:noFill/>
                    </a:ln>
                    <a:solidFill>
                      <a:srgbClr val="282C33"/>
                    </a:solidFill>
                    <a:effectLst/>
                    <a:uLnTx/>
                    <a:uFillTx/>
                    <a:latin typeface="Arial" panose="020B0604020202020204" pitchFamily="34" charset="0"/>
                    <a:ea typeface="+mn-ea"/>
                    <a:cs typeface="+mn-cs"/>
                  </a:endParaRPr>
                </a:p>
              </p:txBody>
            </p:sp>
            <p:sp>
              <p:nvSpPr>
                <p:cNvPr id="137" name="Freeform 52">
                  <a:extLst>
                    <a:ext uri="{FF2B5EF4-FFF2-40B4-BE49-F238E27FC236}">
                      <a16:creationId xmlns:a16="http://schemas.microsoft.com/office/drawing/2014/main" id="{E57B229E-1EC2-4957-A101-9F7117C9EFC0}"/>
                    </a:ext>
                  </a:extLst>
                </p:cNvPr>
                <p:cNvSpPr>
                  <a:spLocks/>
                </p:cNvSpPr>
                <p:nvPr/>
              </p:nvSpPr>
              <p:spPr bwMode="auto">
                <a:xfrm rot="21082915">
                  <a:off x="938" y="1762"/>
                  <a:ext cx="1241" cy="355"/>
                </a:xfrm>
                <a:custGeom>
                  <a:avLst/>
                  <a:gdLst/>
                  <a:ahLst/>
                  <a:cxnLst>
                    <a:cxn ang="0">
                      <a:pos x="0" y="96"/>
                    </a:cxn>
                    <a:cxn ang="0">
                      <a:pos x="291" y="1"/>
                    </a:cxn>
                    <a:cxn ang="0">
                      <a:pos x="1136" y="90"/>
                    </a:cxn>
                  </a:cxnLst>
                  <a:rect l="0" t="0" r="r" b="b"/>
                  <a:pathLst>
                    <a:path w="1136" h="96">
                      <a:moveTo>
                        <a:pt x="0" y="96"/>
                      </a:moveTo>
                      <a:cubicBezTo>
                        <a:pt x="48" y="80"/>
                        <a:pt x="102" y="2"/>
                        <a:pt x="291" y="1"/>
                      </a:cubicBezTo>
                      <a:cubicBezTo>
                        <a:pt x="480" y="0"/>
                        <a:pt x="960" y="71"/>
                        <a:pt x="1136" y="90"/>
                      </a:cubicBezTo>
                    </a:path>
                  </a:pathLst>
                </a:custGeom>
                <a:noFill/>
                <a:ln w="38100" cap="rnd" cmpd="sng">
                  <a:solidFill>
                    <a:srgbClr val="00FF00"/>
                  </a:solidFill>
                  <a:prstDash val="sysDot"/>
                  <a:round/>
                  <a:headEnd type="none" w="med" len="med"/>
                  <a:tailEnd type="none" w="med" len="med"/>
                </a:ln>
                <a:effectLst>
                  <a:outerShdw blurRad="63500" dist="12700" dir="5400000" algn="ctr" rotWithShape="0">
                    <a:schemeClr val="tx1">
                      <a:alpha val="50000"/>
                    </a:schemeClr>
                  </a:outerShdw>
                </a:effectLst>
              </p:spPr>
              <p:txBody>
                <a:bodyPr wrap="square">
                  <a:prstTxWarp prst="textNoShape">
                    <a:avLst/>
                  </a:prstTxWarp>
                  <a:spAutoFit/>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US" sz="2399"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138" name="Freeform 53">
                  <a:extLst>
                    <a:ext uri="{FF2B5EF4-FFF2-40B4-BE49-F238E27FC236}">
                      <a16:creationId xmlns:a16="http://schemas.microsoft.com/office/drawing/2014/main" id="{0BD52B31-E10D-444E-92BF-7EB32EE90A7C}"/>
                    </a:ext>
                  </a:extLst>
                </p:cNvPr>
                <p:cNvSpPr>
                  <a:spLocks/>
                </p:cNvSpPr>
                <p:nvPr/>
              </p:nvSpPr>
              <p:spPr bwMode="auto">
                <a:xfrm>
                  <a:off x="2230" y="1924"/>
                  <a:ext cx="725" cy="291"/>
                </a:xfrm>
                <a:custGeom>
                  <a:avLst/>
                  <a:gdLst/>
                  <a:ahLst/>
                  <a:cxnLst>
                    <a:cxn ang="0">
                      <a:pos x="0" y="0"/>
                    </a:cxn>
                    <a:cxn ang="0">
                      <a:pos x="906" y="286"/>
                    </a:cxn>
                  </a:cxnLst>
                  <a:rect l="0" t="0" r="r" b="b"/>
                  <a:pathLst>
                    <a:path w="906" h="286">
                      <a:moveTo>
                        <a:pt x="0" y="0"/>
                      </a:moveTo>
                      <a:cubicBezTo>
                        <a:pt x="151" y="48"/>
                        <a:pt x="717" y="227"/>
                        <a:pt x="906" y="286"/>
                      </a:cubicBezTo>
                    </a:path>
                  </a:pathLst>
                </a:custGeom>
                <a:noFill/>
                <a:ln w="38100" cap="rnd" cmpd="sng">
                  <a:solidFill>
                    <a:srgbClr val="00FF00"/>
                  </a:solidFill>
                  <a:prstDash val="sysDot"/>
                  <a:round/>
                  <a:headEnd type="none" w="med" len="med"/>
                  <a:tailEnd type="none" w="med" len="med"/>
                </a:ln>
                <a:effectLst>
                  <a:outerShdw blurRad="63500" dist="12700" dir="5400000" algn="ctr" rotWithShape="0">
                    <a:schemeClr val="tx1">
                      <a:alpha val="50000"/>
                    </a:schemeClr>
                  </a:outerShdw>
                </a:effectLst>
              </p:spPr>
              <p:txBody>
                <a:bodyPr wrap="square">
                  <a:prstTxWarp prst="textNoShape">
                    <a:avLst/>
                  </a:prstTxWarp>
                  <a:spAutoFit/>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US" sz="2399" b="0" i="0" u="none" strike="noStrike" kern="1200" cap="none" spc="0" normalizeH="0" baseline="0" noProof="0">
                    <a:ln>
                      <a:noFill/>
                    </a:ln>
                    <a:solidFill>
                      <a:srgbClr val="282C33"/>
                    </a:solidFill>
                    <a:effectLst/>
                    <a:uLnTx/>
                    <a:uFillTx/>
                    <a:latin typeface="Arial" panose="020B0604020202020204" pitchFamily="34" charset="0"/>
                    <a:ea typeface="+mn-ea"/>
                    <a:cs typeface="+mn-cs"/>
                  </a:endParaRPr>
                </a:p>
              </p:txBody>
            </p:sp>
            <p:sp>
              <p:nvSpPr>
                <p:cNvPr id="139" name="Freeform 61">
                  <a:extLst>
                    <a:ext uri="{FF2B5EF4-FFF2-40B4-BE49-F238E27FC236}">
                      <a16:creationId xmlns:a16="http://schemas.microsoft.com/office/drawing/2014/main" id="{C460800E-9667-46F6-8178-60F451DB2174}"/>
                    </a:ext>
                  </a:extLst>
                </p:cNvPr>
                <p:cNvSpPr>
                  <a:spLocks/>
                </p:cNvSpPr>
                <p:nvPr/>
              </p:nvSpPr>
              <p:spPr bwMode="auto">
                <a:xfrm>
                  <a:off x="299" y="1765"/>
                  <a:ext cx="559" cy="291"/>
                </a:xfrm>
                <a:custGeom>
                  <a:avLst/>
                  <a:gdLst/>
                  <a:ahLst/>
                  <a:cxnLst>
                    <a:cxn ang="0">
                      <a:pos x="0" y="40"/>
                    </a:cxn>
                    <a:cxn ang="0">
                      <a:pos x="274" y="30"/>
                    </a:cxn>
                    <a:cxn ang="0">
                      <a:pos x="559" y="220"/>
                    </a:cxn>
                  </a:cxnLst>
                  <a:rect l="0" t="0" r="r" b="b"/>
                  <a:pathLst>
                    <a:path w="559" h="220">
                      <a:moveTo>
                        <a:pt x="0" y="40"/>
                      </a:moveTo>
                      <a:cubicBezTo>
                        <a:pt x="46" y="38"/>
                        <a:pt x="181" y="0"/>
                        <a:pt x="274" y="30"/>
                      </a:cubicBezTo>
                      <a:cubicBezTo>
                        <a:pt x="367" y="60"/>
                        <a:pt x="500" y="181"/>
                        <a:pt x="559" y="220"/>
                      </a:cubicBezTo>
                    </a:path>
                  </a:pathLst>
                </a:custGeom>
                <a:noFill/>
                <a:ln w="38100" cap="rnd" cmpd="sng">
                  <a:solidFill>
                    <a:srgbClr val="00FF00"/>
                  </a:solidFill>
                  <a:prstDash val="sysDot"/>
                  <a:round/>
                  <a:headEnd/>
                  <a:tailEnd/>
                </a:ln>
                <a:effectLst>
                  <a:outerShdw dist="12700" dir="5400000" algn="ctr" rotWithShape="0">
                    <a:schemeClr val="bg1"/>
                  </a:outerShdw>
                </a:effectLst>
              </p:spPr>
              <p:txBody>
                <a:bodyPr>
                  <a:prstTxWarp prst="textNoShape">
                    <a:avLst/>
                  </a:prstTxWarp>
                  <a:spAutoFit/>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US" sz="2399" b="0" i="0" u="none" strike="noStrike" kern="1200" cap="none" spc="0" normalizeH="0" baseline="0" noProof="0">
                    <a:ln>
                      <a:noFill/>
                    </a:ln>
                    <a:solidFill>
                      <a:srgbClr val="282C33"/>
                    </a:solidFill>
                    <a:effectLst/>
                    <a:uLnTx/>
                    <a:uFillTx/>
                    <a:latin typeface="Arial" panose="020B0604020202020204" pitchFamily="34" charset="0"/>
                    <a:ea typeface="+mn-ea"/>
                    <a:cs typeface="+mn-cs"/>
                  </a:endParaRPr>
                </a:p>
              </p:txBody>
            </p:sp>
            <p:sp>
              <p:nvSpPr>
                <p:cNvPr id="140" name="Freeform 62">
                  <a:extLst>
                    <a:ext uri="{FF2B5EF4-FFF2-40B4-BE49-F238E27FC236}">
                      <a16:creationId xmlns:a16="http://schemas.microsoft.com/office/drawing/2014/main" id="{95331DC5-043D-4602-BD11-AA9F425C131A}"/>
                    </a:ext>
                  </a:extLst>
                </p:cNvPr>
                <p:cNvSpPr>
                  <a:spLocks/>
                </p:cNvSpPr>
                <p:nvPr/>
              </p:nvSpPr>
              <p:spPr bwMode="auto">
                <a:xfrm>
                  <a:off x="868" y="1673"/>
                  <a:ext cx="1381" cy="332"/>
                </a:xfrm>
                <a:custGeom>
                  <a:avLst/>
                  <a:gdLst/>
                  <a:ahLst/>
                  <a:cxnLst>
                    <a:cxn ang="0">
                      <a:pos x="0" y="191"/>
                    </a:cxn>
                    <a:cxn ang="0">
                      <a:pos x="297" y="17"/>
                    </a:cxn>
                    <a:cxn ang="0">
                      <a:pos x="1152" y="124"/>
                    </a:cxn>
                  </a:cxnLst>
                  <a:rect l="0" t="0" r="r" b="b"/>
                  <a:pathLst>
                    <a:path w="1152" h="191">
                      <a:moveTo>
                        <a:pt x="0" y="191"/>
                      </a:moveTo>
                      <a:cubicBezTo>
                        <a:pt x="49" y="162"/>
                        <a:pt x="105" y="28"/>
                        <a:pt x="297" y="17"/>
                      </a:cubicBezTo>
                      <a:cubicBezTo>
                        <a:pt x="599" y="0"/>
                        <a:pt x="974" y="102"/>
                        <a:pt x="1152" y="124"/>
                      </a:cubicBezTo>
                    </a:path>
                  </a:pathLst>
                </a:custGeom>
                <a:noFill/>
                <a:ln w="38100" cap="rnd" cmpd="sng">
                  <a:solidFill>
                    <a:srgbClr val="00FF00"/>
                  </a:solidFill>
                  <a:prstDash val="sysDot"/>
                  <a:round/>
                  <a:headEnd/>
                  <a:tailEnd/>
                </a:ln>
                <a:effectLst>
                  <a:outerShdw dist="12700" dir="5400000" algn="ctr" rotWithShape="0">
                    <a:schemeClr val="bg1"/>
                  </a:outerShdw>
                </a:effectLst>
              </p:spPr>
              <p:txBody>
                <a:bodyPr wrap="square">
                  <a:prstTxWarp prst="textNoShape">
                    <a:avLst/>
                  </a:prstTxWarp>
                  <a:spAutoFit/>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US" sz="2399" b="0" i="0" u="none" strike="noStrike" kern="1200" cap="none" spc="0" normalizeH="0" baseline="0" noProof="0">
                    <a:ln>
                      <a:noFill/>
                    </a:ln>
                    <a:solidFill>
                      <a:srgbClr val="282C33"/>
                    </a:solidFill>
                    <a:effectLst/>
                    <a:uLnTx/>
                    <a:uFillTx/>
                    <a:latin typeface="Arial" panose="020B0604020202020204" pitchFamily="34" charset="0"/>
                    <a:ea typeface="+mn-ea"/>
                    <a:cs typeface="+mn-cs"/>
                  </a:endParaRPr>
                </a:p>
              </p:txBody>
            </p:sp>
            <p:sp>
              <p:nvSpPr>
                <p:cNvPr id="141" name="Freeform 63">
                  <a:extLst>
                    <a:ext uri="{FF2B5EF4-FFF2-40B4-BE49-F238E27FC236}">
                      <a16:creationId xmlns:a16="http://schemas.microsoft.com/office/drawing/2014/main" id="{100CB1BF-A20B-40F8-9BF0-A4509340582A}"/>
                    </a:ext>
                  </a:extLst>
                </p:cNvPr>
                <p:cNvSpPr>
                  <a:spLocks/>
                </p:cNvSpPr>
                <p:nvPr/>
              </p:nvSpPr>
              <p:spPr bwMode="auto">
                <a:xfrm>
                  <a:off x="2172" y="1861"/>
                  <a:ext cx="783" cy="260"/>
                </a:xfrm>
                <a:custGeom>
                  <a:avLst/>
                  <a:gdLst/>
                  <a:ahLst/>
                  <a:cxnLst>
                    <a:cxn ang="0">
                      <a:pos x="0" y="0"/>
                    </a:cxn>
                    <a:cxn ang="0">
                      <a:pos x="906" y="286"/>
                    </a:cxn>
                  </a:cxnLst>
                  <a:rect l="0" t="0" r="r" b="b"/>
                  <a:pathLst>
                    <a:path w="906" h="286">
                      <a:moveTo>
                        <a:pt x="0" y="0"/>
                      </a:moveTo>
                      <a:cubicBezTo>
                        <a:pt x="151" y="48"/>
                        <a:pt x="717" y="227"/>
                        <a:pt x="906" y="286"/>
                      </a:cubicBezTo>
                    </a:path>
                  </a:pathLst>
                </a:custGeom>
                <a:noFill/>
                <a:ln w="38100" cap="rnd" cmpd="sng">
                  <a:solidFill>
                    <a:srgbClr val="00FF00"/>
                  </a:solidFill>
                  <a:prstDash val="sysDot"/>
                  <a:round/>
                  <a:headEnd type="none" w="med" len="med"/>
                  <a:tailEnd type="none" w="med" len="med"/>
                </a:ln>
                <a:effectLst/>
              </p:spPr>
              <p:txBody>
                <a:bodyPr wrap="square">
                  <a:prstTxWarp prst="textNoShape">
                    <a:avLst/>
                  </a:prstTxWarp>
                  <a:spAutoFit/>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US" sz="2399" b="0" i="0" u="none" strike="noStrike" kern="1200" cap="none" spc="0" normalizeH="0" baseline="0" noProof="0">
                    <a:ln>
                      <a:noFill/>
                    </a:ln>
                    <a:solidFill>
                      <a:srgbClr val="282C33"/>
                    </a:solidFill>
                    <a:effectLst/>
                    <a:uLnTx/>
                    <a:uFillTx/>
                    <a:latin typeface="Arial" panose="020B0604020202020204" pitchFamily="34" charset="0"/>
                    <a:ea typeface="+mn-ea"/>
                    <a:cs typeface="+mn-cs"/>
                  </a:endParaRPr>
                </a:p>
              </p:txBody>
            </p:sp>
          </p:grpSp>
        </p:grpSp>
      </p:grpSp>
      <p:sp>
        <p:nvSpPr>
          <p:cNvPr id="146" name="Freeform 68">
            <a:extLst>
              <a:ext uri="{FF2B5EF4-FFF2-40B4-BE49-F238E27FC236}">
                <a16:creationId xmlns:a16="http://schemas.microsoft.com/office/drawing/2014/main" id="{A51BF65E-62CD-4C70-B369-DA47A8F1F198}"/>
              </a:ext>
            </a:extLst>
          </p:cNvPr>
          <p:cNvSpPr>
            <a:spLocks/>
          </p:cNvSpPr>
          <p:nvPr/>
        </p:nvSpPr>
        <p:spPr bwMode="auto">
          <a:xfrm rot="20431421" flipH="1">
            <a:off x="6672667" y="2198068"/>
            <a:ext cx="371430" cy="697424"/>
          </a:xfrm>
          <a:custGeom>
            <a:avLst/>
            <a:gdLst/>
            <a:ahLst/>
            <a:cxnLst>
              <a:cxn ang="0">
                <a:pos x="0" y="0"/>
              </a:cxn>
              <a:cxn ang="0">
                <a:pos x="147" y="446"/>
              </a:cxn>
            </a:cxnLst>
            <a:rect l="0" t="0" r="r" b="b"/>
            <a:pathLst>
              <a:path w="147" h="446">
                <a:moveTo>
                  <a:pt x="0" y="0"/>
                </a:moveTo>
                <a:cubicBezTo>
                  <a:pt x="43" y="88"/>
                  <a:pt x="123" y="372"/>
                  <a:pt x="147" y="446"/>
                </a:cubicBezTo>
              </a:path>
            </a:pathLst>
          </a:custGeom>
          <a:noFill/>
          <a:ln w="38100" cap="rnd" cmpd="sng">
            <a:solidFill>
              <a:srgbClr val="FF0000"/>
            </a:solidFill>
            <a:prstDash val="sysDot"/>
            <a:round/>
            <a:headEnd/>
            <a:tailEnd/>
          </a:ln>
          <a:effectLst/>
        </p:spPr>
        <p:txBody>
          <a:bodyPr wrap="square">
            <a:prstTxWarp prst="textNoShape">
              <a:avLst/>
            </a:prstTxWarp>
            <a:spAutoFit/>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US" sz="2399" b="0" i="0" u="none" strike="noStrike" kern="1200" cap="none" spc="0" normalizeH="0" baseline="0" noProof="0">
              <a:ln>
                <a:noFill/>
              </a:ln>
              <a:solidFill>
                <a:srgbClr val="282C33"/>
              </a:solidFill>
              <a:effectLst/>
              <a:uLnTx/>
              <a:uFillTx/>
              <a:latin typeface="Arial" panose="020B0604020202020204" pitchFamily="34" charset="0"/>
              <a:ea typeface="+mn-ea"/>
              <a:cs typeface="+mn-cs"/>
            </a:endParaRPr>
          </a:p>
        </p:txBody>
      </p:sp>
      <p:sp>
        <p:nvSpPr>
          <p:cNvPr id="147" name="Freeform 71">
            <a:extLst>
              <a:ext uri="{FF2B5EF4-FFF2-40B4-BE49-F238E27FC236}">
                <a16:creationId xmlns:a16="http://schemas.microsoft.com/office/drawing/2014/main" id="{33A0F746-B1B0-4F91-AB92-0B858DB990D4}"/>
              </a:ext>
            </a:extLst>
          </p:cNvPr>
          <p:cNvSpPr>
            <a:spLocks/>
          </p:cNvSpPr>
          <p:nvPr/>
        </p:nvSpPr>
        <p:spPr bwMode="auto">
          <a:xfrm rot="787635">
            <a:off x="6937780" y="2615077"/>
            <a:ext cx="312390" cy="436643"/>
          </a:xfrm>
          <a:custGeom>
            <a:avLst/>
            <a:gdLst/>
            <a:ahLst/>
            <a:cxnLst>
              <a:cxn ang="0">
                <a:pos x="208" y="0"/>
              </a:cxn>
              <a:cxn ang="0">
                <a:pos x="0" y="352"/>
              </a:cxn>
            </a:cxnLst>
            <a:rect l="0" t="0" r="r" b="b"/>
            <a:pathLst>
              <a:path w="208" h="352">
                <a:moveTo>
                  <a:pt x="208" y="0"/>
                </a:moveTo>
                <a:cubicBezTo>
                  <a:pt x="85" y="80"/>
                  <a:pt x="35" y="293"/>
                  <a:pt x="0" y="352"/>
                </a:cubicBezTo>
              </a:path>
            </a:pathLst>
          </a:custGeom>
          <a:noFill/>
          <a:ln w="38100" cap="rnd" cmpd="sng">
            <a:solidFill>
              <a:srgbClr val="FF0000"/>
            </a:solidFill>
            <a:prstDash val="sysDot"/>
            <a:round/>
            <a:headEnd/>
            <a:tailEnd/>
          </a:ln>
          <a:effectLst/>
        </p:spPr>
        <p:txBody>
          <a:bodyPr wrap="square">
            <a:prstTxWarp prst="textNoShape">
              <a:avLst/>
            </a:prstTxWarp>
            <a:spAutoFit/>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US" sz="2399"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pic>
        <p:nvPicPr>
          <p:cNvPr id="148" name="Picture 76">
            <a:extLst>
              <a:ext uri="{FF2B5EF4-FFF2-40B4-BE49-F238E27FC236}">
                <a16:creationId xmlns:a16="http://schemas.microsoft.com/office/drawing/2014/main" id="{7129A3E4-F80D-4907-A381-A8AA26949014}"/>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2519765" y="3883184"/>
            <a:ext cx="612175" cy="575321"/>
          </a:xfrm>
          <a:prstGeom prst="rect">
            <a:avLst/>
          </a:prstGeom>
          <a:noFill/>
        </p:spPr>
      </p:pic>
      <p:pic>
        <p:nvPicPr>
          <p:cNvPr id="149" name="Picture 79">
            <a:extLst>
              <a:ext uri="{FF2B5EF4-FFF2-40B4-BE49-F238E27FC236}">
                <a16:creationId xmlns:a16="http://schemas.microsoft.com/office/drawing/2014/main" id="{0C46244C-6F6F-49CE-A5F5-EE1735CC2E1C}"/>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4968648" y="4564377"/>
            <a:ext cx="449060" cy="422027"/>
          </a:xfrm>
          <a:prstGeom prst="rect">
            <a:avLst/>
          </a:prstGeom>
          <a:noFill/>
        </p:spPr>
      </p:pic>
      <p:grpSp>
        <p:nvGrpSpPr>
          <p:cNvPr id="173" name="Group 172">
            <a:extLst>
              <a:ext uri="{FF2B5EF4-FFF2-40B4-BE49-F238E27FC236}">
                <a16:creationId xmlns:a16="http://schemas.microsoft.com/office/drawing/2014/main" id="{157B93B8-FD50-4DF0-8FE6-0509B59C1468}"/>
              </a:ext>
            </a:extLst>
          </p:cNvPr>
          <p:cNvGrpSpPr/>
          <p:nvPr/>
        </p:nvGrpSpPr>
        <p:grpSpPr>
          <a:xfrm>
            <a:off x="4514597" y="3600998"/>
            <a:ext cx="735509" cy="735509"/>
            <a:chOff x="432000" y="1440000"/>
            <a:chExt cx="687282" cy="687600"/>
          </a:xfrm>
        </p:grpSpPr>
        <p:sp>
          <p:nvSpPr>
            <p:cNvPr id="174" name="Oval 5">
              <a:extLst>
                <a:ext uri="{FF2B5EF4-FFF2-40B4-BE49-F238E27FC236}">
                  <a16:creationId xmlns:a16="http://schemas.microsoft.com/office/drawing/2014/main" id="{77143B22-759A-41B2-B96E-B7F270018604}"/>
                </a:ext>
              </a:extLst>
            </p:cNvPr>
            <p:cNvSpPr>
              <a:spLocks noChangeArrowheads="1"/>
            </p:cNvSpPr>
            <p:nvPr/>
          </p:nvSpPr>
          <p:spPr bwMode="auto">
            <a:xfrm>
              <a:off x="432000" y="1440000"/>
              <a:ext cx="687282" cy="687600"/>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282C33"/>
                </a:solidFill>
                <a:effectLst/>
                <a:uLnTx/>
                <a:uFillTx/>
                <a:latin typeface="Arial" panose="020B0604020202020204" pitchFamily="34" charset="0"/>
                <a:ea typeface="+mn-ea"/>
                <a:cs typeface="+mn-cs"/>
              </a:endParaRPr>
            </a:p>
          </p:txBody>
        </p:sp>
        <p:grpSp>
          <p:nvGrpSpPr>
            <p:cNvPr id="175" name="Group 174">
              <a:extLst>
                <a:ext uri="{FF2B5EF4-FFF2-40B4-BE49-F238E27FC236}">
                  <a16:creationId xmlns:a16="http://schemas.microsoft.com/office/drawing/2014/main" id="{CC10C0C1-87CB-49CF-98E5-328689C266FD}"/>
                </a:ext>
              </a:extLst>
            </p:cNvPr>
            <p:cNvGrpSpPr/>
            <p:nvPr/>
          </p:nvGrpSpPr>
          <p:grpSpPr>
            <a:xfrm>
              <a:off x="559333" y="1567333"/>
              <a:ext cx="432934" cy="433252"/>
              <a:chOff x="3938588" y="1270000"/>
              <a:chExt cx="4318000" cy="4321175"/>
            </a:xfrm>
          </p:grpSpPr>
          <p:sp>
            <p:nvSpPr>
              <p:cNvPr id="176" name="Freeform 6">
                <a:extLst>
                  <a:ext uri="{FF2B5EF4-FFF2-40B4-BE49-F238E27FC236}">
                    <a16:creationId xmlns:a16="http://schemas.microsoft.com/office/drawing/2014/main" id="{08F166E8-22C2-4490-A7FE-09BA740CADEA}"/>
                  </a:ext>
                </a:extLst>
              </p:cNvPr>
              <p:cNvSpPr>
                <a:spLocks noEditPoints="1"/>
              </p:cNvSpPr>
              <p:nvPr/>
            </p:nvSpPr>
            <p:spPr bwMode="auto">
              <a:xfrm>
                <a:off x="3938588" y="1270000"/>
                <a:ext cx="4318000" cy="4321175"/>
              </a:xfrm>
              <a:custGeom>
                <a:avLst/>
                <a:gdLst>
                  <a:gd name="T0" fmla="*/ 746 w 1493"/>
                  <a:gd name="T1" fmla="*/ 0 h 1493"/>
                  <a:gd name="T2" fmla="*/ 0 w 1493"/>
                  <a:gd name="T3" fmla="*/ 746 h 1493"/>
                  <a:gd name="T4" fmla="*/ 746 w 1493"/>
                  <a:gd name="T5" fmla="*/ 1493 h 1493"/>
                  <a:gd name="T6" fmla="*/ 1493 w 1493"/>
                  <a:gd name="T7" fmla="*/ 746 h 1493"/>
                  <a:gd name="T8" fmla="*/ 746 w 1493"/>
                  <a:gd name="T9" fmla="*/ 0 h 1493"/>
                  <a:gd name="T10" fmla="*/ 746 w 1493"/>
                  <a:gd name="T11" fmla="*/ 1443 h 1493"/>
                  <a:gd name="T12" fmla="*/ 49 w 1493"/>
                  <a:gd name="T13" fmla="*/ 746 h 1493"/>
                  <a:gd name="T14" fmla="*/ 746 w 1493"/>
                  <a:gd name="T15" fmla="*/ 49 h 1493"/>
                  <a:gd name="T16" fmla="*/ 1443 w 1493"/>
                  <a:gd name="T17" fmla="*/ 746 h 1493"/>
                  <a:gd name="T18" fmla="*/ 746 w 1493"/>
                  <a:gd name="T19" fmla="*/ 1443 h 1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93" h="1493">
                    <a:moveTo>
                      <a:pt x="746" y="0"/>
                    </a:moveTo>
                    <a:cubicBezTo>
                      <a:pt x="334" y="0"/>
                      <a:pt x="0" y="334"/>
                      <a:pt x="0" y="746"/>
                    </a:cubicBezTo>
                    <a:cubicBezTo>
                      <a:pt x="0" y="1158"/>
                      <a:pt x="334" y="1493"/>
                      <a:pt x="746" y="1493"/>
                    </a:cubicBezTo>
                    <a:cubicBezTo>
                      <a:pt x="1158" y="1493"/>
                      <a:pt x="1493" y="1158"/>
                      <a:pt x="1493" y="746"/>
                    </a:cubicBezTo>
                    <a:cubicBezTo>
                      <a:pt x="1493" y="334"/>
                      <a:pt x="1158" y="0"/>
                      <a:pt x="746" y="0"/>
                    </a:cubicBezTo>
                    <a:close/>
                    <a:moveTo>
                      <a:pt x="746" y="1443"/>
                    </a:moveTo>
                    <a:cubicBezTo>
                      <a:pt x="361" y="1443"/>
                      <a:pt x="49" y="1131"/>
                      <a:pt x="49" y="746"/>
                    </a:cubicBezTo>
                    <a:cubicBezTo>
                      <a:pt x="49" y="361"/>
                      <a:pt x="361" y="49"/>
                      <a:pt x="746" y="49"/>
                    </a:cubicBezTo>
                    <a:cubicBezTo>
                      <a:pt x="1131" y="49"/>
                      <a:pt x="1443" y="361"/>
                      <a:pt x="1443" y="746"/>
                    </a:cubicBezTo>
                    <a:cubicBezTo>
                      <a:pt x="1443" y="1131"/>
                      <a:pt x="1131" y="1443"/>
                      <a:pt x="746" y="144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282C33"/>
                  </a:solidFill>
                  <a:effectLst/>
                  <a:uLnTx/>
                  <a:uFillTx/>
                  <a:latin typeface="Arial" panose="020B0604020202020204" pitchFamily="34" charset="0"/>
                  <a:ea typeface="+mn-ea"/>
                  <a:cs typeface="+mn-cs"/>
                </a:endParaRPr>
              </a:p>
            </p:txBody>
          </p:sp>
          <p:sp>
            <p:nvSpPr>
              <p:cNvPr id="177" name="Freeform 7">
                <a:extLst>
                  <a:ext uri="{FF2B5EF4-FFF2-40B4-BE49-F238E27FC236}">
                    <a16:creationId xmlns:a16="http://schemas.microsoft.com/office/drawing/2014/main" id="{F6A305CB-784D-4B2C-AB1A-2BD10E6C3850}"/>
                  </a:ext>
                </a:extLst>
              </p:cNvPr>
              <p:cNvSpPr>
                <a:spLocks/>
              </p:cNvSpPr>
              <p:nvPr/>
            </p:nvSpPr>
            <p:spPr bwMode="auto">
              <a:xfrm>
                <a:off x="5702301" y="1751013"/>
                <a:ext cx="790575" cy="1362075"/>
              </a:xfrm>
              <a:custGeom>
                <a:avLst/>
                <a:gdLst>
                  <a:gd name="T0" fmla="*/ 159 w 498"/>
                  <a:gd name="T1" fmla="*/ 858 h 858"/>
                  <a:gd name="T2" fmla="*/ 337 w 498"/>
                  <a:gd name="T3" fmla="*/ 858 h 858"/>
                  <a:gd name="T4" fmla="*/ 337 w 498"/>
                  <a:gd name="T5" fmla="*/ 311 h 858"/>
                  <a:gd name="T6" fmla="*/ 498 w 498"/>
                  <a:gd name="T7" fmla="*/ 311 h 858"/>
                  <a:gd name="T8" fmla="*/ 248 w 498"/>
                  <a:gd name="T9" fmla="*/ 0 h 858"/>
                  <a:gd name="T10" fmla="*/ 0 w 498"/>
                  <a:gd name="T11" fmla="*/ 311 h 858"/>
                  <a:gd name="T12" fmla="*/ 159 w 498"/>
                  <a:gd name="T13" fmla="*/ 311 h 858"/>
                  <a:gd name="T14" fmla="*/ 159 w 498"/>
                  <a:gd name="T15" fmla="*/ 858 h 8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858">
                    <a:moveTo>
                      <a:pt x="159" y="858"/>
                    </a:moveTo>
                    <a:lnTo>
                      <a:pt x="337" y="858"/>
                    </a:lnTo>
                    <a:lnTo>
                      <a:pt x="337" y="311"/>
                    </a:lnTo>
                    <a:lnTo>
                      <a:pt x="498" y="311"/>
                    </a:lnTo>
                    <a:lnTo>
                      <a:pt x="248" y="0"/>
                    </a:lnTo>
                    <a:lnTo>
                      <a:pt x="0" y="311"/>
                    </a:lnTo>
                    <a:lnTo>
                      <a:pt x="159" y="311"/>
                    </a:lnTo>
                    <a:lnTo>
                      <a:pt x="159" y="85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178" name="Freeform 8">
                <a:extLst>
                  <a:ext uri="{FF2B5EF4-FFF2-40B4-BE49-F238E27FC236}">
                    <a16:creationId xmlns:a16="http://schemas.microsoft.com/office/drawing/2014/main" id="{8FF9A9B9-ED20-48C6-8DA5-BE5192A8BB42}"/>
                  </a:ext>
                </a:extLst>
              </p:cNvPr>
              <p:cNvSpPr>
                <a:spLocks/>
              </p:cNvSpPr>
              <p:nvPr/>
            </p:nvSpPr>
            <p:spPr bwMode="auto">
              <a:xfrm>
                <a:off x="5702301" y="3746500"/>
                <a:ext cx="790575" cy="1360488"/>
              </a:xfrm>
              <a:custGeom>
                <a:avLst/>
                <a:gdLst>
                  <a:gd name="T0" fmla="*/ 337 w 498"/>
                  <a:gd name="T1" fmla="*/ 0 h 857"/>
                  <a:gd name="T2" fmla="*/ 159 w 498"/>
                  <a:gd name="T3" fmla="*/ 0 h 857"/>
                  <a:gd name="T4" fmla="*/ 159 w 498"/>
                  <a:gd name="T5" fmla="*/ 547 h 857"/>
                  <a:gd name="T6" fmla="*/ 0 w 498"/>
                  <a:gd name="T7" fmla="*/ 547 h 857"/>
                  <a:gd name="T8" fmla="*/ 248 w 498"/>
                  <a:gd name="T9" fmla="*/ 857 h 857"/>
                  <a:gd name="T10" fmla="*/ 498 w 498"/>
                  <a:gd name="T11" fmla="*/ 547 h 857"/>
                  <a:gd name="T12" fmla="*/ 337 w 498"/>
                  <a:gd name="T13" fmla="*/ 547 h 857"/>
                  <a:gd name="T14" fmla="*/ 337 w 498"/>
                  <a:gd name="T15" fmla="*/ 0 h 8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857">
                    <a:moveTo>
                      <a:pt x="337" y="0"/>
                    </a:moveTo>
                    <a:lnTo>
                      <a:pt x="159" y="0"/>
                    </a:lnTo>
                    <a:lnTo>
                      <a:pt x="159" y="547"/>
                    </a:lnTo>
                    <a:lnTo>
                      <a:pt x="0" y="547"/>
                    </a:lnTo>
                    <a:lnTo>
                      <a:pt x="248" y="857"/>
                    </a:lnTo>
                    <a:lnTo>
                      <a:pt x="498" y="547"/>
                    </a:lnTo>
                    <a:lnTo>
                      <a:pt x="337" y="547"/>
                    </a:lnTo>
                    <a:lnTo>
                      <a:pt x="33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282C33"/>
                  </a:solidFill>
                  <a:effectLst/>
                  <a:uLnTx/>
                  <a:uFillTx/>
                  <a:latin typeface="Arial" panose="020B0604020202020204" pitchFamily="34" charset="0"/>
                  <a:ea typeface="+mn-ea"/>
                  <a:cs typeface="+mn-cs"/>
                </a:endParaRPr>
              </a:p>
            </p:txBody>
          </p:sp>
          <p:sp>
            <p:nvSpPr>
              <p:cNvPr id="179" name="Freeform 9">
                <a:extLst>
                  <a:ext uri="{FF2B5EF4-FFF2-40B4-BE49-F238E27FC236}">
                    <a16:creationId xmlns:a16="http://schemas.microsoft.com/office/drawing/2014/main" id="{23E061B6-A99F-4C95-A128-BD7C415603A4}"/>
                  </a:ext>
                </a:extLst>
              </p:cNvPr>
              <p:cNvSpPr>
                <a:spLocks/>
              </p:cNvSpPr>
              <p:nvPr/>
            </p:nvSpPr>
            <p:spPr bwMode="auto">
              <a:xfrm>
                <a:off x="6413501" y="3035300"/>
                <a:ext cx="1360488" cy="790575"/>
              </a:xfrm>
              <a:custGeom>
                <a:avLst/>
                <a:gdLst>
                  <a:gd name="T0" fmla="*/ 310 w 857"/>
                  <a:gd name="T1" fmla="*/ 159 h 498"/>
                  <a:gd name="T2" fmla="*/ 310 w 857"/>
                  <a:gd name="T3" fmla="*/ 0 h 498"/>
                  <a:gd name="T4" fmla="*/ 0 w 857"/>
                  <a:gd name="T5" fmla="*/ 248 h 498"/>
                  <a:gd name="T6" fmla="*/ 310 w 857"/>
                  <a:gd name="T7" fmla="*/ 498 h 498"/>
                  <a:gd name="T8" fmla="*/ 310 w 857"/>
                  <a:gd name="T9" fmla="*/ 337 h 498"/>
                  <a:gd name="T10" fmla="*/ 857 w 857"/>
                  <a:gd name="T11" fmla="*/ 337 h 498"/>
                  <a:gd name="T12" fmla="*/ 857 w 857"/>
                  <a:gd name="T13" fmla="*/ 159 h 498"/>
                  <a:gd name="T14" fmla="*/ 310 w 857"/>
                  <a:gd name="T15" fmla="*/ 159 h 4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57" h="498">
                    <a:moveTo>
                      <a:pt x="310" y="159"/>
                    </a:moveTo>
                    <a:lnTo>
                      <a:pt x="310" y="0"/>
                    </a:lnTo>
                    <a:lnTo>
                      <a:pt x="0" y="248"/>
                    </a:lnTo>
                    <a:lnTo>
                      <a:pt x="310" y="498"/>
                    </a:lnTo>
                    <a:lnTo>
                      <a:pt x="310" y="337"/>
                    </a:lnTo>
                    <a:lnTo>
                      <a:pt x="857" y="337"/>
                    </a:lnTo>
                    <a:lnTo>
                      <a:pt x="857" y="159"/>
                    </a:lnTo>
                    <a:lnTo>
                      <a:pt x="310" y="15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282C33"/>
                  </a:solidFill>
                  <a:effectLst/>
                  <a:uLnTx/>
                  <a:uFillTx/>
                  <a:latin typeface="Arial" panose="020B0604020202020204" pitchFamily="34" charset="0"/>
                  <a:ea typeface="+mn-ea"/>
                  <a:cs typeface="+mn-cs"/>
                </a:endParaRPr>
              </a:p>
            </p:txBody>
          </p:sp>
          <p:sp>
            <p:nvSpPr>
              <p:cNvPr id="180" name="Freeform 10">
                <a:extLst>
                  <a:ext uri="{FF2B5EF4-FFF2-40B4-BE49-F238E27FC236}">
                    <a16:creationId xmlns:a16="http://schemas.microsoft.com/office/drawing/2014/main" id="{506EF3E0-0B96-4FFF-98F5-25E17AAD310A}"/>
                  </a:ext>
                </a:extLst>
              </p:cNvPr>
              <p:cNvSpPr>
                <a:spLocks/>
              </p:cNvSpPr>
              <p:nvPr/>
            </p:nvSpPr>
            <p:spPr bwMode="auto">
              <a:xfrm>
                <a:off x="4418013" y="3035300"/>
                <a:ext cx="1362075" cy="790575"/>
              </a:xfrm>
              <a:custGeom>
                <a:avLst/>
                <a:gdLst>
                  <a:gd name="T0" fmla="*/ 858 w 858"/>
                  <a:gd name="T1" fmla="*/ 248 h 498"/>
                  <a:gd name="T2" fmla="*/ 549 w 858"/>
                  <a:gd name="T3" fmla="*/ 0 h 498"/>
                  <a:gd name="T4" fmla="*/ 549 w 858"/>
                  <a:gd name="T5" fmla="*/ 159 h 498"/>
                  <a:gd name="T6" fmla="*/ 0 w 858"/>
                  <a:gd name="T7" fmla="*/ 159 h 498"/>
                  <a:gd name="T8" fmla="*/ 0 w 858"/>
                  <a:gd name="T9" fmla="*/ 339 h 498"/>
                  <a:gd name="T10" fmla="*/ 549 w 858"/>
                  <a:gd name="T11" fmla="*/ 339 h 498"/>
                  <a:gd name="T12" fmla="*/ 549 w 858"/>
                  <a:gd name="T13" fmla="*/ 498 h 498"/>
                  <a:gd name="T14" fmla="*/ 858 w 858"/>
                  <a:gd name="T15" fmla="*/ 248 h 4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58" h="498">
                    <a:moveTo>
                      <a:pt x="858" y="248"/>
                    </a:moveTo>
                    <a:lnTo>
                      <a:pt x="549" y="0"/>
                    </a:lnTo>
                    <a:lnTo>
                      <a:pt x="549" y="159"/>
                    </a:lnTo>
                    <a:lnTo>
                      <a:pt x="0" y="159"/>
                    </a:lnTo>
                    <a:lnTo>
                      <a:pt x="0" y="339"/>
                    </a:lnTo>
                    <a:lnTo>
                      <a:pt x="549" y="339"/>
                    </a:lnTo>
                    <a:lnTo>
                      <a:pt x="549" y="498"/>
                    </a:lnTo>
                    <a:lnTo>
                      <a:pt x="858" y="2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282C33"/>
                  </a:solidFill>
                  <a:effectLst/>
                  <a:uLnTx/>
                  <a:uFillTx/>
                  <a:latin typeface="Arial" panose="020B0604020202020204" pitchFamily="34" charset="0"/>
                  <a:ea typeface="+mn-ea"/>
                  <a:cs typeface="+mn-cs"/>
                </a:endParaRPr>
              </a:p>
            </p:txBody>
          </p:sp>
        </p:grpSp>
      </p:grpSp>
      <p:grpSp>
        <p:nvGrpSpPr>
          <p:cNvPr id="265" name="Group 264">
            <a:extLst>
              <a:ext uri="{FF2B5EF4-FFF2-40B4-BE49-F238E27FC236}">
                <a16:creationId xmlns:a16="http://schemas.microsoft.com/office/drawing/2014/main" id="{0FFCEFD6-2EFD-49AD-8DB3-C8699CD182C7}"/>
              </a:ext>
            </a:extLst>
          </p:cNvPr>
          <p:cNvGrpSpPr/>
          <p:nvPr/>
        </p:nvGrpSpPr>
        <p:grpSpPr>
          <a:xfrm>
            <a:off x="10283652" y="4314375"/>
            <a:ext cx="562448" cy="562448"/>
            <a:chOff x="439200" y="1495209"/>
            <a:chExt cx="685800" cy="685800"/>
          </a:xfrm>
        </p:grpSpPr>
        <p:sp>
          <p:nvSpPr>
            <p:cNvPr id="266" name="Oval 265">
              <a:extLst>
                <a:ext uri="{FF2B5EF4-FFF2-40B4-BE49-F238E27FC236}">
                  <a16:creationId xmlns:a16="http://schemas.microsoft.com/office/drawing/2014/main" id="{D79FCDCC-9113-40E4-B168-ECE789107078}"/>
                </a:ext>
              </a:extLst>
            </p:cNvPr>
            <p:cNvSpPr>
              <a:spLocks noChangeAspect="1"/>
            </p:cNvSpPr>
            <p:nvPr/>
          </p:nvSpPr>
          <p:spPr>
            <a:xfrm>
              <a:off x="439200" y="1495209"/>
              <a:ext cx="685800" cy="685800"/>
            </a:xfrm>
            <a:prstGeom prst="ellipse">
              <a:avLst/>
            </a:prstGeom>
            <a:solidFill>
              <a:schemeClr val="tx2">
                <a:lumMod val="50000"/>
                <a:lumOff val="50000"/>
              </a:schemeClr>
            </a:solidFill>
            <a:ln w="12700" cap="flat" cmpd="sng" algn="ctr">
              <a:noFill/>
              <a:prstDash val="solid"/>
            </a:ln>
            <a:effectLst/>
            <a:extLst>
              <a:ext uri="{91240B29-F687-4F45-9708-019B960494DF}">
                <a14:hiddenLine xmlns:a14="http://schemas.microsoft.com/office/drawing/2010/main" w="12700"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08013" rtl="0" eaLnBrk="0" fontAlgn="base" latinLnBrk="0" hangingPunct="0">
                <a:lnSpc>
                  <a:spcPct val="100000"/>
                </a:lnSpc>
                <a:spcBef>
                  <a:spcPct val="0"/>
                </a:spcBef>
                <a:spcAft>
                  <a:spcPct val="0"/>
                </a:spcAft>
                <a:buClrTx/>
                <a:buSzTx/>
                <a:buFontTx/>
                <a:buNone/>
                <a:tabLst/>
                <a:defRPr/>
              </a:pPr>
              <a:endParaRPr kumimoji="0" lang="en-GB"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267" name="Group 266">
              <a:extLst>
                <a:ext uri="{FF2B5EF4-FFF2-40B4-BE49-F238E27FC236}">
                  <a16:creationId xmlns:a16="http://schemas.microsoft.com/office/drawing/2014/main" id="{DCF2630F-37BC-4C0B-AABB-591580248E04}"/>
                </a:ext>
              </a:extLst>
            </p:cNvPr>
            <p:cNvGrpSpPr/>
            <p:nvPr/>
          </p:nvGrpSpPr>
          <p:grpSpPr>
            <a:xfrm>
              <a:off x="606380" y="1622894"/>
              <a:ext cx="351440" cy="430430"/>
              <a:chOff x="1274763" y="5365750"/>
              <a:chExt cx="2665413" cy="3265487"/>
            </a:xfrm>
          </p:grpSpPr>
          <p:sp>
            <p:nvSpPr>
              <p:cNvPr id="268" name="Rectangle 1387">
                <a:extLst>
                  <a:ext uri="{FF2B5EF4-FFF2-40B4-BE49-F238E27FC236}">
                    <a16:creationId xmlns:a16="http://schemas.microsoft.com/office/drawing/2014/main" id="{3F11A92E-E81D-4EB1-A121-F4B670C23087}"/>
                  </a:ext>
                </a:extLst>
              </p:cNvPr>
              <p:cNvSpPr>
                <a:spLocks noChangeArrowheads="1"/>
              </p:cNvSpPr>
              <p:nvPr/>
            </p:nvSpPr>
            <p:spPr bwMode="auto">
              <a:xfrm>
                <a:off x="1616075" y="6265863"/>
                <a:ext cx="307975" cy="309562"/>
              </a:xfrm>
              <a:prstGeom prst="rect">
                <a:avLst/>
              </a:prstGeom>
              <a:solidFill>
                <a:srgbClr val="FFFFFF"/>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269" name="Rectangle 1388">
                <a:extLst>
                  <a:ext uri="{FF2B5EF4-FFF2-40B4-BE49-F238E27FC236}">
                    <a16:creationId xmlns:a16="http://schemas.microsoft.com/office/drawing/2014/main" id="{16827808-64C1-4BC3-88EB-80F3080CFC3F}"/>
                  </a:ext>
                </a:extLst>
              </p:cNvPr>
              <p:cNvSpPr>
                <a:spLocks noChangeArrowheads="1"/>
              </p:cNvSpPr>
              <p:nvPr/>
            </p:nvSpPr>
            <p:spPr bwMode="auto">
              <a:xfrm>
                <a:off x="2173288" y="6265863"/>
                <a:ext cx="309563" cy="309562"/>
              </a:xfrm>
              <a:prstGeom prst="rect">
                <a:avLst/>
              </a:prstGeom>
              <a:solidFill>
                <a:srgbClr val="FFFFFF"/>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270" name="Rectangle 1389">
                <a:extLst>
                  <a:ext uri="{FF2B5EF4-FFF2-40B4-BE49-F238E27FC236}">
                    <a16:creationId xmlns:a16="http://schemas.microsoft.com/office/drawing/2014/main" id="{2EAD2BDA-5A16-4045-B941-EB37D91052BE}"/>
                  </a:ext>
                </a:extLst>
              </p:cNvPr>
              <p:cNvSpPr>
                <a:spLocks noChangeArrowheads="1"/>
              </p:cNvSpPr>
              <p:nvPr/>
            </p:nvSpPr>
            <p:spPr bwMode="auto">
              <a:xfrm>
                <a:off x="2738438" y="6265863"/>
                <a:ext cx="301625" cy="309562"/>
              </a:xfrm>
              <a:prstGeom prst="rect">
                <a:avLst/>
              </a:prstGeom>
              <a:solidFill>
                <a:srgbClr val="FFFFFF"/>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271" name="Rectangle 1390">
                <a:extLst>
                  <a:ext uri="{FF2B5EF4-FFF2-40B4-BE49-F238E27FC236}">
                    <a16:creationId xmlns:a16="http://schemas.microsoft.com/office/drawing/2014/main" id="{BF5AE7D2-FD04-48BC-AAC9-5F780BD786CC}"/>
                  </a:ext>
                </a:extLst>
              </p:cNvPr>
              <p:cNvSpPr>
                <a:spLocks noChangeArrowheads="1"/>
              </p:cNvSpPr>
              <p:nvPr/>
            </p:nvSpPr>
            <p:spPr bwMode="auto">
              <a:xfrm>
                <a:off x="3297238" y="6265863"/>
                <a:ext cx="301625" cy="309562"/>
              </a:xfrm>
              <a:prstGeom prst="rect">
                <a:avLst/>
              </a:prstGeom>
              <a:solidFill>
                <a:srgbClr val="FFFFFF"/>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272" name="Rectangle 1391">
                <a:extLst>
                  <a:ext uri="{FF2B5EF4-FFF2-40B4-BE49-F238E27FC236}">
                    <a16:creationId xmlns:a16="http://schemas.microsoft.com/office/drawing/2014/main" id="{5D7801E1-23FD-4636-9A25-1F56DE3B9FF8}"/>
                  </a:ext>
                </a:extLst>
              </p:cNvPr>
              <p:cNvSpPr>
                <a:spLocks noChangeArrowheads="1"/>
              </p:cNvSpPr>
              <p:nvPr/>
            </p:nvSpPr>
            <p:spPr bwMode="auto">
              <a:xfrm>
                <a:off x="1616075" y="6824663"/>
                <a:ext cx="307975" cy="307975"/>
              </a:xfrm>
              <a:prstGeom prst="rect">
                <a:avLst/>
              </a:prstGeom>
              <a:solidFill>
                <a:srgbClr val="FFFFFF"/>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273" name="Rectangle 1392">
                <a:extLst>
                  <a:ext uri="{FF2B5EF4-FFF2-40B4-BE49-F238E27FC236}">
                    <a16:creationId xmlns:a16="http://schemas.microsoft.com/office/drawing/2014/main" id="{89BB95EC-6463-4CA7-BA01-FC0244598DDE}"/>
                  </a:ext>
                </a:extLst>
              </p:cNvPr>
              <p:cNvSpPr>
                <a:spLocks noChangeArrowheads="1"/>
              </p:cNvSpPr>
              <p:nvPr/>
            </p:nvSpPr>
            <p:spPr bwMode="auto">
              <a:xfrm>
                <a:off x="2173288" y="6824663"/>
                <a:ext cx="309563" cy="307975"/>
              </a:xfrm>
              <a:prstGeom prst="rect">
                <a:avLst/>
              </a:prstGeom>
              <a:solidFill>
                <a:srgbClr val="FFFFFF"/>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274" name="Rectangle 1393">
                <a:extLst>
                  <a:ext uri="{FF2B5EF4-FFF2-40B4-BE49-F238E27FC236}">
                    <a16:creationId xmlns:a16="http://schemas.microsoft.com/office/drawing/2014/main" id="{2A6A8E4E-EE14-44D0-9AB9-F66002D63DFF}"/>
                  </a:ext>
                </a:extLst>
              </p:cNvPr>
              <p:cNvSpPr>
                <a:spLocks noChangeArrowheads="1"/>
              </p:cNvSpPr>
              <p:nvPr/>
            </p:nvSpPr>
            <p:spPr bwMode="auto">
              <a:xfrm>
                <a:off x="2738438" y="6824663"/>
                <a:ext cx="301625" cy="307975"/>
              </a:xfrm>
              <a:prstGeom prst="rect">
                <a:avLst/>
              </a:prstGeom>
              <a:solidFill>
                <a:srgbClr val="FFFFFF"/>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275" name="Rectangle 1394">
                <a:extLst>
                  <a:ext uri="{FF2B5EF4-FFF2-40B4-BE49-F238E27FC236}">
                    <a16:creationId xmlns:a16="http://schemas.microsoft.com/office/drawing/2014/main" id="{B19D8A83-C0F3-4D4F-A0F0-B2CB0FFB9A61}"/>
                  </a:ext>
                </a:extLst>
              </p:cNvPr>
              <p:cNvSpPr>
                <a:spLocks noChangeArrowheads="1"/>
              </p:cNvSpPr>
              <p:nvPr/>
            </p:nvSpPr>
            <p:spPr bwMode="auto">
              <a:xfrm>
                <a:off x="3297238" y="6824663"/>
                <a:ext cx="301625" cy="307975"/>
              </a:xfrm>
              <a:prstGeom prst="rect">
                <a:avLst/>
              </a:prstGeom>
              <a:solidFill>
                <a:srgbClr val="FFFFFF"/>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276" name="Rectangle 1395">
                <a:extLst>
                  <a:ext uri="{FF2B5EF4-FFF2-40B4-BE49-F238E27FC236}">
                    <a16:creationId xmlns:a16="http://schemas.microsoft.com/office/drawing/2014/main" id="{CD82CEAC-CB3C-48D7-BB58-D9EECC60247E}"/>
                  </a:ext>
                </a:extLst>
              </p:cNvPr>
              <p:cNvSpPr>
                <a:spLocks noChangeArrowheads="1"/>
              </p:cNvSpPr>
              <p:nvPr/>
            </p:nvSpPr>
            <p:spPr bwMode="auto">
              <a:xfrm>
                <a:off x="1616075" y="5707063"/>
                <a:ext cx="307975" cy="309562"/>
              </a:xfrm>
              <a:prstGeom prst="rect">
                <a:avLst/>
              </a:prstGeom>
              <a:solidFill>
                <a:srgbClr val="FFFFFF"/>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277" name="Rectangle 1396">
                <a:extLst>
                  <a:ext uri="{FF2B5EF4-FFF2-40B4-BE49-F238E27FC236}">
                    <a16:creationId xmlns:a16="http://schemas.microsoft.com/office/drawing/2014/main" id="{CFD0B30A-B475-4F94-A911-0FD8A4970707}"/>
                  </a:ext>
                </a:extLst>
              </p:cNvPr>
              <p:cNvSpPr>
                <a:spLocks noChangeArrowheads="1"/>
              </p:cNvSpPr>
              <p:nvPr/>
            </p:nvSpPr>
            <p:spPr bwMode="auto">
              <a:xfrm>
                <a:off x="2173288" y="5707063"/>
                <a:ext cx="309563" cy="309562"/>
              </a:xfrm>
              <a:prstGeom prst="rect">
                <a:avLst/>
              </a:prstGeom>
              <a:solidFill>
                <a:srgbClr val="FFFFFF"/>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278" name="Rectangle 1397">
                <a:extLst>
                  <a:ext uri="{FF2B5EF4-FFF2-40B4-BE49-F238E27FC236}">
                    <a16:creationId xmlns:a16="http://schemas.microsoft.com/office/drawing/2014/main" id="{F0F55885-3DFB-476A-B4A8-65B7CB463EA9}"/>
                  </a:ext>
                </a:extLst>
              </p:cNvPr>
              <p:cNvSpPr>
                <a:spLocks noChangeArrowheads="1"/>
              </p:cNvSpPr>
              <p:nvPr/>
            </p:nvSpPr>
            <p:spPr bwMode="auto">
              <a:xfrm>
                <a:off x="2738438" y="5707063"/>
                <a:ext cx="301625" cy="309562"/>
              </a:xfrm>
              <a:prstGeom prst="rect">
                <a:avLst/>
              </a:prstGeom>
              <a:solidFill>
                <a:srgbClr val="FFFFFF"/>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279" name="Rectangle 1398">
                <a:extLst>
                  <a:ext uri="{FF2B5EF4-FFF2-40B4-BE49-F238E27FC236}">
                    <a16:creationId xmlns:a16="http://schemas.microsoft.com/office/drawing/2014/main" id="{24CA3897-0737-4BB6-A25F-FCA06733BB92}"/>
                  </a:ext>
                </a:extLst>
              </p:cNvPr>
              <p:cNvSpPr>
                <a:spLocks noChangeArrowheads="1"/>
              </p:cNvSpPr>
              <p:nvPr/>
            </p:nvSpPr>
            <p:spPr bwMode="auto">
              <a:xfrm>
                <a:off x="3297238" y="5707063"/>
                <a:ext cx="301625" cy="309562"/>
              </a:xfrm>
              <a:prstGeom prst="rect">
                <a:avLst/>
              </a:prstGeom>
              <a:solidFill>
                <a:srgbClr val="FFFFFF"/>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280" name="Rectangle 1399">
                <a:extLst>
                  <a:ext uri="{FF2B5EF4-FFF2-40B4-BE49-F238E27FC236}">
                    <a16:creationId xmlns:a16="http://schemas.microsoft.com/office/drawing/2014/main" id="{27031705-8854-4005-A2C1-352E2EF4F72C}"/>
                  </a:ext>
                </a:extLst>
              </p:cNvPr>
              <p:cNvSpPr>
                <a:spLocks noChangeArrowheads="1"/>
              </p:cNvSpPr>
              <p:nvPr/>
            </p:nvSpPr>
            <p:spPr bwMode="auto">
              <a:xfrm>
                <a:off x="1616075" y="7383463"/>
                <a:ext cx="307975" cy="301625"/>
              </a:xfrm>
              <a:prstGeom prst="rect">
                <a:avLst/>
              </a:prstGeom>
              <a:solidFill>
                <a:srgbClr val="FFFFFF"/>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281" name="Rectangle 1400">
                <a:extLst>
                  <a:ext uri="{FF2B5EF4-FFF2-40B4-BE49-F238E27FC236}">
                    <a16:creationId xmlns:a16="http://schemas.microsoft.com/office/drawing/2014/main" id="{FA03ABF1-7B0D-4714-B40B-29A7C6975833}"/>
                  </a:ext>
                </a:extLst>
              </p:cNvPr>
              <p:cNvSpPr>
                <a:spLocks noChangeArrowheads="1"/>
              </p:cNvSpPr>
              <p:nvPr/>
            </p:nvSpPr>
            <p:spPr bwMode="auto">
              <a:xfrm>
                <a:off x="3297238" y="7383463"/>
                <a:ext cx="301625" cy="301625"/>
              </a:xfrm>
              <a:prstGeom prst="rect">
                <a:avLst/>
              </a:prstGeom>
              <a:solidFill>
                <a:srgbClr val="FFFFFF"/>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282" name="Rectangle 1401">
                <a:extLst>
                  <a:ext uri="{FF2B5EF4-FFF2-40B4-BE49-F238E27FC236}">
                    <a16:creationId xmlns:a16="http://schemas.microsoft.com/office/drawing/2014/main" id="{549489AD-8128-46D4-93F2-DEA4D74808ED}"/>
                  </a:ext>
                </a:extLst>
              </p:cNvPr>
              <p:cNvSpPr>
                <a:spLocks noChangeArrowheads="1"/>
              </p:cNvSpPr>
              <p:nvPr/>
            </p:nvSpPr>
            <p:spPr bwMode="auto">
              <a:xfrm>
                <a:off x="1616075" y="7940675"/>
                <a:ext cx="307975" cy="303212"/>
              </a:xfrm>
              <a:prstGeom prst="rect">
                <a:avLst/>
              </a:prstGeom>
              <a:solidFill>
                <a:srgbClr val="FFFFFF"/>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283" name="Rectangle 1402">
                <a:extLst>
                  <a:ext uri="{FF2B5EF4-FFF2-40B4-BE49-F238E27FC236}">
                    <a16:creationId xmlns:a16="http://schemas.microsoft.com/office/drawing/2014/main" id="{428AADD6-2DC4-4AF2-83B4-A35262EBB17C}"/>
                  </a:ext>
                </a:extLst>
              </p:cNvPr>
              <p:cNvSpPr>
                <a:spLocks noChangeArrowheads="1"/>
              </p:cNvSpPr>
              <p:nvPr/>
            </p:nvSpPr>
            <p:spPr bwMode="auto">
              <a:xfrm>
                <a:off x="3297238" y="7940675"/>
                <a:ext cx="301625" cy="303212"/>
              </a:xfrm>
              <a:prstGeom prst="rect">
                <a:avLst/>
              </a:prstGeom>
              <a:solidFill>
                <a:srgbClr val="FFFFFF"/>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284" name="Freeform 1403">
                <a:extLst>
                  <a:ext uri="{FF2B5EF4-FFF2-40B4-BE49-F238E27FC236}">
                    <a16:creationId xmlns:a16="http://schemas.microsoft.com/office/drawing/2014/main" id="{C1F07B90-9256-40B6-9E8B-398D4A3E6C1F}"/>
                  </a:ext>
                </a:extLst>
              </p:cNvPr>
              <p:cNvSpPr>
                <a:spLocks/>
              </p:cNvSpPr>
              <p:nvPr/>
            </p:nvSpPr>
            <p:spPr bwMode="auto">
              <a:xfrm>
                <a:off x="2160588" y="7356475"/>
                <a:ext cx="906463" cy="1247775"/>
              </a:xfrm>
              <a:custGeom>
                <a:avLst/>
                <a:gdLst>
                  <a:gd name="T0" fmla="*/ 571 w 571"/>
                  <a:gd name="T1" fmla="*/ 786 h 786"/>
                  <a:gd name="T2" fmla="*/ 538 w 571"/>
                  <a:gd name="T3" fmla="*/ 786 h 786"/>
                  <a:gd name="T4" fmla="*/ 538 w 571"/>
                  <a:gd name="T5" fmla="*/ 33 h 786"/>
                  <a:gd name="T6" fmla="*/ 33 w 571"/>
                  <a:gd name="T7" fmla="*/ 33 h 786"/>
                  <a:gd name="T8" fmla="*/ 33 w 571"/>
                  <a:gd name="T9" fmla="*/ 786 h 786"/>
                  <a:gd name="T10" fmla="*/ 0 w 571"/>
                  <a:gd name="T11" fmla="*/ 786 h 786"/>
                  <a:gd name="T12" fmla="*/ 0 w 571"/>
                  <a:gd name="T13" fmla="*/ 0 h 786"/>
                  <a:gd name="T14" fmla="*/ 571 w 571"/>
                  <a:gd name="T15" fmla="*/ 0 h 786"/>
                  <a:gd name="T16" fmla="*/ 571 w 571"/>
                  <a:gd name="T17" fmla="*/ 786 h 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1" h="786">
                    <a:moveTo>
                      <a:pt x="571" y="786"/>
                    </a:moveTo>
                    <a:lnTo>
                      <a:pt x="538" y="786"/>
                    </a:lnTo>
                    <a:lnTo>
                      <a:pt x="538" y="33"/>
                    </a:lnTo>
                    <a:lnTo>
                      <a:pt x="33" y="33"/>
                    </a:lnTo>
                    <a:lnTo>
                      <a:pt x="33" y="786"/>
                    </a:lnTo>
                    <a:lnTo>
                      <a:pt x="0" y="786"/>
                    </a:lnTo>
                    <a:lnTo>
                      <a:pt x="0" y="0"/>
                    </a:lnTo>
                    <a:lnTo>
                      <a:pt x="571" y="0"/>
                    </a:lnTo>
                    <a:lnTo>
                      <a:pt x="571" y="786"/>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285" name="Freeform 1404">
                <a:extLst>
                  <a:ext uri="{FF2B5EF4-FFF2-40B4-BE49-F238E27FC236}">
                    <a16:creationId xmlns:a16="http://schemas.microsoft.com/office/drawing/2014/main" id="{08B94F4A-DEC2-4FCB-884A-E0064F73D6FE}"/>
                  </a:ext>
                </a:extLst>
              </p:cNvPr>
              <p:cNvSpPr>
                <a:spLocks/>
              </p:cNvSpPr>
              <p:nvPr/>
            </p:nvSpPr>
            <p:spPr bwMode="auto">
              <a:xfrm>
                <a:off x="2606675" y="7408863"/>
                <a:ext cx="0" cy="1157287"/>
              </a:xfrm>
              <a:custGeom>
                <a:avLst/>
                <a:gdLst>
                  <a:gd name="T0" fmla="*/ 0 h 729"/>
                  <a:gd name="T1" fmla="*/ 729 h 729"/>
                  <a:gd name="T2" fmla="*/ 0 h 729"/>
                </a:gdLst>
                <a:ahLst/>
                <a:cxnLst>
                  <a:cxn ang="0">
                    <a:pos x="0" y="T0"/>
                  </a:cxn>
                  <a:cxn ang="0">
                    <a:pos x="0" y="T1"/>
                  </a:cxn>
                  <a:cxn ang="0">
                    <a:pos x="0" y="T2"/>
                  </a:cxn>
                </a:cxnLst>
                <a:rect l="0" t="0" r="r" b="b"/>
                <a:pathLst>
                  <a:path h="729">
                    <a:moveTo>
                      <a:pt x="0" y="0"/>
                    </a:moveTo>
                    <a:lnTo>
                      <a:pt x="0" y="729"/>
                    </a:lnTo>
                    <a:lnTo>
                      <a:pt x="0" y="0"/>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286" name="Line 1405">
                <a:extLst>
                  <a:ext uri="{FF2B5EF4-FFF2-40B4-BE49-F238E27FC236}">
                    <a16:creationId xmlns:a16="http://schemas.microsoft.com/office/drawing/2014/main" id="{7307EFED-DC8B-4FD6-B622-419A823E6C4C}"/>
                  </a:ext>
                </a:extLst>
              </p:cNvPr>
              <p:cNvSpPr>
                <a:spLocks noChangeShapeType="1"/>
              </p:cNvSpPr>
              <p:nvPr/>
            </p:nvSpPr>
            <p:spPr bwMode="auto">
              <a:xfrm>
                <a:off x="2606675" y="7408863"/>
                <a:ext cx="0" cy="1157287"/>
              </a:xfrm>
              <a:prstGeom prst="line">
                <a:avLst/>
              </a:prstGeom>
              <a:noFill/>
              <a:ln w="9525">
                <a:noFill/>
                <a:round/>
                <a:headEnd/>
                <a:tailEnd/>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287" name="Rectangle 1406">
                <a:extLst>
                  <a:ext uri="{FF2B5EF4-FFF2-40B4-BE49-F238E27FC236}">
                    <a16:creationId xmlns:a16="http://schemas.microsoft.com/office/drawing/2014/main" id="{8123B743-D476-4B52-9FBE-63A5DE4A7CE3}"/>
                  </a:ext>
                </a:extLst>
              </p:cNvPr>
              <p:cNvSpPr>
                <a:spLocks noChangeArrowheads="1"/>
              </p:cNvSpPr>
              <p:nvPr/>
            </p:nvSpPr>
            <p:spPr bwMode="auto">
              <a:xfrm>
                <a:off x="2581275" y="7408863"/>
                <a:ext cx="58738" cy="1157287"/>
              </a:xfrm>
              <a:prstGeom prst="rect">
                <a:avLst/>
              </a:prstGeom>
              <a:solidFill>
                <a:srgbClr val="FFFFFF"/>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288" name="Freeform 1407">
                <a:extLst>
                  <a:ext uri="{FF2B5EF4-FFF2-40B4-BE49-F238E27FC236}">
                    <a16:creationId xmlns:a16="http://schemas.microsoft.com/office/drawing/2014/main" id="{1587CE20-1CC3-4EC0-9CB8-59B32AF48709}"/>
                  </a:ext>
                </a:extLst>
              </p:cNvPr>
              <p:cNvSpPr>
                <a:spLocks noEditPoints="1"/>
              </p:cNvSpPr>
              <p:nvPr/>
            </p:nvSpPr>
            <p:spPr bwMode="auto">
              <a:xfrm>
                <a:off x="1274763" y="5365750"/>
                <a:ext cx="2665413" cy="3265487"/>
              </a:xfrm>
              <a:custGeom>
                <a:avLst/>
                <a:gdLst>
                  <a:gd name="T0" fmla="*/ 367 w 406"/>
                  <a:gd name="T1" fmla="*/ 17 h 497"/>
                  <a:gd name="T2" fmla="*/ 390 w 406"/>
                  <a:gd name="T3" fmla="*/ 40 h 497"/>
                  <a:gd name="T4" fmla="*/ 390 w 406"/>
                  <a:gd name="T5" fmla="*/ 481 h 497"/>
                  <a:gd name="T6" fmla="*/ 269 w 406"/>
                  <a:gd name="T7" fmla="*/ 481 h 497"/>
                  <a:gd name="T8" fmla="*/ 137 w 406"/>
                  <a:gd name="T9" fmla="*/ 481 h 497"/>
                  <a:gd name="T10" fmla="*/ 16 w 406"/>
                  <a:gd name="T11" fmla="*/ 481 h 497"/>
                  <a:gd name="T12" fmla="*/ 16 w 406"/>
                  <a:gd name="T13" fmla="*/ 40 h 497"/>
                  <a:gd name="T14" fmla="*/ 39 w 406"/>
                  <a:gd name="T15" fmla="*/ 17 h 497"/>
                  <a:gd name="T16" fmla="*/ 367 w 406"/>
                  <a:gd name="T17" fmla="*/ 17 h 497"/>
                  <a:gd name="T18" fmla="*/ 367 w 406"/>
                  <a:gd name="T19" fmla="*/ 0 h 497"/>
                  <a:gd name="T20" fmla="*/ 39 w 406"/>
                  <a:gd name="T21" fmla="*/ 0 h 497"/>
                  <a:gd name="T22" fmla="*/ 11 w 406"/>
                  <a:gd name="T23" fmla="*/ 12 h 497"/>
                  <a:gd name="T24" fmla="*/ 0 w 406"/>
                  <a:gd name="T25" fmla="*/ 40 h 497"/>
                  <a:gd name="T26" fmla="*/ 0 w 406"/>
                  <a:gd name="T27" fmla="*/ 481 h 497"/>
                  <a:gd name="T28" fmla="*/ 0 w 406"/>
                  <a:gd name="T29" fmla="*/ 497 h 497"/>
                  <a:gd name="T30" fmla="*/ 16 w 406"/>
                  <a:gd name="T31" fmla="*/ 497 h 497"/>
                  <a:gd name="T32" fmla="*/ 137 w 406"/>
                  <a:gd name="T33" fmla="*/ 497 h 497"/>
                  <a:gd name="T34" fmla="*/ 269 w 406"/>
                  <a:gd name="T35" fmla="*/ 497 h 497"/>
                  <a:gd name="T36" fmla="*/ 390 w 406"/>
                  <a:gd name="T37" fmla="*/ 497 h 497"/>
                  <a:gd name="T38" fmla="*/ 406 w 406"/>
                  <a:gd name="T39" fmla="*/ 497 h 497"/>
                  <a:gd name="T40" fmla="*/ 406 w 406"/>
                  <a:gd name="T41" fmla="*/ 481 h 497"/>
                  <a:gd name="T42" fmla="*/ 406 w 406"/>
                  <a:gd name="T43" fmla="*/ 40 h 497"/>
                  <a:gd name="T44" fmla="*/ 367 w 406"/>
                  <a:gd name="T45" fmla="*/ 0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06" h="497">
                    <a:moveTo>
                      <a:pt x="367" y="17"/>
                    </a:moveTo>
                    <a:cubicBezTo>
                      <a:pt x="379" y="17"/>
                      <a:pt x="390" y="28"/>
                      <a:pt x="390" y="40"/>
                    </a:cubicBezTo>
                    <a:cubicBezTo>
                      <a:pt x="390" y="481"/>
                      <a:pt x="390" y="481"/>
                      <a:pt x="390" y="481"/>
                    </a:cubicBezTo>
                    <a:cubicBezTo>
                      <a:pt x="269" y="481"/>
                      <a:pt x="269" y="481"/>
                      <a:pt x="269" y="481"/>
                    </a:cubicBezTo>
                    <a:cubicBezTo>
                      <a:pt x="137" y="481"/>
                      <a:pt x="137" y="481"/>
                      <a:pt x="137" y="481"/>
                    </a:cubicBezTo>
                    <a:cubicBezTo>
                      <a:pt x="16" y="481"/>
                      <a:pt x="16" y="481"/>
                      <a:pt x="16" y="481"/>
                    </a:cubicBezTo>
                    <a:cubicBezTo>
                      <a:pt x="16" y="40"/>
                      <a:pt x="16" y="40"/>
                      <a:pt x="16" y="40"/>
                    </a:cubicBezTo>
                    <a:cubicBezTo>
                      <a:pt x="16" y="28"/>
                      <a:pt x="27" y="17"/>
                      <a:pt x="39" y="17"/>
                    </a:cubicBezTo>
                    <a:cubicBezTo>
                      <a:pt x="367" y="17"/>
                      <a:pt x="367" y="17"/>
                      <a:pt x="367" y="17"/>
                    </a:cubicBezTo>
                    <a:moveTo>
                      <a:pt x="367" y="0"/>
                    </a:moveTo>
                    <a:cubicBezTo>
                      <a:pt x="39" y="0"/>
                      <a:pt x="39" y="0"/>
                      <a:pt x="39" y="0"/>
                    </a:cubicBezTo>
                    <a:cubicBezTo>
                      <a:pt x="29" y="0"/>
                      <a:pt x="19" y="5"/>
                      <a:pt x="11" y="12"/>
                    </a:cubicBezTo>
                    <a:cubicBezTo>
                      <a:pt x="4" y="20"/>
                      <a:pt x="0" y="30"/>
                      <a:pt x="0" y="40"/>
                    </a:cubicBezTo>
                    <a:cubicBezTo>
                      <a:pt x="0" y="481"/>
                      <a:pt x="0" y="481"/>
                      <a:pt x="0" y="481"/>
                    </a:cubicBezTo>
                    <a:cubicBezTo>
                      <a:pt x="0" y="497"/>
                      <a:pt x="0" y="497"/>
                      <a:pt x="0" y="497"/>
                    </a:cubicBezTo>
                    <a:cubicBezTo>
                      <a:pt x="16" y="497"/>
                      <a:pt x="16" y="497"/>
                      <a:pt x="16" y="497"/>
                    </a:cubicBezTo>
                    <a:cubicBezTo>
                      <a:pt x="137" y="497"/>
                      <a:pt x="137" y="497"/>
                      <a:pt x="137" y="497"/>
                    </a:cubicBezTo>
                    <a:cubicBezTo>
                      <a:pt x="269" y="497"/>
                      <a:pt x="269" y="497"/>
                      <a:pt x="269" y="497"/>
                    </a:cubicBezTo>
                    <a:cubicBezTo>
                      <a:pt x="390" y="497"/>
                      <a:pt x="390" y="497"/>
                      <a:pt x="390" y="497"/>
                    </a:cubicBezTo>
                    <a:cubicBezTo>
                      <a:pt x="406" y="497"/>
                      <a:pt x="406" y="497"/>
                      <a:pt x="406" y="497"/>
                    </a:cubicBezTo>
                    <a:cubicBezTo>
                      <a:pt x="406" y="481"/>
                      <a:pt x="406" y="481"/>
                      <a:pt x="406" y="481"/>
                    </a:cubicBezTo>
                    <a:cubicBezTo>
                      <a:pt x="406" y="40"/>
                      <a:pt x="406" y="40"/>
                      <a:pt x="406" y="40"/>
                    </a:cubicBezTo>
                    <a:cubicBezTo>
                      <a:pt x="406" y="18"/>
                      <a:pt x="389" y="0"/>
                      <a:pt x="367" y="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grpSp>
      </p:grpSp>
      <p:grpSp>
        <p:nvGrpSpPr>
          <p:cNvPr id="309" name="Group 308">
            <a:extLst>
              <a:ext uri="{FF2B5EF4-FFF2-40B4-BE49-F238E27FC236}">
                <a16:creationId xmlns:a16="http://schemas.microsoft.com/office/drawing/2014/main" id="{07DEE4FE-D048-4548-8B1C-B813A03FECA1}"/>
              </a:ext>
            </a:extLst>
          </p:cNvPr>
          <p:cNvGrpSpPr/>
          <p:nvPr/>
        </p:nvGrpSpPr>
        <p:grpSpPr>
          <a:xfrm>
            <a:off x="1585044" y="3572674"/>
            <a:ext cx="562448" cy="562448"/>
            <a:chOff x="440064" y="2747393"/>
            <a:chExt cx="685800" cy="685800"/>
          </a:xfrm>
        </p:grpSpPr>
        <p:sp>
          <p:nvSpPr>
            <p:cNvPr id="310" name="Oval 309">
              <a:extLst>
                <a:ext uri="{FF2B5EF4-FFF2-40B4-BE49-F238E27FC236}">
                  <a16:creationId xmlns:a16="http://schemas.microsoft.com/office/drawing/2014/main" id="{A34E7C4A-DB0C-43C6-A398-9CFABDE5BA8F}"/>
                </a:ext>
              </a:extLst>
            </p:cNvPr>
            <p:cNvSpPr>
              <a:spLocks noChangeAspect="1"/>
            </p:cNvSpPr>
            <p:nvPr/>
          </p:nvSpPr>
          <p:spPr>
            <a:xfrm>
              <a:off x="440064" y="2747393"/>
              <a:ext cx="685800" cy="685800"/>
            </a:xfrm>
            <a:prstGeom prst="ellipse">
              <a:avLst/>
            </a:prstGeom>
            <a:solidFill>
              <a:schemeClr val="accent2"/>
            </a:solidFill>
            <a:ln w="12700" cap="flat" cmpd="sng" algn="ctr">
              <a:noFill/>
              <a:prstDash val="solid"/>
            </a:ln>
            <a:effectLst/>
            <a:extLst>
              <a:ext uri="{91240B29-F687-4F45-9708-019B960494DF}">
                <a14:hiddenLine xmlns:a14="http://schemas.microsoft.com/office/drawing/2010/main" w="12700"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08013" rtl="0" eaLnBrk="0" fontAlgn="base" latinLnBrk="0" hangingPunct="0">
                <a:lnSpc>
                  <a:spcPct val="100000"/>
                </a:lnSpc>
                <a:spcBef>
                  <a:spcPct val="0"/>
                </a:spcBef>
                <a:spcAft>
                  <a:spcPct val="0"/>
                </a:spcAft>
                <a:buClrTx/>
                <a:buSzTx/>
                <a:buFontTx/>
                <a:buNone/>
                <a:tabLst/>
                <a:defRPr/>
              </a:pPr>
              <a:endParaRPr kumimoji="0" lang="en-GB"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311" name="Group 310">
              <a:extLst>
                <a:ext uri="{FF2B5EF4-FFF2-40B4-BE49-F238E27FC236}">
                  <a16:creationId xmlns:a16="http://schemas.microsoft.com/office/drawing/2014/main" id="{11796A7B-8892-4C48-911A-AE3A6D586F4C}"/>
                </a:ext>
              </a:extLst>
            </p:cNvPr>
            <p:cNvGrpSpPr/>
            <p:nvPr/>
          </p:nvGrpSpPr>
          <p:grpSpPr>
            <a:xfrm>
              <a:off x="566009" y="2916406"/>
              <a:ext cx="433910" cy="363679"/>
              <a:chOff x="17343438" y="13943013"/>
              <a:chExt cx="3290888" cy="2759075"/>
            </a:xfrm>
          </p:grpSpPr>
          <p:sp>
            <p:nvSpPr>
              <p:cNvPr id="312" name="Freeform 2318">
                <a:extLst>
                  <a:ext uri="{FF2B5EF4-FFF2-40B4-BE49-F238E27FC236}">
                    <a16:creationId xmlns:a16="http://schemas.microsoft.com/office/drawing/2014/main" id="{38494AEA-B4A6-4F69-8796-A11AEDE7F20A}"/>
                  </a:ext>
                </a:extLst>
              </p:cNvPr>
              <p:cNvSpPr>
                <a:spLocks noEditPoints="1"/>
              </p:cNvSpPr>
              <p:nvPr/>
            </p:nvSpPr>
            <p:spPr bwMode="auto">
              <a:xfrm>
                <a:off x="17665700" y="14257338"/>
                <a:ext cx="2652713" cy="1624013"/>
              </a:xfrm>
              <a:custGeom>
                <a:avLst/>
                <a:gdLst>
                  <a:gd name="T0" fmla="*/ 1671 w 1671"/>
                  <a:gd name="T1" fmla="*/ 1023 h 1023"/>
                  <a:gd name="T2" fmla="*/ 0 w 1671"/>
                  <a:gd name="T3" fmla="*/ 1023 h 1023"/>
                  <a:gd name="T4" fmla="*/ 0 w 1671"/>
                  <a:gd name="T5" fmla="*/ 0 h 1023"/>
                  <a:gd name="T6" fmla="*/ 1671 w 1671"/>
                  <a:gd name="T7" fmla="*/ 0 h 1023"/>
                  <a:gd name="T8" fmla="*/ 1671 w 1671"/>
                  <a:gd name="T9" fmla="*/ 1023 h 1023"/>
                  <a:gd name="T10" fmla="*/ 33 w 1671"/>
                  <a:gd name="T11" fmla="*/ 990 h 1023"/>
                  <a:gd name="T12" fmla="*/ 1638 w 1671"/>
                  <a:gd name="T13" fmla="*/ 990 h 1023"/>
                  <a:gd name="T14" fmla="*/ 1638 w 1671"/>
                  <a:gd name="T15" fmla="*/ 38 h 1023"/>
                  <a:gd name="T16" fmla="*/ 33 w 1671"/>
                  <a:gd name="T17" fmla="*/ 38 h 1023"/>
                  <a:gd name="T18" fmla="*/ 33 w 1671"/>
                  <a:gd name="T19" fmla="*/ 990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71" h="1023">
                    <a:moveTo>
                      <a:pt x="1671" y="1023"/>
                    </a:moveTo>
                    <a:lnTo>
                      <a:pt x="0" y="1023"/>
                    </a:lnTo>
                    <a:lnTo>
                      <a:pt x="0" y="0"/>
                    </a:lnTo>
                    <a:lnTo>
                      <a:pt x="1671" y="0"/>
                    </a:lnTo>
                    <a:lnTo>
                      <a:pt x="1671" y="1023"/>
                    </a:lnTo>
                    <a:close/>
                    <a:moveTo>
                      <a:pt x="33" y="990"/>
                    </a:moveTo>
                    <a:lnTo>
                      <a:pt x="1638" y="990"/>
                    </a:lnTo>
                    <a:lnTo>
                      <a:pt x="1638" y="38"/>
                    </a:lnTo>
                    <a:lnTo>
                      <a:pt x="33" y="38"/>
                    </a:lnTo>
                    <a:lnTo>
                      <a:pt x="33" y="990"/>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313" name="Freeform 2319">
                <a:extLst>
                  <a:ext uri="{FF2B5EF4-FFF2-40B4-BE49-F238E27FC236}">
                    <a16:creationId xmlns:a16="http://schemas.microsoft.com/office/drawing/2014/main" id="{57D58A20-7B56-4F52-AB98-BEBB43197E3F}"/>
                  </a:ext>
                </a:extLst>
              </p:cNvPr>
              <p:cNvSpPr>
                <a:spLocks noEditPoints="1"/>
              </p:cNvSpPr>
              <p:nvPr/>
            </p:nvSpPr>
            <p:spPr bwMode="auto">
              <a:xfrm>
                <a:off x="17665700" y="14257338"/>
                <a:ext cx="2652713" cy="1624013"/>
              </a:xfrm>
              <a:custGeom>
                <a:avLst/>
                <a:gdLst>
                  <a:gd name="T0" fmla="*/ 1671 w 1671"/>
                  <a:gd name="T1" fmla="*/ 1023 h 1023"/>
                  <a:gd name="T2" fmla="*/ 0 w 1671"/>
                  <a:gd name="T3" fmla="*/ 1023 h 1023"/>
                  <a:gd name="T4" fmla="*/ 0 w 1671"/>
                  <a:gd name="T5" fmla="*/ 0 h 1023"/>
                  <a:gd name="T6" fmla="*/ 1671 w 1671"/>
                  <a:gd name="T7" fmla="*/ 0 h 1023"/>
                  <a:gd name="T8" fmla="*/ 1671 w 1671"/>
                  <a:gd name="T9" fmla="*/ 1023 h 1023"/>
                  <a:gd name="T10" fmla="*/ 33 w 1671"/>
                  <a:gd name="T11" fmla="*/ 990 h 1023"/>
                  <a:gd name="T12" fmla="*/ 1638 w 1671"/>
                  <a:gd name="T13" fmla="*/ 990 h 1023"/>
                  <a:gd name="T14" fmla="*/ 1638 w 1671"/>
                  <a:gd name="T15" fmla="*/ 38 h 1023"/>
                  <a:gd name="T16" fmla="*/ 33 w 1671"/>
                  <a:gd name="T17" fmla="*/ 38 h 1023"/>
                  <a:gd name="T18" fmla="*/ 33 w 1671"/>
                  <a:gd name="T19" fmla="*/ 990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71" h="1023">
                    <a:moveTo>
                      <a:pt x="1671" y="1023"/>
                    </a:moveTo>
                    <a:lnTo>
                      <a:pt x="0" y="1023"/>
                    </a:lnTo>
                    <a:lnTo>
                      <a:pt x="0" y="0"/>
                    </a:lnTo>
                    <a:lnTo>
                      <a:pt x="1671" y="0"/>
                    </a:lnTo>
                    <a:lnTo>
                      <a:pt x="1671" y="1023"/>
                    </a:lnTo>
                    <a:close/>
                    <a:moveTo>
                      <a:pt x="33" y="990"/>
                    </a:moveTo>
                    <a:lnTo>
                      <a:pt x="1638" y="990"/>
                    </a:lnTo>
                    <a:lnTo>
                      <a:pt x="1638" y="38"/>
                    </a:lnTo>
                    <a:lnTo>
                      <a:pt x="33" y="38"/>
                    </a:lnTo>
                    <a:lnTo>
                      <a:pt x="33" y="990"/>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314" name="Freeform 2320">
                <a:extLst>
                  <a:ext uri="{FF2B5EF4-FFF2-40B4-BE49-F238E27FC236}">
                    <a16:creationId xmlns:a16="http://schemas.microsoft.com/office/drawing/2014/main" id="{9F6E6D64-23E3-4AD4-869A-D153EB858A2C}"/>
                  </a:ext>
                </a:extLst>
              </p:cNvPr>
              <p:cNvSpPr>
                <a:spLocks noEditPoints="1"/>
              </p:cNvSpPr>
              <p:nvPr/>
            </p:nvSpPr>
            <p:spPr bwMode="auto">
              <a:xfrm>
                <a:off x="18940463" y="14106525"/>
                <a:ext cx="104775" cy="98425"/>
              </a:xfrm>
              <a:custGeom>
                <a:avLst/>
                <a:gdLst>
                  <a:gd name="T0" fmla="*/ 8 w 16"/>
                  <a:gd name="T1" fmla="*/ 15 h 15"/>
                  <a:gd name="T2" fmla="*/ 0 w 16"/>
                  <a:gd name="T3" fmla="*/ 8 h 15"/>
                  <a:gd name="T4" fmla="*/ 8 w 16"/>
                  <a:gd name="T5" fmla="*/ 0 h 15"/>
                  <a:gd name="T6" fmla="*/ 16 w 16"/>
                  <a:gd name="T7" fmla="*/ 8 h 15"/>
                  <a:gd name="T8" fmla="*/ 8 w 16"/>
                  <a:gd name="T9" fmla="*/ 15 h 15"/>
                  <a:gd name="T10" fmla="*/ 7 w 16"/>
                  <a:gd name="T11" fmla="*/ 8 h 15"/>
                  <a:gd name="T12" fmla="*/ 8 w 16"/>
                  <a:gd name="T13" fmla="*/ 8 h 15"/>
                  <a:gd name="T14" fmla="*/ 7 w 16"/>
                  <a:gd name="T15" fmla="*/ 8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5">
                    <a:moveTo>
                      <a:pt x="8" y="15"/>
                    </a:moveTo>
                    <a:cubicBezTo>
                      <a:pt x="4" y="15"/>
                      <a:pt x="0" y="12"/>
                      <a:pt x="0" y="8"/>
                    </a:cubicBezTo>
                    <a:cubicBezTo>
                      <a:pt x="0" y="3"/>
                      <a:pt x="4" y="0"/>
                      <a:pt x="8" y="0"/>
                    </a:cubicBezTo>
                    <a:cubicBezTo>
                      <a:pt x="12" y="0"/>
                      <a:pt x="16" y="3"/>
                      <a:pt x="16" y="8"/>
                    </a:cubicBezTo>
                    <a:cubicBezTo>
                      <a:pt x="16" y="12"/>
                      <a:pt x="12" y="15"/>
                      <a:pt x="8" y="15"/>
                    </a:cubicBezTo>
                    <a:close/>
                    <a:moveTo>
                      <a:pt x="7" y="8"/>
                    </a:moveTo>
                    <a:cubicBezTo>
                      <a:pt x="7" y="8"/>
                      <a:pt x="8" y="8"/>
                      <a:pt x="8" y="8"/>
                    </a:cubicBezTo>
                    <a:lnTo>
                      <a:pt x="7" y="8"/>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315" name="Rectangle 2321">
                <a:extLst>
                  <a:ext uri="{FF2B5EF4-FFF2-40B4-BE49-F238E27FC236}">
                    <a16:creationId xmlns:a16="http://schemas.microsoft.com/office/drawing/2014/main" id="{7DF50637-5492-4CDD-9D34-2653842A52D3}"/>
                  </a:ext>
                </a:extLst>
              </p:cNvPr>
              <p:cNvSpPr>
                <a:spLocks noChangeArrowheads="1"/>
              </p:cNvSpPr>
              <p:nvPr/>
            </p:nvSpPr>
            <p:spPr bwMode="auto">
              <a:xfrm>
                <a:off x="18480088" y="16090900"/>
                <a:ext cx="1011238" cy="52388"/>
              </a:xfrm>
              <a:prstGeom prst="rect">
                <a:avLst/>
              </a:prstGeom>
              <a:solidFill>
                <a:srgbClr val="FFFFFF"/>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316" name="Freeform 2322">
                <a:extLst>
                  <a:ext uri="{FF2B5EF4-FFF2-40B4-BE49-F238E27FC236}">
                    <a16:creationId xmlns:a16="http://schemas.microsoft.com/office/drawing/2014/main" id="{711FF6C7-4C7B-426E-A1D9-6D407104B2B3}"/>
                  </a:ext>
                </a:extLst>
              </p:cNvPr>
              <p:cNvSpPr>
                <a:spLocks noEditPoints="1"/>
              </p:cNvSpPr>
              <p:nvPr/>
            </p:nvSpPr>
            <p:spPr bwMode="auto">
              <a:xfrm>
                <a:off x="17343438" y="13943013"/>
                <a:ext cx="3290888" cy="2759075"/>
              </a:xfrm>
              <a:custGeom>
                <a:avLst/>
                <a:gdLst>
                  <a:gd name="T0" fmla="*/ 465 w 501"/>
                  <a:gd name="T1" fmla="*/ 17 h 420"/>
                  <a:gd name="T2" fmla="*/ 485 w 501"/>
                  <a:gd name="T3" fmla="*/ 36 h 420"/>
                  <a:gd name="T4" fmla="*/ 485 w 501"/>
                  <a:gd name="T5" fmla="*/ 307 h 420"/>
                  <a:gd name="T6" fmla="*/ 465 w 501"/>
                  <a:gd name="T7" fmla="*/ 327 h 420"/>
                  <a:gd name="T8" fmla="*/ 324 w 501"/>
                  <a:gd name="T9" fmla="*/ 327 h 420"/>
                  <a:gd name="T10" fmla="*/ 344 w 501"/>
                  <a:gd name="T11" fmla="*/ 403 h 420"/>
                  <a:gd name="T12" fmla="*/ 157 w 501"/>
                  <a:gd name="T13" fmla="*/ 403 h 420"/>
                  <a:gd name="T14" fmla="*/ 178 w 501"/>
                  <a:gd name="T15" fmla="*/ 327 h 420"/>
                  <a:gd name="T16" fmla="*/ 37 w 501"/>
                  <a:gd name="T17" fmla="*/ 327 h 420"/>
                  <a:gd name="T18" fmla="*/ 17 w 501"/>
                  <a:gd name="T19" fmla="*/ 307 h 420"/>
                  <a:gd name="T20" fmla="*/ 17 w 501"/>
                  <a:gd name="T21" fmla="*/ 36 h 420"/>
                  <a:gd name="T22" fmla="*/ 37 w 501"/>
                  <a:gd name="T23" fmla="*/ 17 h 420"/>
                  <a:gd name="T24" fmla="*/ 465 w 501"/>
                  <a:gd name="T25" fmla="*/ 17 h 420"/>
                  <a:gd name="T26" fmla="*/ 465 w 501"/>
                  <a:gd name="T27" fmla="*/ 0 h 420"/>
                  <a:gd name="T28" fmla="*/ 37 w 501"/>
                  <a:gd name="T29" fmla="*/ 0 h 420"/>
                  <a:gd name="T30" fmla="*/ 0 w 501"/>
                  <a:gd name="T31" fmla="*/ 36 h 420"/>
                  <a:gd name="T32" fmla="*/ 0 w 501"/>
                  <a:gd name="T33" fmla="*/ 307 h 420"/>
                  <a:gd name="T34" fmla="*/ 37 w 501"/>
                  <a:gd name="T35" fmla="*/ 344 h 420"/>
                  <a:gd name="T36" fmla="*/ 156 w 501"/>
                  <a:gd name="T37" fmla="*/ 344 h 420"/>
                  <a:gd name="T38" fmla="*/ 141 w 501"/>
                  <a:gd name="T39" fmla="*/ 399 h 420"/>
                  <a:gd name="T40" fmla="*/ 136 w 501"/>
                  <a:gd name="T41" fmla="*/ 420 h 420"/>
                  <a:gd name="T42" fmla="*/ 157 w 501"/>
                  <a:gd name="T43" fmla="*/ 420 h 420"/>
                  <a:gd name="T44" fmla="*/ 344 w 501"/>
                  <a:gd name="T45" fmla="*/ 420 h 420"/>
                  <a:gd name="T46" fmla="*/ 366 w 501"/>
                  <a:gd name="T47" fmla="*/ 420 h 420"/>
                  <a:gd name="T48" fmla="*/ 360 w 501"/>
                  <a:gd name="T49" fmla="*/ 399 h 420"/>
                  <a:gd name="T50" fmla="*/ 346 w 501"/>
                  <a:gd name="T51" fmla="*/ 344 h 420"/>
                  <a:gd name="T52" fmla="*/ 465 w 501"/>
                  <a:gd name="T53" fmla="*/ 344 h 420"/>
                  <a:gd name="T54" fmla="*/ 501 w 501"/>
                  <a:gd name="T55" fmla="*/ 307 h 420"/>
                  <a:gd name="T56" fmla="*/ 501 w 501"/>
                  <a:gd name="T57" fmla="*/ 36 h 420"/>
                  <a:gd name="T58" fmla="*/ 465 w 501"/>
                  <a:gd name="T59"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1" h="420">
                    <a:moveTo>
                      <a:pt x="465" y="17"/>
                    </a:moveTo>
                    <a:cubicBezTo>
                      <a:pt x="476" y="17"/>
                      <a:pt x="485" y="25"/>
                      <a:pt x="485" y="36"/>
                    </a:cubicBezTo>
                    <a:cubicBezTo>
                      <a:pt x="485" y="307"/>
                      <a:pt x="485" y="307"/>
                      <a:pt x="485" y="307"/>
                    </a:cubicBezTo>
                    <a:cubicBezTo>
                      <a:pt x="485" y="318"/>
                      <a:pt x="476" y="327"/>
                      <a:pt x="465" y="327"/>
                    </a:cubicBezTo>
                    <a:cubicBezTo>
                      <a:pt x="324" y="327"/>
                      <a:pt x="324" y="327"/>
                      <a:pt x="324" y="327"/>
                    </a:cubicBezTo>
                    <a:cubicBezTo>
                      <a:pt x="344" y="403"/>
                      <a:pt x="344" y="403"/>
                      <a:pt x="344" y="403"/>
                    </a:cubicBezTo>
                    <a:cubicBezTo>
                      <a:pt x="157" y="403"/>
                      <a:pt x="157" y="403"/>
                      <a:pt x="157" y="403"/>
                    </a:cubicBezTo>
                    <a:cubicBezTo>
                      <a:pt x="178" y="327"/>
                      <a:pt x="178" y="327"/>
                      <a:pt x="178" y="327"/>
                    </a:cubicBezTo>
                    <a:cubicBezTo>
                      <a:pt x="37" y="327"/>
                      <a:pt x="37" y="327"/>
                      <a:pt x="37" y="327"/>
                    </a:cubicBezTo>
                    <a:cubicBezTo>
                      <a:pt x="26" y="327"/>
                      <a:pt x="17" y="318"/>
                      <a:pt x="17" y="307"/>
                    </a:cubicBezTo>
                    <a:cubicBezTo>
                      <a:pt x="17" y="36"/>
                      <a:pt x="17" y="36"/>
                      <a:pt x="17" y="36"/>
                    </a:cubicBezTo>
                    <a:cubicBezTo>
                      <a:pt x="17" y="25"/>
                      <a:pt x="26" y="17"/>
                      <a:pt x="37" y="17"/>
                    </a:cubicBezTo>
                    <a:cubicBezTo>
                      <a:pt x="465" y="17"/>
                      <a:pt x="465" y="17"/>
                      <a:pt x="465" y="17"/>
                    </a:cubicBezTo>
                    <a:moveTo>
                      <a:pt x="465" y="0"/>
                    </a:moveTo>
                    <a:cubicBezTo>
                      <a:pt x="37" y="0"/>
                      <a:pt x="37" y="0"/>
                      <a:pt x="37" y="0"/>
                    </a:cubicBezTo>
                    <a:cubicBezTo>
                      <a:pt x="17" y="0"/>
                      <a:pt x="0" y="16"/>
                      <a:pt x="0" y="36"/>
                    </a:cubicBezTo>
                    <a:cubicBezTo>
                      <a:pt x="0" y="307"/>
                      <a:pt x="0" y="307"/>
                      <a:pt x="0" y="307"/>
                    </a:cubicBezTo>
                    <a:cubicBezTo>
                      <a:pt x="0" y="327"/>
                      <a:pt x="17" y="344"/>
                      <a:pt x="37" y="344"/>
                    </a:cubicBezTo>
                    <a:cubicBezTo>
                      <a:pt x="156" y="344"/>
                      <a:pt x="156" y="344"/>
                      <a:pt x="156" y="344"/>
                    </a:cubicBezTo>
                    <a:cubicBezTo>
                      <a:pt x="141" y="399"/>
                      <a:pt x="141" y="399"/>
                      <a:pt x="141" y="399"/>
                    </a:cubicBezTo>
                    <a:cubicBezTo>
                      <a:pt x="136" y="420"/>
                      <a:pt x="136" y="420"/>
                      <a:pt x="136" y="420"/>
                    </a:cubicBezTo>
                    <a:cubicBezTo>
                      <a:pt x="157" y="420"/>
                      <a:pt x="157" y="420"/>
                      <a:pt x="157" y="420"/>
                    </a:cubicBezTo>
                    <a:cubicBezTo>
                      <a:pt x="344" y="420"/>
                      <a:pt x="344" y="420"/>
                      <a:pt x="344" y="420"/>
                    </a:cubicBezTo>
                    <a:cubicBezTo>
                      <a:pt x="366" y="420"/>
                      <a:pt x="366" y="420"/>
                      <a:pt x="366" y="420"/>
                    </a:cubicBezTo>
                    <a:cubicBezTo>
                      <a:pt x="360" y="399"/>
                      <a:pt x="360" y="399"/>
                      <a:pt x="360" y="399"/>
                    </a:cubicBezTo>
                    <a:cubicBezTo>
                      <a:pt x="346" y="344"/>
                      <a:pt x="346" y="344"/>
                      <a:pt x="346" y="344"/>
                    </a:cubicBezTo>
                    <a:cubicBezTo>
                      <a:pt x="465" y="344"/>
                      <a:pt x="465" y="344"/>
                      <a:pt x="465" y="344"/>
                    </a:cubicBezTo>
                    <a:cubicBezTo>
                      <a:pt x="485" y="344"/>
                      <a:pt x="501" y="327"/>
                      <a:pt x="501" y="307"/>
                    </a:cubicBezTo>
                    <a:cubicBezTo>
                      <a:pt x="501" y="36"/>
                      <a:pt x="501" y="36"/>
                      <a:pt x="501" y="36"/>
                    </a:cubicBezTo>
                    <a:cubicBezTo>
                      <a:pt x="501" y="16"/>
                      <a:pt x="485" y="0"/>
                      <a:pt x="465" y="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grpSp>
      </p:grpSp>
      <p:grpSp>
        <p:nvGrpSpPr>
          <p:cNvPr id="317" name="Group 316">
            <a:extLst>
              <a:ext uri="{FF2B5EF4-FFF2-40B4-BE49-F238E27FC236}">
                <a16:creationId xmlns:a16="http://schemas.microsoft.com/office/drawing/2014/main" id="{7AF69410-47F0-449B-9616-C0D579068290}"/>
              </a:ext>
            </a:extLst>
          </p:cNvPr>
          <p:cNvGrpSpPr/>
          <p:nvPr/>
        </p:nvGrpSpPr>
        <p:grpSpPr>
          <a:xfrm>
            <a:off x="1540142" y="4341301"/>
            <a:ext cx="562448" cy="562448"/>
            <a:chOff x="440064" y="2747393"/>
            <a:chExt cx="685800" cy="685800"/>
          </a:xfrm>
        </p:grpSpPr>
        <p:sp>
          <p:nvSpPr>
            <p:cNvPr id="318" name="Oval 317">
              <a:extLst>
                <a:ext uri="{FF2B5EF4-FFF2-40B4-BE49-F238E27FC236}">
                  <a16:creationId xmlns:a16="http://schemas.microsoft.com/office/drawing/2014/main" id="{71B1590C-FE46-4990-8135-BBCE2860B19B}"/>
                </a:ext>
              </a:extLst>
            </p:cNvPr>
            <p:cNvSpPr>
              <a:spLocks noChangeAspect="1"/>
            </p:cNvSpPr>
            <p:nvPr/>
          </p:nvSpPr>
          <p:spPr>
            <a:xfrm>
              <a:off x="440064" y="2747393"/>
              <a:ext cx="685800" cy="685800"/>
            </a:xfrm>
            <a:prstGeom prst="ellipse">
              <a:avLst/>
            </a:prstGeom>
            <a:solidFill>
              <a:schemeClr val="accent2"/>
            </a:solidFill>
            <a:ln w="12700" cap="flat" cmpd="sng" algn="ctr">
              <a:noFill/>
              <a:prstDash val="solid"/>
            </a:ln>
            <a:effectLst/>
            <a:extLst>
              <a:ext uri="{91240B29-F687-4F45-9708-019B960494DF}">
                <a14:hiddenLine xmlns:a14="http://schemas.microsoft.com/office/drawing/2010/main" w="12700"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08013" rtl="0" eaLnBrk="0" fontAlgn="base" latinLnBrk="0" hangingPunct="0">
                <a:lnSpc>
                  <a:spcPct val="100000"/>
                </a:lnSpc>
                <a:spcBef>
                  <a:spcPct val="0"/>
                </a:spcBef>
                <a:spcAft>
                  <a:spcPct val="0"/>
                </a:spcAft>
                <a:buClrTx/>
                <a:buSzTx/>
                <a:buFontTx/>
                <a:buNone/>
                <a:tabLst/>
                <a:defRPr/>
              </a:pPr>
              <a:endParaRPr kumimoji="0" lang="en-GB"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319" name="Group 318">
              <a:extLst>
                <a:ext uri="{FF2B5EF4-FFF2-40B4-BE49-F238E27FC236}">
                  <a16:creationId xmlns:a16="http://schemas.microsoft.com/office/drawing/2014/main" id="{111DA5C8-1626-490C-9ACA-5EF86D8323E4}"/>
                </a:ext>
              </a:extLst>
            </p:cNvPr>
            <p:cNvGrpSpPr/>
            <p:nvPr/>
          </p:nvGrpSpPr>
          <p:grpSpPr>
            <a:xfrm>
              <a:off x="566009" y="2916406"/>
              <a:ext cx="433910" cy="363679"/>
              <a:chOff x="17343438" y="13943013"/>
              <a:chExt cx="3290888" cy="2759075"/>
            </a:xfrm>
          </p:grpSpPr>
          <p:sp>
            <p:nvSpPr>
              <p:cNvPr id="320" name="Freeform 2318">
                <a:extLst>
                  <a:ext uri="{FF2B5EF4-FFF2-40B4-BE49-F238E27FC236}">
                    <a16:creationId xmlns:a16="http://schemas.microsoft.com/office/drawing/2014/main" id="{8CD8D3E2-D4C9-4342-85A9-7F2EE0914BAE}"/>
                  </a:ext>
                </a:extLst>
              </p:cNvPr>
              <p:cNvSpPr>
                <a:spLocks noEditPoints="1"/>
              </p:cNvSpPr>
              <p:nvPr/>
            </p:nvSpPr>
            <p:spPr bwMode="auto">
              <a:xfrm>
                <a:off x="17665700" y="14257338"/>
                <a:ext cx="2652713" cy="1624013"/>
              </a:xfrm>
              <a:custGeom>
                <a:avLst/>
                <a:gdLst>
                  <a:gd name="T0" fmla="*/ 1671 w 1671"/>
                  <a:gd name="T1" fmla="*/ 1023 h 1023"/>
                  <a:gd name="T2" fmla="*/ 0 w 1671"/>
                  <a:gd name="T3" fmla="*/ 1023 h 1023"/>
                  <a:gd name="T4" fmla="*/ 0 w 1671"/>
                  <a:gd name="T5" fmla="*/ 0 h 1023"/>
                  <a:gd name="T6" fmla="*/ 1671 w 1671"/>
                  <a:gd name="T7" fmla="*/ 0 h 1023"/>
                  <a:gd name="T8" fmla="*/ 1671 w 1671"/>
                  <a:gd name="T9" fmla="*/ 1023 h 1023"/>
                  <a:gd name="T10" fmla="*/ 33 w 1671"/>
                  <a:gd name="T11" fmla="*/ 990 h 1023"/>
                  <a:gd name="T12" fmla="*/ 1638 w 1671"/>
                  <a:gd name="T13" fmla="*/ 990 h 1023"/>
                  <a:gd name="T14" fmla="*/ 1638 w 1671"/>
                  <a:gd name="T15" fmla="*/ 38 h 1023"/>
                  <a:gd name="T16" fmla="*/ 33 w 1671"/>
                  <a:gd name="T17" fmla="*/ 38 h 1023"/>
                  <a:gd name="T18" fmla="*/ 33 w 1671"/>
                  <a:gd name="T19" fmla="*/ 990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71" h="1023">
                    <a:moveTo>
                      <a:pt x="1671" y="1023"/>
                    </a:moveTo>
                    <a:lnTo>
                      <a:pt x="0" y="1023"/>
                    </a:lnTo>
                    <a:lnTo>
                      <a:pt x="0" y="0"/>
                    </a:lnTo>
                    <a:lnTo>
                      <a:pt x="1671" y="0"/>
                    </a:lnTo>
                    <a:lnTo>
                      <a:pt x="1671" y="1023"/>
                    </a:lnTo>
                    <a:close/>
                    <a:moveTo>
                      <a:pt x="33" y="990"/>
                    </a:moveTo>
                    <a:lnTo>
                      <a:pt x="1638" y="990"/>
                    </a:lnTo>
                    <a:lnTo>
                      <a:pt x="1638" y="38"/>
                    </a:lnTo>
                    <a:lnTo>
                      <a:pt x="33" y="38"/>
                    </a:lnTo>
                    <a:lnTo>
                      <a:pt x="33" y="990"/>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321" name="Freeform 2319">
                <a:extLst>
                  <a:ext uri="{FF2B5EF4-FFF2-40B4-BE49-F238E27FC236}">
                    <a16:creationId xmlns:a16="http://schemas.microsoft.com/office/drawing/2014/main" id="{AE8731ED-9A18-4B32-AA90-DDFF14EBD7AF}"/>
                  </a:ext>
                </a:extLst>
              </p:cNvPr>
              <p:cNvSpPr>
                <a:spLocks noEditPoints="1"/>
              </p:cNvSpPr>
              <p:nvPr/>
            </p:nvSpPr>
            <p:spPr bwMode="auto">
              <a:xfrm>
                <a:off x="17665700" y="14257338"/>
                <a:ext cx="2652713" cy="1624013"/>
              </a:xfrm>
              <a:custGeom>
                <a:avLst/>
                <a:gdLst>
                  <a:gd name="T0" fmla="*/ 1671 w 1671"/>
                  <a:gd name="T1" fmla="*/ 1023 h 1023"/>
                  <a:gd name="T2" fmla="*/ 0 w 1671"/>
                  <a:gd name="T3" fmla="*/ 1023 h 1023"/>
                  <a:gd name="T4" fmla="*/ 0 w 1671"/>
                  <a:gd name="T5" fmla="*/ 0 h 1023"/>
                  <a:gd name="T6" fmla="*/ 1671 w 1671"/>
                  <a:gd name="T7" fmla="*/ 0 h 1023"/>
                  <a:gd name="T8" fmla="*/ 1671 w 1671"/>
                  <a:gd name="T9" fmla="*/ 1023 h 1023"/>
                  <a:gd name="T10" fmla="*/ 33 w 1671"/>
                  <a:gd name="T11" fmla="*/ 990 h 1023"/>
                  <a:gd name="T12" fmla="*/ 1638 w 1671"/>
                  <a:gd name="T13" fmla="*/ 990 h 1023"/>
                  <a:gd name="T14" fmla="*/ 1638 w 1671"/>
                  <a:gd name="T15" fmla="*/ 38 h 1023"/>
                  <a:gd name="T16" fmla="*/ 33 w 1671"/>
                  <a:gd name="T17" fmla="*/ 38 h 1023"/>
                  <a:gd name="T18" fmla="*/ 33 w 1671"/>
                  <a:gd name="T19" fmla="*/ 990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71" h="1023">
                    <a:moveTo>
                      <a:pt x="1671" y="1023"/>
                    </a:moveTo>
                    <a:lnTo>
                      <a:pt x="0" y="1023"/>
                    </a:lnTo>
                    <a:lnTo>
                      <a:pt x="0" y="0"/>
                    </a:lnTo>
                    <a:lnTo>
                      <a:pt x="1671" y="0"/>
                    </a:lnTo>
                    <a:lnTo>
                      <a:pt x="1671" y="1023"/>
                    </a:lnTo>
                    <a:close/>
                    <a:moveTo>
                      <a:pt x="33" y="990"/>
                    </a:moveTo>
                    <a:lnTo>
                      <a:pt x="1638" y="990"/>
                    </a:lnTo>
                    <a:lnTo>
                      <a:pt x="1638" y="38"/>
                    </a:lnTo>
                    <a:lnTo>
                      <a:pt x="33" y="38"/>
                    </a:lnTo>
                    <a:lnTo>
                      <a:pt x="33" y="990"/>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322" name="Freeform 2320">
                <a:extLst>
                  <a:ext uri="{FF2B5EF4-FFF2-40B4-BE49-F238E27FC236}">
                    <a16:creationId xmlns:a16="http://schemas.microsoft.com/office/drawing/2014/main" id="{065C4688-9C9F-4A2F-BF28-4AE7E2831EFC}"/>
                  </a:ext>
                </a:extLst>
              </p:cNvPr>
              <p:cNvSpPr>
                <a:spLocks noEditPoints="1"/>
              </p:cNvSpPr>
              <p:nvPr/>
            </p:nvSpPr>
            <p:spPr bwMode="auto">
              <a:xfrm>
                <a:off x="18940463" y="14106525"/>
                <a:ext cx="104775" cy="98425"/>
              </a:xfrm>
              <a:custGeom>
                <a:avLst/>
                <a:gdLst>
                  <a:gd name="T0" fmla="*/ 8 w 16"/>
                  <a:gd name="T1" fmla="*/ 15 h 15"/>
                  <a:gd name="T2" fmla="*/ 0 w 16"/>
                  <a:gd name="T3" fmla="*/ 8 h 15"/>
                  <a:gd name="T4" fmla="*/ 8 w 16"/>
                  <a:gd name="T5" fmla="*/ 0 h 15"/>
                  <a:gd name="T6" fmla="*/ 16 w 16"/>
                  <a:gd name="T7" fmla="*/ 8 h 15"/>
                  <a:gd name="T8" fmla="*/ 8 w 16"/>
                  <a:gd name="T9" fmla="*/ 15 h 15"/>
                  <a:gd name="T10" fmla="*/ 7 w 16"/>
                  <a:gd name="T11" fmla="*/ 8 h 15"/>
                  <a:gd name="T12" fmla="*/ 8 w 16"/>
                  <a:gd name="T13" fmla="*/ 8 h 15"/>
                  <a:gd name="T14" fmla="*/ 7 w 16"/>
                  <a:gd name="T15" fmla="*/ 8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5">
                    <a:moveTo>
                      <a:pt x="8" y="15"/>
                    </a:moveTo>
                    <a:cubicBezTo>
                      <a:pt x="4" y="15"/>
                      <a:pt x="0" y="12"/>
                      <a:pt x="0" y="8"/>
                    </a:cubicBezTo>
                    <a:cubicBezTo>
                      <a:pt x="0" y="3"/>
                      <a:pt x="4" y="0"/>
                      <a:pt x="8" y="0"/>
                    </a:cubicBezTo>
                    <a:cubicBezTo>
                      <a:pt x="12" y="0"/>
                      <a:pt x="16" y="3"/>
                      <a:pt x="16" y="8"/>
                    </a:cubicBezTo>
                    <a:cubicBezTo>
                      <a:pt x="16" y="12"/>
                      <a:pt x="12" y="15"/>
                      <a:pt x="8" y="15"/>
                    </a:cubicBezTo>
                    <a:close/>
                    <a:moveTo>
                      <a:pt x="7" y="8"/>
                    </a:moveTo>
                    <a:cubicBezTo>
                      <a:pt x="7" y="8"/>
                      <a:pt x="8" y="8"/>
                      <a:pt x="8" y="8"/>
                    </a:cubicBezTo>
                    <a:lnTo>
                      <a:pt x="7" y="8"/>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323" name="Rectangle 2321">
                <a:extLst>
                  <a:ext uri="{FF2B5EF4-FFF2-40B4-BE49-F238E27FC236}">
                    <a16:creationId xmlns:a16="http://schemas.microsoft.com/office/drawing/2014/main" id="{A21C0FFB-5AA9-4C2B-AA97-0643EA9CF2F5}"/>
                  </a:ext>
                </a:extLst>
              </p:cNvPr>
              <p:cNvSpPr>
                <a:spLocks noChangeArrowheads="1"/>
              </p:cNvSpPr>
              <p:nvPr/>
            </p:nvSpPr>
            <p:spPr bwMode="auto">
              <a:xfrm>
                <a:off x="18480088" y="16090900"/>
                <a:ext cx="1011238" cy="52388"/>
              </a:xfrm>
              <a:prstGeom prst="rect">
                <a:avLst/>
              </a:prstGeom>
              <a:solidFill>
                <a:srgbClr val="FFFFFF"/>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324" name="Freeform 2322">
                <a:extLst>
                  <a:ext uri="{FF2B5EF4-FFF2-40B4-BE49-F238E27FC236}">
                    <a16:creationId xmlns:a16="http://schemas.microsoft.com/office/drawing/2014/main" id="{87FF46F7-255D-420F-8B1D-A7BE27620254}"/>
                  </a:ext>
                </a:extLst>
              </p:cNvPr>
              <p:cNvSpPr>
                <a:spLocks noEditPoints="1"/>
              </p:cNvSpPr>
              <p:nvPr/>
            </p:nvSpPr>
            <p:spPr bwMode="auto">
              <a:xfrm>
                <a:off x="17343438" y="13943013"/>
                <a:ext cx="3290888" cy="2759075"/>
              </a:xfrm>
              <a:custGeom>
                <a:avLst/>
                <a:gdLst>
                  <a:gd name="T0" fmla="*/ 465 w 501"/>
                  <a:gd name="T1" fmla="*/ 17 h 420"/>
                  <a:gd name="T2" fmla="*/ 485 w 501"/>
                  <a:gd name="T3" fmla="*/ 36 h 420"/>
                  <a:gd name="T4" fmla="*/ 485 w 501"/>
                  <a:gd name="T5" fmla="*/ 307 h 420"/>
                  <a:gd name="T6" fmla="*/ 465 w 501"/>
                  <a:gd name="T7" fmla="*/ 327 h 420"/>
                  <a:gd name="T8" fmla="*/ 324 w 501"/>
                  <a:gd name="T9" fmla="*/ 327 h 420"/>
                  <a:gd name="T10" fmla="*/ 344 w 501"/>
                  <a:gd name="T11" fmla="*/ 403 h 420"/>
                  <a:gd name="T12" fmla="*/ 157 w 501"/>
                  <a:gd name="T13" fmla="*/ 403 h 420"/>
                  <a:gd name="T14" fmla="*/ 178 w 501"/>
                  <a:gd name="T15" fmla="*/ 327 h 420"/>
                  <a:gd name="T16" fmla="*/ 37 w 501"/>
                  <a:gd name="T17" fmla="*/ 327 h 420"/>
                  <a:gd name="T18" fmla="*/ 17 w 501"/>
                  <a:gd name="T19" fmla="*/ 307 h 420"/>
                  <a:gd name="T20" fmla="*/ 17 w 501"/>
                  <a:gd name="T21" fmla="*/ 36 h 420"/>
                  <a:gd name="T22" fmla="*/ 37 w 501"/>
                  <a:gd name="T23" fmla="*/ 17 h 420"/>
                  <a:gd name="T24" fmla="*/ 465 w 501"/>
                  <a:gd name="T25" fmla="*/ 17 h 420"/>
                  <a:gd name="T26" fmla="*/ 465 w 501"/>
                  <a:gd name="T27" fmla="*/ 0 h 420"/>
                  <a:gd name="T28" fmla="*/ 37 w 501"/>
                  <a:gd name="T29" fmla="*/ 0 h 420"/>
                  <a:gd name="T30" fmla="*/ 0 w 501"/>
                  <a:gd name="T31" fmla="*/ 36 h 420"/>
                  <a:gd name="T32" fmla="*/ 0 w 501"/>
                  <a:gd name="T33" fmla="*/ 307 h 420"/>
                  <a:gd name="T34" fmla="*/ 37 w 501"/>
                  <a:gd name="T35" fmla="*/ 344 h 420"/>
                  <a:gd name="T36" fmla="*/ 156 w 501"/>
                  <a:gd name="T37" fmla="*/ 344 h 420"/>
                  <a:gd name="T38" fmla="*/ 141 w 501"/>
                  <a:gd name="T39" fmla="*/ 399 h 420"/>
                  <a:gd name="T40" fmla="*/ 136 w 501"/>
                  <a:gd name="T41" fmla="*/ 420 h 420"/>
                  <a:gd name="T42" fmla="*/ 157 w 501"/>
                  <a:gd name="T43" fmla="*/ 420 h 420"/>
                  <a:gd name="T44" fmla="*/ 344 w 501"/>
                  <a:gd name="T45" fmla="*/ 420 h 420"/>
                  <a:gd name="T46" fmla="*/ 366 w 501"/>
                  <a:gd name="T47" fmla="*/ 420 h 420"/>
                  <a:gd name="T48" fmla="*/ 360 w 501"/>
                  <a:gd name="T49" fmla="*/ 399 h 420"/>
                  <a:gd name="T50" fmla="*/ 346 w 501"/>
                  <a:gd name="T51" fmla="*/ 344 h 420"/>
                  <a:gd name="T52" fmla="*/ 465 w 501"/>
                  <a:gd name="T53" fmla="*/ 344 h 420"/>
                  <a:gd name="T54" fmla="*/ 501 w 501"/>
                  <a:gd name="T55" fmla="*/ 307 h 420"/>
                  <a:gd name="T56" fmla="*/ 501 w 501"/>
                  <a:gd name="T57" fmla="*/ 36 h 420"/>
                  <a:gd name="T58" fmla="*/ 465 w 501"/>
                  <a:gd name="T59"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1" h="420">
                    <a:moveTo>
                      <a:pt x="465" y="17"/>
                    </a:moveTo>
                    <a:cubicBezTo>
                      <a:pt x="476" y="17"/>
                      <a:pt x="485" y="25"/>
                      <a:pt x="485" y="36"/>
                    </a:cubicBezTo>
                    <a:cubicBezTo>
                      <a:pt x="485" y="307"/>
                      <a:pt x="485" y="307"/>
                      <a:pt x="485" y="307"/>
                    </a:cubicBezTo>
                    <a:cubicBezTo>
                      <a:pt x="485" y="318"/>
                      <a:pt x="476" y="327"/>
                      <a:pt x="465" y="327"/>
                    </a:cubicBezTo>
                    <a:cubicBezTo>
                      <a:pt x="324" y="327"/>
                      <a:pt x="324" y="327"/>
                      <a:pt x="324" y="327"/>
                    </a:cubicBezTo>
                    <a:cubicBezTo>
                      <a:pt x="344" y="403"/>
                      <a:pt x="344" y="403"/>
                      <a:pt x="344" y="403"/>
                    </a:cubicBezTo>
                    <a:cubicBezTo>
                      <a:pt x="157" y="403"/>
                      <a:pt x="157" y="403"/>
                      <a:pt x="157" y="403"/>
                    </a:cubicBezTo>
                    <a:cubicBezTo>
                      <a:pt x="178" y="327"/>
                      <a:pt x="178" y="327"/>
                      <a:pt x="178" y="327"/>
                    </a:cubicBezTo>
                    <a:cubicBezTo>
                      <a:pt x="37" y="327"/>
                      <a:pt x="37" y="327"/>
                      <a:pt x="37" y="327"/>
                    </a:cubicBezTo>
                    <a:cubicBezTo>
                      <a:pt x="26" y="327"/>
                      <a:pt x="17" y="318"/>
                      <a:pt x="17" y="307"/>
                    </a:cubicBezTo>
                    <a:cubicBezTo>
                      <a:pt x="17" y="36"/>
                      <a:pt x="17" y="36"/>
                      <a:pt x="17" y="36"/>
                    </a:cubicBezTo>
                    <a:cubicBezTo>
                      <a:pt x="17" y="25"/>
                      <a:pt x="26" y="17"/>
                      <a:pt x="37" y="17"/>
                    </a:cubicBezTo>
                    <a:cubicBezTo>
                      <a:pt x="465" y="17"/>
                      <a:pt x="465" y="17"/>
                      <a:pt x="465" y="17"/>
                    </a:cubicBezTo>
                    <a:moveTo>
                      <a:pt x="465" y="0"/>
                    </a:moveTo>
                    <a:cubicBezTo>
                      <a:pt x="37" y="0"/>
                      <a:pt x="37" y="0"/>
                      <a:pt x="37" y="0"/>
                    </a:cubicBezTo>
                    <a:cubicBezTo>
                      <a:pt x="17" y="0"/>
                      <a:pt x="0" y="16"/>
                      <a:pt x="0" y="36"/>
                    </a:cubicBezTo>
                    <a:cubicBezTo>
                      <a:pt x="0" y="307"/>
                      <a:pt x="0" y="307"/>
                      <a:pt x="0" y="307"/>
                    </a:cubicBezTo>
                    <a:cubicBezTo>
                      <a:pt x="0" y="327"/>
                      <a:pt x="17" y="344"/>
                      <a:pt x="37" y="344"/>
                    </a:cubicBezTo>
                    <a:cubicBezTo>
                      <a:pt x="156" y="344"/>
                      <a:pt x="156" y="344"/>
                      <a:pt x="156" y="344"/>
                    </a:cubicBezTo>
                    <a:cubicBezTo>
                      <a:pt x="141" y="399"/>
                      <a:pt x="141" y="399"/>
                      <a:pt x="141" y="399"/>
                    </a:cubicBezTo>
                    <a:cubicBezTo>
                      <a:pt x="136" y="420"/>
                      <a:pt x="136" y="420"/>
                      <a:pt x="136" y="420"/>
                    </a:cubicBezTo>
                    <a:cubicBezTo>
                      <a:pt x="157" y="420"/>
                      <a:pt x="157" y="420"/>
                      <a:pt x="157" y="420"/>
                    </a:cubicBezTo>
                    <a:cubicBezTo>
                      <a:pt x="344" y="420"/>
                      <a:pt x="344" y="420"/>
                      <a:pt x="344" y="420"/>
                    </a:cubicBezTo>
                    <a:cubicBezTo>
                      <a:pt x="366" y="420"/>
                      <a:pt x="366" y="420"/>
                      <a:pt x="366" y="420"/>
                    </a:cubicBezTo>
                    <a:cubicBezTo>
                      <a:pt x="360" y="399"/>
                      <a:pt x="360" y="399"/>
                      <a:pt x="360" y="399"/>
                    </a:cubicBezTo>
                    <a:cubicBezTo>
                      <a:pt x="346" y="344"/>
                      <a:pt x="346" y="344"/>
                      <a:pt x="346" y="344"/>
                    </a:cubicBezTo>
                    <a:cubicBezTo>
                      <a:pt x="465" y="344"/>
                      <a:pt x="465" y="344"/>
                      <a:pt x="465" y="344"/>
                    </a:cubicBezTo>
                    <a:cubicBezTo>
                      <a:pt x="485" y="344"/>
                      <a:pt x="501" y="327"/>
                      <a:pt x="501" y="307"/>
                    </a:cubicBezTo>
                    <a:cubicBezTo>
                      <a:pt x="501" y="36"/>
                      <a:pt x="501" y="36"/>
                      <a:pt x="501" y="36"/>
                    </a:cubicBezTo>
                    <a:cubicBezTo>
                      <a:pt x="501" y="16"/>
                      <a:pt x="485" y="0"/>
                      <a:pt x="465" y="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grpSp>
      </p:grpSp>
      <p:grpSp>
        <p:nvGrpSpPr>
          <p:cNvPr id="325" name="Group 324">
            <a:extLst>
              <a:ext uri="{FF2B5EF4-FFF2-40B4-BE49-F238E27FC236}">
                <a16:creationId xmlns:a16="http://schemas.microsoft.com/office/drawing/2014/main" id="{29FB7312-8913-48AD-8E90-2694F41124C9}"/>
              </a:ext>
            </a:extLst>
          </p:cNvPr>
          <p:cNvGrpSpPr/>
          <p:nvPr/>
        </p:nvGrpSpPr>
        <p:grpSpPr>
          <a:xfrm>
            <a:off x="2302868" y="4606465"/>
            <a:ext cx="562448" cy="562448"/>
            <a:chOff x="440064" y="2747393"/>
            <a:chExt cx="685800" cy="685800"/>
          </a:xfrm>
        </p:grpSpPr>
        <p:sp>
          <p:nvSpPr>
            <p:cNvPr id="326" name="Oval 325">
              <a:extLst>
                <a:ext uri="{FF2B5EF4-FFF2-40B4-BE49-F238E27FC236}">
                  <a16:creationId xmlns:a16="http://schemas.microsoft.com/office/drawing/2014/main" id="{480A835B-D9E7-47A0-8F31-E3D75B919F4A}"/>
                </a:ext>
              </a:extLst>
            </p:cNvPr>
            <p:cNvSpPr>
              <a:spLocks noChangeAspect="1"/>
            </p:cNvSpPr>
            <p:nvPr/>
          </p:nvSpPr>
          <p:spPr>
            <a:xfrm>
              <a:off x="440064" y="2747393"/>
              <a:ext cx="685800" cy="685800"/>
            </a:xfrm>
            <a:prstGeom prst="ellipse">
              <a:avLst/>
            </a:prstGeom>
            <a:solidFill>
              <a:schemeClr val="accent2"/>
            </a:solidFill>
            <a:ln w="12700" cap="flat" cmpd="sng" algn="ctr">
              <a:noFill/>
              <a:prstDash val="solid"/>
            </a:ln>
            <a:effectLst/>
            <a:extLst>
              <a:ext uri="{91240B29-F687-4F45-9708-019B960494DF}">
                <a14:hiddenLine xmlns:a14="http://schemas.microsoft.com/office/drawing/2010/main" w="12700"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08013" rtl="0" eaLnBrk="0" fontAlgn="base" latinLnBrk="0" hangingPunct="0">
                <a:lnSpc>
                  <a:spcPct val="100000"/>
                </a:lnSpc>
                <a:spcBef>
                  <a:spcPct val="0"/>
                </a:spcBef>
                <a:spcAft>
                  <a:spcPct val="0"/>
                </a:spcAft>
                <a:buClrTx/>
                <a:buSzTx/>
                <a:buFontTx/>
                <a:buNone/>
                <a:tabLst/>
                <a:defRPr/>
              </a:pPr>
              <a:endParaRPr kumimoji="0" lang="en-GB"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327" name="Group 326">
              <a:extLst>
                <a:ext uri="{FF2B5EF4-FFF2-40B4-BE49-F238E27FC236}">
                  <a16:creationId xmlns:a16="http://schemas.microsoft.com/office/drawing/2014/main" id="{F2C88706-53C8-48B0-BDD9-13FD09878364}"/>
                </a:ext>
              </a:extLst>
            </p:cNvPr>
            <p:cNvGrpSpPr/>
            <p:nvPr/>
          </p:nvGrpSpPr>
          <p:grpSpPr>
            <a:xfrm>
              <a:off x="566009" y="2916406"/>
              <a:ext cx="433910" cy="363679"/>
              <a:chOff x="17343438" y="13943013"/>
              <a:chExt cx="3290888" cy="2759075"/>
            </a:xfrm>
          </p:grpSpPr>
          <p:sp>
            <p:nvSpPr>
              <p:cNvPr id="328" name="Freeform 2318">
                <a:extLst>
                  <a:ext uri="{FF2B5EF4-FFF2-40B4-BE49-F238E27FC236}">
                    <a16:creationId xmlns:a16="http://schemas.microsoft.com/office/drawing/2014/main" id="{A54F5743-2807-4D53-8F05-73E0F9F88F23}"/>
                  </a:ext>
                </a:extLst>
              </p:cNvPr>
              <p:cNvSpPr>
                <a:spLocks noEditPoints="1"/>
              </p:cNvSpPr>
              <p:nvPr/>
            </p:nvSpPr>
            <p:spPr bwMode="auto">
              <a:xfrm>
                <a:off x="17665700" y="14257338"/>
                <a:ext cx="2652713" cy="1624013"/>
              </a:xfrm>
              <a:custGeom>
                <a:avLst/>
                <a:gdLst>
                  <a:gd name="T0" fmla="*/ 1671 w 1671"/>
                  <a:gd name="T1" fmla="*/ 1023 h 1023"/>
                  <a:gd name="T2" fmla="*/ 0 w 1671"/>
                  <a:gd name="T3" fmla="*/ 1023 h 1023"/>
                  <a:gd name="T4" fmla="*/ 0 w 1671"/>
                  <a:gd name="T5" fmla="*/ 0 h 1023"/>
                  <a:gd name="T6" fmla="*/ 1671 w 1671"/>
                  <a:gd name="T7" fmla="*/ 0 h 1023"/>
                  <a:gd name="T8" fmla="*/ 1671 w 1671"/>
                  <a:gd name="T9" fmla="*/ 1023 h 1023"/>
                  <a:gd name="T10" fmla="*/ 33 w 1671"/>
                  <a:gd name="T11" fmla="*/ 990 h 1023"/>
                  <a:gd name="T12" fmla="*/ 1638 w 1671"/>
                  <a:gd name="T13" fmla="*/ 990 h 1023"/>
                  <a:gd name="T14" fmla="*/ 1638 w 1671"/>
                  <a:gd name="T15" fmla="*/ 38 h 1023"/>
                  <a:gd name="T16" fmla="*/ 33 w 1671"/>
                  <a:gd name="T17" fmla="*/ 38 h 1023"/>
                  <a:gd name="T18" fmla="*/ 33 w 1671"/>
                  <a:gd name="T19" fmla="*/ 990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71" h="1023">
                    <a:moveTo>
                      <a:pt x="1671" y="1023"/>
                    </a:moveTo>
                    <a:lnTo>
                      <a:pt x="0" y="1023"/>
                    </a:lnTo>
                    <a:lnTo>
                      <a:pt x="0" y="0"/>
                    </a:lnTo>
                    <a:lnTo>
                      <a:pt x="1671" y="0"/>
                    </a:lnTo>
                    <a:lnTo>
                      <a:pt x="1671" y="1023"/>
                    </a:lnTo>
                    <a:close/>
                    <a:moveTo>
                      <a:pt x="33" y="990"/>
                    </a:moveTo>
                    <a:lnTo>
                      <a:pt x="1638" y="990"/>
                    </a:lnTo>
                    <a:lnTo>
                      <a:pt x="1638" y="38"/>
                    </a:lnTo>
                    <a:lnTo>
                      <a:pt x="33" y="38"/>
                    </a:lnTo>
                    <a:lnTo>
                      <a:pt x="33" y="990"/>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329" name="Freeform 2319">
                <a:extLst>
                  <a:ext uri="{FF2B5EF4-FFF2-40B4-BE49-F238E27FC236}">
                    <a16:creationId xmlns:a16="http://schemas.microsoft.com/office/drawing/2014/main" id="{88D26B03-13A0-4AE4-A0FF-C68216807EEF}"/>
                  </a:ext>
                </a:extLst>
              </p:cNvPr>
              <p:cNvSpPr>
                <a:spLocks noEditPoints="1"/>
              </p:cNvSpPr>
              <p:nvPr/>
            </p:nvSpPr>
            <p:spPr bwMode="auto">
              <a:xfrm>
                <a:off x="17665700" y="14257338"/>
                <a:ext cx="2652713" cy="1624013"/>
              </a:xfrm>
              <a:custGeom>
                <a:avLst/>
                <a:gdLst>
                  <a:gd name="T0" fmla="*/ 1671 w 1671"/>
                  <a:gd name="T1" fmla="*/ 1023 h 1023"/>
                  <a:gd name="T2" fmla="*/ 0 w 1671"/>
                  <a:gd name="T3" fmla="*/ 1023 h 1023"/>
                  <a:gd name="T4" fmla="*/ 0 w 1671"/>
                  <a:gd name="T5" fmla="*/ 0 h 1023"/>
                  <a:gd name="T6" fmla="*/ 1671 w 1671"/>
                  <a:gd name="T7" fmla="*/ 0 h 1023"/>
                  <a:gd name="T8" fmla="*/ 1671 w 1671"/>
                  <a:gd name="T9" fmla="*/ 1023 h 1023"/>
                  <a:gd name="T10" fmla="*/ 33 w 1671"/>
                  <a:gd name="T11" fmla="*/ 990 h 1023"/>
                  <a:gd name="T12" fmla="*/ 1638 w 1671"/>
                  <a:gd name="T13" fmla="*/ 990 h 1023"/>
                  <a:gd name="T14" fmla="*/ 1638 w 1671"/>
                  <a:gd name="T15" fmla="*/ 38 h 1023"/>
                  <a:gd name="T16" fmla="*/ 33 w 1671"/>
                  <a:gd name="T17" fmla="*/ 38 h 1023"/>
                  <a:gd name="T18" fmla="*/ 33 w 1671"/>
                  <a:gd name="T19" fmla="*/ 990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71" h="1023">
                    <a:moveTo>
                      <a:pt x="1671" y="1023"/>
                    </a:moveTo>
                    <a:lnTo>
                      <a:pt x="0" y="1023"/>
                    </a:lnTo>
                    <a:lnTo>
                      <a:pt x="0" y="0"/>
                    </a:lnTo>
                    <a:lnTo>
                      <a:pt x="1671" y="0"/>
                    </a:lnTo>
                    <a:lnTo>
                      <a:pt x="1671" y="1023"/>
                    </a:lnTo>
                    <a:close/>
                    <a:moveTo>
                      <a:pt x="33" y="990"/>
                    </a:moveTo>
                    <a:lnTo>
                      <a:pt x="1638" y="990"/>
                    </a:lnTo>
                    <a:lnTo>
                      <a:pt x="1638" y="38"/>
                    </a:lnTo>
                    <a:lnTo>
                      <a:pt x="33" y="38"/>
                    </a:lnTo>
                    <a:lnTo>
                      <a:pt x="33" y="990"/>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330" name="Freeform 2320">
                <a:extLst>
                  <a:ext uri="{FF2B5EF4-FFF2-40B4-BE49-F238E27FC236}">
                    <a16:creationId xmlns:a16="http://schemas.microsoft.com/office/drawing/2014/main" id="{F1F09FE5-8362-422A-8C9E-BAD459EDA206}"/>
                  </a:ext>
                </a:extLst>
              </p:cNvPr>
              <p:cNvSpPr>
                <a:spLocks noEditPoints="1"/>
              </p:cNvSpPr>
              <p:nvPr/>
            </p:nvSpPr>
            <p:spPr bwMode="auto">
              <a:xfrm>
                <a:off x="18940463" y="14106525"/>
                <a:ext cx="104775" cy="98425"/>
              </a:xfrm>
              <a:custGeom>
                <a:avLst/>
                <a:gdLst>
                  <a:gd name="T0" fmla="*/ 8 w 16"/>
                  <a:gd name="T1" fmla="*/ 15 h 15"/>
                  <a:gd name="T2" fmla="*/ 0 w 16"/>
                  <a:gd name="T3" fmla="*/ 8 h 15"/>
                  <a:gd name="T4" fmla="*/ 8 w 16"/>
                  <a:gd name="T5" fmla="*/ 0 h 15"/>
                  <a:gd name="T6" fmla="*/ 16 w 16"/>
                  <a:gd name="T7" fmla="*/ 8 h 15"/>
                  <a:gd name="T8" fmla="*/ 8 w 16"/>
                  <a:gd name="T9" fmla="*/ 15 h 15"/>
                  <a:gd name="T10" fmla="*/ 7 w 16"/>
                  <a:gd name="T11" fmla="*/ 8 h 15"/>
                  <a:gd name="T12" fmla="*/ 8 w 16"/>
                  <a:gd name="T13" fmla="*/ 8 h 15"/>
                  <a:gd name="T14" fmla="*/ 7 w 16"/>
                  <a:gd name="T15" fmla="*/ 8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5">
                    <a:moveTo>
                      <a:pt x="8" y="15"/>
                    </a:moveTo>
                    <a:cubicBezTo>
                      <a:pt x="4" y="15"/>
                      <a:pt x="0" y="12"/>
                      <a:pt x="0" y="8"/>
                    </a:cubicBezTo>
                    <a:cubicBezTo>
                      <a:pt x="0" y="3"/>
                      <a:pt x="4" y="0"/>
                      <a:pt x="8" y="0"/>
                    </a:cubicBezTo>
                    <a:cubicBezTo>
                      <a:pt x="12" y="0"/>
                      <a:pt x="16" y="3"/>
                      <a:pt x="16" y="8"/>
                    </a:cubicBezTo>
                    <a:cubicBezTo>
                      <a:pt x="16" y="12"/>
                      <a:pt x="12" y="15"/>
                      <a:pt x="8" y="15"/>
                    </a:cubicBezTo>
                    <a:close/>
                    <a:moveTo>
                      <a:pt x="7" y="8"/>
                    </a:moveTo>
                    <a:cubicBezTo>
                      <a:pt x="7" y="8"/>
                      <a:pt x="8" y="8"/>
                      <a:pt x="8" y="8"/>
                    </a:cubicBezTo>
                    <a:lnTo>
                      <a:pt x="7" y="8"/>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331" name="Rectangle 2321">
                <a:extLst>
                  <a:ext uri="{FF2B5EF4-FFF2-40B4-BE49-F238E27FC236}">
                    <a16:creationId xmlns:a16="http://schemas.microsoft.com/office/drawing/2014/main" id="{EB6C4832-C874-42F6-B262-6CD62EC3B352}"/>
                  </a:ext>
                </a:extLst>
              </p:cNvPr>
              <p:cNvSpPr>
                <a:spLocks noChangeArrowheads="1"/>
              </p:cNvSpPr>
              <p:nvPr/>
            </p:nvSpPr>
            <p:spPr bwMode="auto">
              <a:xfrm>
                <a:off x="18480088" y="16090900"/>
                <a:ext cx="1011238" cy="52388"/>
              </a:xfrm>
              <a:prstGeom prst="rect">
                <a:avLst/>
              </a:prstGeom>
              <a:solidFill>
                <a:srgbClr val="FFFFFF"/>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332" name="Freeform 2322">
                <a:extLst>
                  <a:ext uri="{FF2B5EF4-FFF2-40B4-BE49-F238E27FC236}">
                    <a16:creationId xmlns:a16="http://schemas.microsoft.com/office/drawing/2014/main" id="{3231FC29-9C23-4073-89C8-1176FE9D3A49}"/>
                  </a:ext>
                </a:extLst>
              </p:cNvPr>
              <p:cNvSpPr>
                <a:spLocks noEditPoints="1"/>
              </p:cNvSpPr>
              <p:nvPr/>
            </p:nvSpPr>
            <p:spPr bwMode="auto">
              <a:xfrm>
                <a:off x="17343438" y="13943013"/>
                <a:ext cx="3290888" cy="2759075"/>
              </a:xfrm>
              <a:custGeom>
                <a:avLst/>
                <a:gdLst>
                  <a:gd name="T0" fmla="*/ 465 w 501"/>
                  <a:gd name="T1" fmla="*/ 17 h 420"/>
                  <a:gd name="T2" fmla="*/ 485 w 501"/>
                  <a:gd name="T3" fmla="*/ 36 h 420"/>
                  <a:gd name="T4" fmla="*/ 485 w 501"/>
                  <a:gd name="T5" fmla="*/ 307 h 420"/>
                  <a:gd name="T6" fmla="*/ 465 w 501"/>
                  <a:gd name="T7" fmla="*/ 327 h 420"/>
                  <a:gd name="T8" fmla="*/ 324 w 501"/>
                  <a:gd name="T9" fmla="*/ 327 h 420"/>
                  <a:gd name="T10" fmla="*/ 344 w 501"/>
                  <a:gd name="T11" fmla="*/ 403 h 420"/>
                  <a:gd name="T12" fmla="*/ 157 w 501"/>
                  <a:gd name="T13" fmla="*/ 403 h 420"/>
                  <a:gd name="T14" fmla="*/ 178 w 501"/>
                  <a:gd name="T15" fmla="*/ 327 h 420"/>
                  <a:gd name="T16" fmla="*/ 37 w 501"/>
                  <a:gd name="T17" fmla="*/ 327 h 420"/>
                  <a:gd name="T18" fmla="*/ 17 w 501"/>
                  <a:gd name="T19" fmla="*/ 307 h 420"/>
                  <a:gd name="T20" fmla="*/ 17 w 501"/>
                  <a:gd name="T21" fmla="*/ 36 h 420"/>
                  <a:gd name="T22" fmla="*/ 37 w 501"/>
                  <a:gd name="T23" fmla="*/ 17 h 420"/>
                  <a:gd name="T24" fmla="*/ 465 w 501"/>
                  <a:gd name="T25" fmla="*/ 17 h 420"/>
                  <a:gd name="T26" fmla="*/ 465 w 501"/>
                  <a:gd name="T27" fmla="*/ 0 h 420"/>
                  <a:gd name="T28" fmla="*/ 37 w 501"/>
                  <a:gd name="T29" fmla="*/ 0 h 420"/>
                  <a:gd name="T30" fmla="*/ 0 w 501"/>
                  <a:gd name="T31" fmla="*/ 36 h 420"/>
                  <a:gd name="T32" fmla="*/ 0 w 501"/>
                  <a:gd name="T33" fmla="*/ 307 h 420"/>
                  <a:gd name="T34" fmla="*/ 37 w 501"/>
                  <a:gd name="T35" fmla="*/ 344 h 420"/>
                  <a:gd name="T36" fmla="*/ 156 w 501"/>
                  <a:gd name="T37" fmla="*/ 344 h 420"/>
                  <a:gd name="T38" fmla="*/ 141 w 501"/>
                  <a:gd name="T39" fmla="*/ 399 h 420"/>
                  <a:gd name="T40" fmla="*/ 136 w 501"/>
                  <a:gd name="T41" fmla="*/ 420 h 420"/>
                  <a:gd name="T42" fmla="*/ 157 w 501"/>
                  <a:gd name="T43" fmla="*/ 420 h 420"/>
                  <a:gd name="T44" fmla="*/ 344 w 501"/>
                  <a:gd name="T45" fmla="*/ 420 h 420"/>
                  <a:gd name="T46" fmla="*/ 366 w 501"/>
                  <a:gd name="T47" fmla="*/ 420 h 420"/>
                  <a:gd name="T48" fmla="*/ 360 w 501"/>
                  <a:gd name="T49" fmla="*/ 399 h 420"/>
                  <a:gd name="T50" fmla="*/ 346 w 501"/>
                  <a:gd name="T51" fmla="*/ 344 h 420"/>
                  <a:gd name="T52" fmla="*/ 465 w 501"/>
                  <a:gd name="T53" fmla="*/ 344 h 420"/>
                  <a:gd name="T54" fmla="*/ 501 w 501"/>
                  <a:gd name="T55" fmla="*/ 307 h 420"/>
                  <a:gd name="T56" fmla="*/ 501 w 501"/>
                  <a:gd name="T57" fmla="*/ 36 h 420"/>
                  <a:gd name="T58" fmla="*/ 465 w 501"/>
                  <a:gd name="T59"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1" h="420">
                    <a:moveTo>
                      <a:pt x="465" y="17"/>
                    </a:moveTo>
                    <a:cubicBezTo>
                      <a:pt x="476" y="17"/>
                      <a:pt x="485" y="25"/>
                      <a:pt x="485" y="36"/>
                    </a:cubicBezTo>
                    <a:cubicBezTo>
                      <a:pt x="485" y="307"/>
                      <a:pt x="485" y="307"/>
                      <a:pt x="485" y="307"/>
                    </a:cubicBezTo>
                    <a:cubicBezTo>
                      <a:pt x="485" y="318"/>
                      <a:pt x="476" y="327"/>
                      <a:pt x="465" y="327"/>
                    </a:cubicBezTo>
                    <a:cubicBezTo>
                      <a:pt x="324" y="327"/>
                      <a:pt x="324" y="327"/>
                      <a:pt x="324" y="327"/>
                    </a:cubicBezTo>
                    <a:cubicBezTo>
                      <a:pt x="344" y="403"/>
                      <a:pt x="344" y="403"/>
                      <a:pt x="344" y="403"/>
                    </a:cubicBezTo>
                    <a:cubicBezTo>
                      <a:pt x="157" y="403"/>
                      <a:pt x="157" y="403"/>
                      <a:pt x="157" y="403"/>
                    </a:cubicBezTo>
                    <a:cubicBezTo>
                      <a:pt x="178" y="327"/>
                      <a:pt x="178" y="327"/>
                      <a:pt x="178" y="327"/>
                    </a:cubicBezTo>
                    <a:cubicBezTo>
                      <a:pt x="37" y="327"/>
                      <a:pt x="37" y="327"/>
                      <a:pt x="37" y="327"/>
                    </a:cubicBezTo>
                    <a:cubicBezTo>
                      <a:pt x="26" y="327"/>
                      <a:pt x="17" y="318"/>
                      <a:pt x="17" y="307"/>
                    </a:cubicBezTo>
                    <a:cubicBezTo>
                      <a:pt x="17" y="36"/>
                      <a:pt x="17" y="36"/>
                      <a:pt x="17" y="36"/>
                    </a:cubicBezTo>
                    <a:cubicBezTo>
                      <a:pt x="17" y="25"/>
                      <a:pt x="26" y="17"/>
                      <a:pt x="37" y="17"/>
                    </a:cubicBezTo>
                    <a:cubicBezTo>
                      <a:pt x="465" y="17"/>
                      <a:pt x="465" y="17"/>
                      <a:pt x="465" y="17"/>
                    </a:cubicBezTo>
                    <a:moveTo>
                      <a:pt x="465" y="0"/>
                    </a:moveTo>
                    <a:cubicBezTo>
                      <a:pt x="37" y="0"/>
                      <a:pt x="37" y="0"/>
                      <a:pt x="37" y="0"/>
                    </a:cubicBezTo>
                    <a:cubicBezTo>
                      <a:pt x="17" y="0"/>
                      <a:pt x="0" y="16"/>
                      <a:pt x="0" y="36"/>
                    </a:cubicBezTo>
                    <a:cubicBezTo>
                      <a:pt x="0" y="307"/>
                      <a:pt x="0" y="307"/>
                      <a:pt x="0" y="307"/>
                    </a:cubicBezTo>
                    <a:cubicBezTo>
                      <a:pt x="0" y="327"/>
                      <a:pt x="17" y="344"/>
                      <a:pt x="37" y="344"/>
                    </a:cubicBezTo>
                    <a:cubicBezTo>
                      <a:pt x="156" y="344"/>
                      <a:pt x="156" y="344"/>
                      <a:pt x="156" y="344"/>
                    </a:cubicBezTo>
                    <a:cubicBezTo>
                      <a:pt x="141" y="399"/>
                      <a:pt x="141" y="399"/>
                      <a:pt x="141" y="399"/>
                    </a:cubicBezTo>
                    <a:cubicBezTo>
                      <a:pt x="136" y="420"/>
                      <a:pt x="136" y="420"/>
                      <a:pt x="136" y="420"/>
                    </a:cubicBezTo>
                    <a:cubicBezTo>
                      <a:pt x="157" y="420"/>
                      <a:pt x="157" y="420"/>
                      <a:pt x="157" y="420"/>
                    </a:cubicBezTo>
                    <a:cubicBezTo>
                      <a:pt x="344" y="420"/>
                      <a:pt x="344" y="420"/>
                      <a:pt x="344" y="420"/>
                    </a:cubicBezTo>
                    <a:cubicBezTo>
                      <a:pt x="366" y="420"/>
                      <a:pt x="366" y="420"/>
                      <a:pt x="366" y="420"/>
                    </a:cubicBezTo>
                    <a:cubicBezTo>
                      <a:pt x="360" y="399"/>
                      <a:pt x="360" y="399"/>
                      <a:pt x="360" y="399"/>
                    </a:cubicBezTo>
                    <a:cubicBezTo>
                      <a:pt x="346" y="344"/>
                      <a:pt x="346" y="344"/>
                      <a:pt x="346" y="344"/>
                    </a:cubicBezTo>
                    <a:cubicBezTo>
                      <a:pt x="465" y="344"/>
                      <a:pt x="465" y="344"/>
                      <a:pt x="465" y="344"/>
                    </a:cubicBezTo>
                    <a:cubicBezTo>
                      <a:pt x="485" y="344"/>
                      <a:pt x="501" y="327"/>
                      <a:pt x="501" y="307"/>
                    </a:cubicBezTo>
                    <a:cubicBezTo>
                      <a:pt x="501" y="36"/>
                      <a:pt x="501" y="36"/>
                      <a:pt x="501" y="36"/>
                    </a:cubicBezTo>
                    <a:cubicBezTo>
                      <a:pt x="501" y="16"/>
                      <a:pt x="485" y="0"/>
                      <a:pt x="465" y="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grpSp>
      </p:grpSp>
      <p:grpSp>
        <p:nvGrpSpPr>
          <p:cNvPr id="333" name="Group 332">
            <a:extLst>
              <a:ext uri="{FF2B5EF4-FFF2-40B4-BE49-F238E27FC236}">
                <a16:creationId xmlns:a16="http://schemas.microsoft.com/office/drawing/2014/main" id="{83F8217E-55C0-4F35-B870-2E2E53891E62}"/>
              </a:ext>
            </a:extLst>
          </p:cNvPr>
          <p:cNvGrpSpPr/>
          <p:nvPr/>
        </p:nvGrpSpPr>
        <p:grpSpPr>
          <a:xfrm>
            <a:off x="3155289" y="4338735"/>
            <a:ext cx="562448" cy="562448"/>
            <a:chOff x="440064" y="2747393"/>
            <a:chExt cx="685800" cy="685800"/>
          </a:xfrm>
        </p:grpSpPr>
        <p:sp>
          <p:nvSpPr>
            <p:cNvPr id="334" name="Oval 333">
              <a:extLst>
                <a:ext uri="{FF2B5EF4-FFF2-40B4-BE49-F238E27FC236}">
                  <a16:creationId xmlns:a16="http://schemas.microsoft.com/office/drawing/2014/main" id="{BB0DEE59-AC7D-4D0F-B75C-022A8D34EAB0}"/>
                </a:ext>
              </a:extLst>
            </p:cNvPr>
            <p:cNvSpPr>
              <a:spLocks noChangeAspect="1"/>
            </p:cNvSpPr>
            <p:nvPr/>
          </p:nvSpPr>
          <p:spPr>
            <a:xfrm>
              <a:off x="440064" y="2747393"/>
              <a:ext cx="685800" cy="685800"/>
            </a:xfrm>
            <a:prstGeom prst="ellipse">
              <a:avLst/>
            </a:prstGeom>
            <a:solidFill>
              <a:srgbClr val="C00000"/>
            </a:solidFill>
            <a:ln w="12700" cap="flat" cmpd="sng" algn="ctr">
              <a:noFill/>
              <a:prstDash val="solid"/>
            </a:ln>
            <a:effectLst/>
            <a:extLst>
              <a:ext uri="{91240B29-F687-4F45-9708-019B960494DF}">
                <a14:hiddenLine xmlns:a14="http://schemas.microsoft.com/office/drawing/2010/main" w="12700"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08013" rtl="0" eaLnBrk="0" fontAlgn="base" latinLnBrk="0" hangingPunct="0">
                <a:lnSpc>
                  <a:spcPct val="100000"/>
                </a:lnSpc>
                <a:spcBef>
                  <a:spcPct val="0"/>
                </a:spcBef>
                <a:spcAft>
                  <a:spcPct val="0"/>
                </a:spcAft>
                <a:buClrTx/>
                <a:buSzTx/>
                <a:buFontTx/>
                <a:buNone/>
                <a:tabLst/>
                <a:defRPr/>
              </a:pPr>
              <a:endParaRPr kumimoji="0" lang="en-GB"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335" name="Group 334">
              <a:extLst>
                <a:ext uri="{FF2B5EF4-FFF2-40B4-BE49-F238E27FC236}">
                  <a16:creationId xmlns:a16="http://schemas.microsoft.com/office/drawing/2014/main" id="{3B999262-0366-473A-88FC-EDB1CFDADC1C}"/>
                </a:ext>
              </a:extLst>
            </p:cNvPr>
            <p:cNvGrpSpPr/>
            <p:nvPr/>
          </p:nvGrpSpPr>
          <p:grpSpPr>
            <a:xfrm>
              <a:off x="566009" y="2916406"/>
              <a:ext cx="433910" cy="363679"/>
              <a:chOff x="17343438" y="13943013"/>
              <a:chExt cx="3290888" cy="2759075"/>
            </a:xfrm>
          </p:grpSpPr>
          <p:sp>
            <p:nvSpPr>
              <p:cNvPr id="336" name="Freeform 2318">
                <a:extLst>
                  <a:ext uri="{FF2B5EF4-FFF2-40B4-BE49-F238E27FC236}">
                    <a16:creationId xmlns:a16="http://schemas.microsoft.com/office/drawing/2014/main" id="{CE84617F-C8FD-4237-A3B6-D3677FD700A7}"/>
                  </a:ext>
                </a:extLst>
              </p:cNvPr>
              <p:cNvSpPr>
                <a:spLocks noEditPoints="1"/>
              </p:cNvSpPr>
              <p:nvPr/>
            </p:nvSpPr>
            <p:spPr bwMode="auto">
              <a:xfrm>
                <a:off x="17665700" y="14257338"/>
                <a:ext cx="2652713" cy="1624013"/>
              </a:xfrm>
              <a:custGeom>
                <a:avLst/>
                <a:gdLst>
                  <a:gd name="T0" fmla="*/ 1671 w 1671"/>
                  <a:gd name="T1" fmla="*/ 1023 h 1023"/>
                  <a:gd name="T2" fmla="*/ 0 w 1671"/>
                  <a:gd name="T3" fmla="*/ 1023 h 1023"/>
                  <a:gd name="T4" fmla="*/ 0 w 1671"/>
                  <a:gd name="T5" fmla="*/ 0 h 1023"/>
                  <a:gd name="T6" fmla="*/ 1671 w 1671"/>
                  <a:gd name="T7" fmla="*/ 0 h 1023"/>
                  <a:gd name="T8" fmla="*/ 1671 w 1671"/>
                  <a:gd name="T9" fmla="*/ 1023 h 1023"/>
                  <a:gd name="T10" fmla="*/ 33 w 1671"/>
                  <a:gd name="T11" fmla="*/ 990 h 1023"/>
                  <a:gd name="T12" fmla="*/ 1638 w 1671"/>
                  <a:gd name="T13" fmla="*/ 990 h 1023"/>
                  <a:gd name="T14" fmla="*/ 1638 w 1671"/>
                  <a:gd name="T15" fmla="*/ 38 h 1023"/>
                  <a:gd name="T16" fmla="*/ 33 w 1671"/>
                  <a:gd name="T17" fmla="*/ 38 h 1023"/>
                  <a:gd name="T18" fmla="*/ 33 w 1671"/>
                  <a:gd name="T19" fmla="*/ 990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71" h="1023">
                    <a:moveTo>
                      <a:pt x="1671" y="1023"/>
                    </a:moveTo>
                    <a:lnTo>
                      <a:pt x="0" y="1023"/>
                    </a:lnTo>
                    <a:lnTo>
                      <a:pt x="0" y="0"/>
                    </a:lnTo>
                    <a:lnTo>
                      <a:pt x="1671" y="0"/>
                    </a:lnTo>
                    <a:lnTo>
                      <a:pt x="1671" y="1023"/>
                    </a:lnTo>
                    <a:close/>
                    <a:moveTo>
                      <a:pt x="33" y="990"/>
                    </a:moveTo>
                    <a:lnTo>
                      <a:pt x="1638" y="990"/>
                    </a:lnTo>
                    <a:lnTo>
                      <a:pt x="1638" y="38"/>
                    </a:lnTo>
                    <a:lnTo>
                      <a:pt x="33" y="38"/>
                    </a:lnTo>
                    <a:lnTo>
                      <a:pt x="33" y="990"/>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337" name="Freeform 2319">
                <a:extLst>
                  <a:ext uri="{FF2B5EF4-FFF2-40B4-BE49-F238E27FC236}">
                    <a16:creationId xmlns:a16="http://schemas.microsoft.com/office/drawing/2014/main" id="{5CAE4A57-8C2E-4FA5-86FD-46B02AA73F07}"/>
                  </a:ext>
                </a:extLst>
              </p:cNvPr>
              <p:cNvSpPr>
                <a:spLocks noEditPoints="1"/>
              </p:cNvSpPr>
              <p:nvPr/>
            </p:nvSpPr>
            <p:spPr bwMode="auto">
              <a:xfrm>
                <a:off x="17665700" y="14257338"/>
                <a:ext cx="2652713" cy="1624013"/>
              </a:xfrm>
              <a:custGeom>
                <a:avLst/>
                <a:gdLst>
                  <a:gd name="T0" fmla="*/ 1671 w 1671"/>
                  <a:gd name="T1" fmla="*/ 1023 h 1023"/>
                  <a:gd name="T2" fmla="*/ 0 w 1671"/>
                  <a:gd name="T3" fmla="*/ 1023 h 1023"/>
                  <a:gd name="T4" fmla="*/ 0 w 1671"/>
                  <a:gd name="T5" fmla="*/ 0 h 1023"/>
                  <a:gd name="T6" fmla="*/ 1671 w 1671"/>
                  <a:gd name="T7" fmla="*/ 0 h 1023"/>
                  <a:gd name="T8" fmla="*/ 1671 w 1671"/>
                  <a:gd name="T9" fmla="*/ 1023 h 1023"/>
                  <a:gd name="T10" fmla="*/ 33 w 1671"/>
                  <a:gd name="T11" fmla="*/ 990 h 1023"/>
                  <a:gd name="T12" fmla="*/ 1638 w 1671"/>
                  <a:gd name="T13" fmla="*/ 990 h 1023"/>
                  <a:gd name="T14" fmla="*/ 1638 w 1671"/>
                  <a:gd name="T15" fmla="*/ 38 h 1023"/>
                  <a:gd name="T16" fmla="*/ 33 w 1671"/>
                  <a:gd name="T17" fmla="*/ 38 h 1023"/>
                  <a:gd name="T18" fmla="*/ 33 w 1671"/>
                  <a:gd name="T19" fmla="*/ 990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71" h="1023">
                    <a:moveTo>
                      <a:pt x="1671" y="1023"/>
                    </a:moveTo>
                    <a:lnTo>
                      <a:pt x="0" y="1023"/>
                    </a:lnTo>
                    <a:lnTo>
                      <a:pt x="0" y="0"/>
                    </a:lnTo>
                    <a:lnTo>
                      <a:pt x="1671" y="0"/>
                    </a:lnTo>
                    <a:lnTo>
                      <a:pt x="1671" y="1023"/>
                    </a:lnTo>
                    <a:close/>
                    <a:moveTo>
                      <a:pt x="33" y="990"/>
                    </a:moveTo>
                    <a:lnTo>
                      <a:pt x="1638" y="990"/>
                    </a:lnTo>
                    <a:lnTo>
                      <a:pt x="1638" y="38"/>
                    </a:lnTo>
                    <a:lnTo>
                      <a:pt x="33" y="38"/>
                    </a:lnTo>
                    <a:lnTo>
                      <a:pt x="33" y="990"/>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338" name="Freeform 2320">
                <a:extLst>
                  <a:ext uri="{FF2B5EF4-FFF2-40B4-BE49-F238E27FC236}">
                    <a16:creationId xmlns:a16="http://schemas.microsoft.com/office/drawing/2014/main" id="{B7EFD747-8B54-4AC9-A9AD-6FEECA8E83EE}"/>
                  </a:ext>
                </a:extLst>
              </p:cNvPr>
              <p:cNvSpPr>
                <a:spLocks noEditPoints="1"/>
              </p:cNvSpPr>
              <p:nvPr/>
            </p:nvSpPr>
            <p:spPr bwMode="auto">
              <a:xfrm>
                <a:off x="18940463" y="14106525"/>
                <a:ext cx="104775" cy="98425"/>
              </a:xfrm>
              <a:custGeom>
                <a:avLst/>
                <a:gdLst>
                  <a:gd name="T0" fmla="*/ 8 w 16"/>
                  <a:gd name="T1" fmla="*/ 15 h 15"/>
                  <a:gd name="T2" fmla="*/ 0 w 16"/>
                  <a:gd name="T3" fmla="*/ 8 h 15"/>
                  <a:gd name="T4" fmla="*/ 8 w 16"/>
                  <a:gd name="T5" fmla="*/ 0 h 15"/>
                  <a:gd name="T6" fmla="*/ 16 w 16"/>
                  <a:gd name="T7" fmla="*/ 8 h 15"/>
                  <a:gd name="T8" fmla="*/ 8 w 16"/>
                  <a:gd name="T9" fmla="*/ 15 h 15"/>
                  <a:gd name="T10" fmla="*/ 7 w 16"/>
                  <a:gd name="T11" fmla="*/ 8 h 15"/>
                  <a:gd name="T12" fmla="*/ 8 w 16"/>
                  <a:gd name="T13" fmla="*/ 8 h 15"/>
                  <a:gd name="T14" fmla="*/ 7 w 16"/>
                  <a:gd name="T15" fmla="*/ 8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5">
                    <a:moveTo>
                      <a:pt x="8" y="15"/>
                    </a:moveTo>
                    <a:cubicBezTo>
                      <a:pt x="4" y="15"/>
                      <a:pt x="0" y="12"/>
                      <a:pt x="0" y="8"/>
                    </a:cubicBezTo>
                    <a:cubicBezTo>
                      <a:pt x="0" y="3"/>
                      <a:pt x="4" y="0"/>
                      <a:pt x="8" y="0"/>
                    </a:cubicBezTo>
                    <a:cubicBezTo>
                      <a:pt x="12" y="0"/>
                      <a:pt x="16" y="3"/>
                      <a:pt x="16" y="8"/>
                    </a:cubicBezTo>
                    <a:cubicBezTo>
                      <a:pt x="16" y="12"/>
                      <a:pt x="12" y="15"/>
                      <a:pt x="8" y="15"/>
                    </a:cubicBezTo>
                    <a:close/>
                    <a:moveTo>
                      <a:pt x="7" y="8"/>
                    </a:moveTo>
                    <a:cubicBezTo>
                      <a:pt x="7" y="8"/>
                      <a:pt x="8" y="8"/>
                      <a:pt x="8" y="8"/>
                    </a:cubicBezTo>
                    <a:lnTo>
                      <a:pt x="7" y="8"/>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339" name="Rectangle 2321">
                <a:extLst>
                  <a:ext uri="{FF2B5EF4-FFF2-40B4-BE49-F238E27FC236}">
                    <a16:creationId xmlns:a16="http://schemas.microsoft.com/office/drawing/2014/main" id="{75BAF822-912C-4A2F-845D-F3D333BDB3DD}"/>
                  </a:ext>
                </a:extLst>
              </p:cNvPr>
              <p:cNvSpPr>
                <a:spLocks noChangeArrowheads="1"/>
              </p:cNvSpPr>
              <p:nvPr/>
            </p:nvSpPr>
            <p:spPr bwMode="auto">
              <a:xfrm>
                <a:off x="18480088" y="16090900"/>
                <a:ext cx="1011238" cy="52388"/>
              </a:xfrm>
              <a:prstGeom prst="rect">
                <a:avLst/>
              </a:prstGeom>
              <a:solidFill>
                <a:srgbClr val="FFFFFF"/>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340" name="Freeform 2322">
                <a:extLst>
                  <a:ext uri="{FF2B5EF4-FFF2-40B4-BE49-F238E27FC236}">
                    <a16:creationId xmlns:a16="http://schemas.microsoft.com/office/drawing/2014/main" id="{FD25CA90-EF1D-4A17-9085-33D7E952E8C2}"/>
                  </a:ext>
                </a:extLst>
              </p:cNvPr>
              <p:cNvSpPr>
                <a:spLocks noEditPoints="1"/>
              </p:cNvSpPr>
              <p:nvPr/>
            </p:nvSpPr>
            <p:spPr bwMode="auto">
              <a:xfrm>
                <a:off x="17343438" y="13943013"/>
                <a:ext cx="3290888" cy="2759075"/>
              </a:xfrm>
              <a:custGeom>
                <a:avLst/>
                <a:gdLst>
                  <a:gd name="T0" fmla="*/ 465 w 501"/>
                  <a:gd name="T1" fmla="*/ 17 h 420"/>
                  <a:gd name="T2" fmla="*/ 485 w 501"/>
                  <a:gd name="T3" fmla="*/ 36 h 420"/>
                  <a:gd name="T4" fmla="*/ 485 w 501"/>
                  <a:gd name="T5" fmla="*/ 307 h 420"/>
                  <a:gd name="T6" fmla="*/ 465 w 501"/>
                  <a:gd name="T7" fmla="*/ 327 h 420"/>
                  <a:gd name="T8" fmla="*/ 324 w 501"/>
                  <a:gd name="T9" fmla="*/ 327 h 420"/>
                  <a:gd name="T10" fmla="*/ 344 w 501"/>
                  <a:gd name="T11" fmla="*/ 403 h 420"/>
                  <a:gd name="T12" fmla="*/ 157 w 501"/>
                  <a:gd name="T13" fmla="*/ 403 h 420"/>
                  <a:gd name="T14" fmla="*/ 178 w 501"/>
                  <a:gd name="T15" fmla="*/ 327 h 420"/>
                  <a:gd name="T16" fmla="*/ 37 w 501"/>
                  <a:gd name="T17" fmla="*/ 327 h 420"/>
                  <a:gd name="T18" fmla="*/ 17 w 501"/>
                  <a:gd name="T19" fmla="*/ 307 h 420"/>
                  <a:gd name="T20" fmla="*/ 17 w 501"/>
                  <a:gd name="T21" fmla="*/ 36 h 420"/>
                  <a:gd name="T22" fmla="*/ 37 w 501"/>
                  <a:gd name="T23" fmla="*/ 17 h 420"/>
                  <a:gd name="T24" fmla="*/ 465 w 501"/>
                  <a:gd name="T25" fmla="*/ 17 h 420"/>
                  <a:gd name="T26" fmla="*/ 465 w 501"/>
                  <a:gd name="T27" fmla="*/ 0 h 420"/>
                  <a:gd name="T28" fmla="*/ 37 w 501"/>
                  <a:gd name="T29" fmla="*/ 0 h 420"/>
                  <a:gd name="T30" fmla="*/ 0 w 501"/>
                  <a:gd name="T31" fmla="*/ 36 h 420"/>
                  <a:gd name="T32" fmla="*/ 0 w 501"/>
                  <a:gd name="T33" fmla="*/ 307 h 420"/>
                  <a:gd name="T34" fmla="*/ 37 w 501"/>
                  <a:gd name="T35" fmla="*/ 344 h 420"/>
                  <a:gd name="T36" fmla="*/ 156 w 501"/>
                  <a:gd name="T37" fmla="*/ 344 h 420"/>
                  <a:gd name="T38" fmla="*/ 141 w 501"/>
                  <a:gd name="T39" fmla="*/ 399 h 420"/>
                  <a:gd name="T40" fmla="*/ 136 w 501"/>
                  <a:gd name="T41" fmla="*/ 420 h 420"/>
                  <a:gd name="T42" fmla="*/ 157 w 501"/>
                  <a:gd name="T43" fmla="*/ 420 h 420"/>
                  <a:gd name="T44" fmla="*/ 344 w 501"/>
                  <a:gd name="T45" fmla="*/ 420 h 420"/>
                  <a:gd name="T46" fmla="*/ 366 w 501"/>
                  <a:gd name="T47" fmla="*/ 420 h 420"/>
                  <a:gd name="T48" fmla="*/ 360 w 501"/>
                  <a:gd name="T49" fmla="*/ 399 h 420"/>
                  <a:gd name="T50" fmla="*/ 346 w 501"/>
                  <a:gd name="T51" fmla="*/ 344 h 420"/>
                  <a:gd name="T52" fmla="*/ 465 w 501"/>
                  <a:gd name="T53" fmla="*/ 344 h 420"/>
                  <a:gd name="T54" fmla="*/ 501 w 501"/>
                  <a:gd name="T55" fmla="*/ 307 h 420"/>
                  <a:gd name="T56" fmla="*/ 501 w 501"/>
                  <a:gd name="T57" fmla="*/ 36 h 420"/>
                  <a:gd name="T58" fmla="*/ 465 w 501"/>
                  <a:gd name="T59"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1" h="420">
                    <a:moveTo>
                      <a:pt x="465" y="17"/>
                    </a:moveTo>
                    <a:cubicBezTo>
                      <a:pt x="476" y="17"/>
                      <a:pt x="485" y="25"/>
                      <a:pt x="485" y="36"/>
                    </a:cubicBezTo>
                    <a:cubicBezTo>
                      <a:pt x="485" y="307"/>
                      <a:pt x="485" y="307"/>
                      <a:pt x="485" y="307"/>
                    </a:cubicBezTo>
                    <a:cubicBezTo>
                      <a:pt x="485" y="318"/>
                      <a:pt x="476" y="327"/>
                      <a:pt x="465" y="327"/>
                    </a:cubicBezTo>
                    <a:cubicBezTo>
                      <a:pt x="324" y="327"/>
                      <a:pt x="324" y="327"/>
                      <a:pt x="324" y="327"/>
                    </a:cubicBezTo>
                    <a:cubicBezTo>
                      <a:pt x="344" y="403"/>
                      <a:pt x="344" y="403"/>
                      <a:pt x="344" y="403"/>
                    </a:cubicBezTo>
                    <a:cubicBezTo>
                      <a:pt x="157" y="403"/>
                      <a:pt x="157" y="403"/>
                      <a:pt x="157" y="403"/>
                    </a:cubicBezTo>
                    <a:cubicBezTo>
                      <a:pt x="178" y="327"/>
                      <a:pt x="178" y="327"/>
                      <a:pt x="178" y="327"/>
                    </a:cubicBezTo>
                    <a:cubicBezTo>
                      <a:pt x="37" y="327"/>
                      <a:pt x="37" y="327"/>
                      <a:pt x="37" y="327"/>
                    </a:cubicBezTo>
                    <a:cubicBezTo>
                      <a:pt x="26" y="327"/>
                      <a:pt x="17" y="318"/>
                      <a:pt x="17" y="307"/>
                    </a:cubicBezTo>
                    <a:cubicBezTo>
                      <a:pt x="17" y="36"/>
                      <a:pt x="17" y="36"/>
                      <a:pt x="17" y="36"/>
                    </a:cubicBezTo>
                    <a:cubicBezTo>
                      <a:pt x="17" y="25"/>
                      <a:pt x="26" y="17"/>
                      <a:pt x="37" y="17"/>
                    </a:cubicBezTo>
                    <a:cubicBezTo>
                      <a:pt x="465" y="17"/>
                      <a:pt x="465" y="17"/>
                      <a:pt x="465" y="17"/>
                    </a:cubicBezTo>
                    <a:moveTo>
                      <a:pt x="465" y="0"/>
                    </a:moveTo>
                    <a:cubicBezTo>
                      <a:pt x="37" y="0"/>
                      <a:pt x="37" y="0"/>
                      <a:pt x="37" y="0"/>
                    </a:cubicBezTo>
                    <a:cubicBezTo>
                      <a:pt x="17" y="0"/>
                      <a:pt x="0" y="16"/>
                      <a:pt x="0" y="36"/>
                    </a:cubicBezTo>
                    <a:cubicBezTo>
                      <a:pt x="0" y="307"/>
                      <a:pt x="0" y="307"/>
                      <a:pt x="0" y="307"/>
                    </a:cubicBezTo>
                    <a:cubicBezTo>
                      <a:pt x="0" y="327"/>
                      <a:pt x="17" y="344"/>
                      <a:pt x="37" y="344"/>
                    </a:cubicBezTo>
                    <a:cubicBezTo>
                      <a:pt x="156" y="344"/>
                      <a:pt x="156" y="344"/>
                      <a:pt x="156" y="344"/>
                    </a:cubicBezTo>
                    <a:cubicBezTo>
                      <a:pt x="141" y="399"/>
                      <a:pt x="141" y="399"/>
                      <a:pt x="141" y="399"/>
                    </a:cubicBezTo>
                    <a:cubicBezTo>
                      <a:pt x="136" y="420"/>
                      <a:pt x="136" y="420"/>
                      <a:pt x="136" y="420"/>
                    </a:cubicBezTo>
                    <a:cubicBezTo>
                      <a:pt x="157" y="420"/>
                      <a:pt x="157" y="420"/>
                      <a:pt x="157" y="420"/>
                    </a:cubicBezTo>
                    <a:cubicBezTo>
                      <a:pt x="344" y="420"/>
                      <a:pt x="344" y="420"/>
                      <a:pt x="344" y="420"/>
                    </a:cubicBezTo>
                    <a:cubicBezTo>
                      <a:pt x="366" y="420"/>
                      <a:pt x="366" y="420"/>
                      <a:pt x="366" y="420"/>
                    </a:cubicBezTo>
                    <a:cubicBezTo>
                      <a:pt x="360" y="399"/>
                      <a:pt x="360" y="399"/>
                      <a:pt x="360" y="399"/>
                    </a:cubicBezTo>
                    <a:cubicBezTo>
                      <a:pt x="346" y="344"/>
                      <a:pt x="346" y="344"/>
                      <a:pt x="346" y="344"/>
                    </a:cubicBezTo>
                    <a:cubicBezTo>
                      <a:pt x="465" y="344"/>
                      <a:pt x="465" y="344"/>
                      <a:pt x="465" y="344"/>
                    </a:cubicBezTo>
                    <a:cubicBezTo>
                      <a:pt x="485" y="344"/>
                      <a:pt x="501" y="327"/>
                      <a:pt x="501" y="307"/>
                    </a:cubicBezTo>
                    <a:cubicBezTo>
                      <a:pt x="501" y="36"/>
                      <a:pt x="501" y="36"/>
                      <a:pt x="501" y="36"/>
                    </a:cubicBezTo>
                    <a:cubicBezTo>
                      <a:pt x="501" y="16"/>
                      <a:pt x="485" y="0"/>
                      <a:pt x="465" y="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grpSp>
      </p:grpSp>
      <p:grpSp>
        <p:nvGrpSpPr>
          <p:cNvPr id="341" name="Group 340">
            <a:extLst>
              <a:ext uri="{FF2B5EF4-FFF2-40B4-BE49-F238E27FC236}">
                <a16:creationId xmlns:a16="http://schemas.microsoft.com/office/drawing/2014/main" id="{1DC38F64-D4B8-4C0E-9F9A-F26309000102}"/>
              </a:ext>
            </a:extLst>
          </p:cNvPr>
          <p:cNvGrpSpPr/>
          <p:nvPr/>
        </p:nvGrpSpPr>
        <p:grpSpPr>
          <a:xfrm>
            <a:off x="5468203" y="2415886"/>
            <a:ext cx="562448" cy="562448"/>
            <a:chOff x="440064" y="2747393"/>
            <a:chExt cx="685800" cy="685800"/>
          </a:xfrm>
        </p:grpSpPr>
        <p:sp>
          <p:nvSpPr>
            <p:cNvPr id="342" name="Oval 341">
              <a:extLst>
                <a:ext uri="{FF2B5EF4-FFF2-40B4-BE49-F238E27FC236}">
                  <a16:creationId xmlns:a16="http://schemas.microsoft.com/office/drawing/2014/main" id="{894AEE91-82A0-46F3-859F-C52A4263E619}"/>
                </a:ext>
              </a:extLst>
            </p:cNvPr>
            <p:cNvSpPr>
              <a:spLocks noChangeAspect="1"/>
            </p:cNvSpPr>
            <p:nvPr/>
          </p:nvSpPr>
          <p:spPr>
            <a:xfrm>
              <a:off x="440064" y="2747393"/>
              <a:ext cx="685800" cy="685800"/>
            </a:xfrm>
            <a:prstGeom prst="ellipse">
              <a:avLst/>
            </a:prstGeom>
            <a:solidFill>
              <a:srgbClr val="C00000"/>
            </a:solidFill>
            <a:ln w="12700" cap="flat" cmpd="sng" algn="ctr">
              <a:noFill/>
              <a:prstDash val="solid"/>
            </a:ln>
            <a:effectLst/>
            <a:extLst>
              <a:ext uri="{91240B29-F687-4F45-9708-019B960494DF}">
                <a14:hiddenLine xmlns:a14="http://schemas.microsoft.com/office/drawing/2010/main" w="12700"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08013" rtl="0" eaLnBrk="0" fontAlgn="base" latinLnBrk="0" hangingPunct="0">
                <a:lnSpc>
                  <a:spcPct val="100000"/>
                </a:lnSpc>
                <a:spcBef>
                  <a:spcPct val="0"/>
                </a:spcBef>
                <a:spcAft>
                  <a:spcPct val="0"/>
                </a:spcAft>
                <a:buClrTx/>
                <a:buSzTx/>
                <a:buFontTx/>
                <a:buNone/>
                <a:tabLst/>
                <a:defRPr/>
              </a:pPr>
              <a:endParaRPr kumimoji="0" lang="en-GB"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343" name="Group 342">
              <a:extLst>
                <a:ext uri="{FF2B5EF4-FFF2-40B4-BE49-F238E27FC236}">
                  <a16:creationId xmlns:a16="http://schemas.microsoft.com/office/drawing/2014/main" id="{EC2FA766-2552-46D3-BBCF-D07C411A5AFB}"/>
                </a:ext>
              </a:extLst>
            </p:cNvPr>
            <p:cNvGrpSpPr/>
            <p:nvPr/>
          </p:nvGrpSpPr>
          <p:grpSpPr>
            <a:xfrm>
              <a:off x="566009" y="2916406"/>
              <a:ext cx="433910" cy="363679"/>
              <a:chOff x="17343438" y="13943013"/>
              <a:chExt cx="3290888" cy="2759075"/>
            </a:xfrm>
          </p:grpSpPr>
          <p:sp>
            <p:nvSpPr>
              <p:cNvPr id="344" name="Freeform 2318">
                <a:extLst>
                  <a:ext uri="{FF2B5EF4-FFF2-40B4-BE49-F238E27FC236}">
                    <a16:creationId xmlns:a16="http://schemas.microsoft.com/office/drawing/2014/main" id="{E0B49C5C-7346-4025-8470-3B463CDDD09C}"/>
                  </a:ext>
                </a:extLst>
              </p:cNvPr>
              <p:cNvSpPr>
                <a:spLocks noEditPoints="1"/>
              </p:cNvSpPr>
              <p:nvPr/>
            </p:nvSpPr>
            <p:spPr bwMode="auto">
              <a:xfrm>
                <a:off x="17665700" y="14257338"/>
                <a:ext cx="2652713" cy="1624013"/>
              </a:xfrm>
              <a:custGeom>
                <a:avLst/>
                <a:gdLst>
                  <a:gd name="T0" fmla="*/ 1671 w 1671"/>
                  <a:gd name="T1" fmla="*/ 1023 h 1023"/>
                  <a:gd name="T2" fmla="*/ 0 w 1671"/>
                  <a:gd name="T3" fmla="*/ 1023 h 1023"/>
                  <a:gd name="T4" fmla="*/ 0 w 1671"/>
                  <a:gd name="T5" fmla="*/ 0 h 1023"/>
                  <a:gd name="T6" fmla="*/ 1671 w 1671"/>
                  <a:gd name="T7" fmla="*/ 0 h 1023"/>
                  <a:gd name="T8" fmla="*/ 1671 w 1671"/>
                  <a:gd name="T9" fmla="*/ 1023 h 1023"/>
                  <a:gd name="T10" fmla="*/ 33 w 1671"/>
                  <a:gd name="T11" fmla="*/ 990 h 1023"/>
                  <a:gd name="T12" fmla="*/ 1638 w 1671"/>
                  <a:gd name="T13" fmla="*/ 990 h 1023"/>
                  <a:gd name="T14" fmla="*/ 1638 w 1671"/>
                  <a:gd name="T15" fmla="*/ 38 h 1023"/>
                  <a:gd name="T16" fmla="*/ 33 w 1671"/>
                  <a:gd name="T17" fmla="*/ 38 h 1023"/>
                  <a:gd name="T18" fmla="*/ 33 w 1671"/>
                  <a:gd name="T19" fmla="*/ 990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71" h="1023">
                    <a:moveTo>
                      <a:pt x="1671" y="1023"/>
                    </a:moveTo>
                    <a:lnTo>
                      <a:pt x="0" y="1023"/>
                    </a:lnTo>
                    <a:lnTo>
                      <a:pt x="0" y="0"/>
                    </a:lnTo>
                    <a:lnTo>
                      <a:pt x="1671" y="0"/>
                    </a:lnTo>
                    <a:lnTo>
                      <a:pt x="1671" y="1023"/>
                    </a:lnTo>
                    <a:close/>
                    <a:moveTo>
                      <a:pt x="33" y="990"/>
                    </a:moveTo>
                    <a:lnTo>
                      <a:pt x="1638" y="990"/>
                    </a:lnTo>
                    <a:lnTo>
                      <a:pt x="1638" y="38"/>
                    </a:lnTo>
                    <a:lnTo>
                      <a:pt x="33" y="38"/>
                    </a:lnTo>
                    <a:lnTo>
                      <a:pt x="33" y="990"/>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345" name="Freeform 2319">
                <a:extLst>
                  <a:ext uri="{FF2B5EF4-FFF2-40B4-BE49-F238E27FC236}">
                    <a16:creationId xmlns:a16="http://schemas.microsoft.com/office/drawing/2014/main" id="{6BC94437-4154-4309-A9A3-4EC658878298}"/>
                  </a:ext>
                </a:extLst>
              </p:cNvPr>
              <p:cNvSpPr>
                <a:spLocks noEditPoints="1"/>
              </p:cNvSpPr>
              <p:nvPr/>
            </p:nvSpPr>
            <p:spPr bwMode="auto">
              <a:xfrm>
                <a:off x="17665700" y="14257338"/>
                <a:ext cx="2652713" cy="1624013"/>
              </a:xfrm>
              <a:custGeom>
                <a:avLst/>
                <a:gdLst>
                  <a:gd name="T0" fmla="*/ 1671 w 1671"/>
                  <a:gd name="T1" fmla="*/ 1023 h 1023"/>
                  <a:gd name="T2" fmla="*/ 0 w 1671"/>
                  <a:gd name="T3" fmla="*/ 1023 h 1023"/>
                  <a:gd name="T4" fmla="*/ 0 w 1671"/>
                  <a:gd name="T5" fmla="*/ 0 h 1023"/>
                  <a:gd name="T6" fmla="*/ 1671 w 1671"/>
                  <a:gd name="T7" fmla="*/ 0 h 1023"/>
                  <a:gd name="T8" fmla="*/ 1671 w 1671"/>
                  <a:gd name="T9" fmla="*/ 1023 h 1023"/>
                  <a:gd name="T10" fmla="*/ 33 w 1671"/>
                  <a:gd name="T11" fmla="*/ 990 h 1023"/>
                  <a:gd name="T12" fmla="*/ 1638 w 1671"/>
                  <a:gd name="T13" fmla="*/ 990 h 1023"/>
                  <a:gd name="T14" fmla="*/ 1638 w 1671"/>
                  <a:gd name="T15" fmla="*/ 38 h 1023"/>
                  <a:gd name="T16" fmla="*/ 33 w 1671"/>
                  <a:gd name="T17" fmla="*/ 38 h 1023"/>
                  <a:gd name="T18" fmla="*/ 33 w 1671"/>
                  <a:gd name="T19" fmla="*/ 990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71" h="1023">
                    <a:moveTo>
                      <a:pt x="1671" y="1023"/>
                    </a:moveTo>
                    <a:lnTo>
                      <a:pt x="0" y="1023"/>
                    </a:lnTo>
                    <a:lnTo>
                      <a:pt x="0" y="0"/>
                    </a:lnTo>
                    <a:lnTo>
                      <a:pt x="1671" y="0"/>
                    </a:lnTo>
                    <a:lnTo>
                      <a:pt x="1671" y="1023"/>
                    </a:lnTo>
                    <a:close/>
                    <a:moveTo>
                      <a:pt x="33" y="990"/>
                    </a:moveTo>
                    <a:lnTo>
                      <a:pt x="1638" y="990"/>
                    </a:lnTo>
                    <a:lnTo>
                      <a:pt x="1638" y="38"/>
                    </a:lnTo>
                    <a:lnTo>
                      <a:pt x="33" y="38"/>
                    </a:lnTo>
                    <a:lnTo>
                      <a:pt x="33" y="990"/>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346" name="Freeform 2320">
                <a:extLst>
                  <a:ext uri="{FF2B5EF4-FFF2-40B4-BE49-F238E27FC236}">
                    <a16:creationId xmlns:a16="http://schemas.microsoft.com/office/drawing/2014/main" id="{EBE9DB1E-94D4-4F2E-8909-404D093E0163}"/>
                  </a:ext>
                </a:extLst>
              </p:cNvPr>
              <p:cNvSpPr>
                <a:spLocks noEditPoints="1"/>
              </p:cNvSpPr>
              <p:nvPr/>
            </p:nvSpPr>
            <p:spPr bwMode="auto">
              <a:xfrm>
                <a:off x="18940463" y="14106525"/>
                <a:ext cx="104775" cy="98425"/>
              </a:xfrm>
              <a:custGeom>
                <a:avLst/>
                <a:gdLst>
                  <a:gd name="T0" fmla="*/ 8 w 16"/>
                  <a:gd name="T1" fmla="*/ 15 h 15"/>
                  <a:gd name="T2" fmla="*/ 0 w 16"/>
                  <a:gd name="T3" fmla="*/ 8 h 15"/>
                  <a:gd name="T4" fmla="*/ 8 w 16"/>
                  <a:gd name="T5" fmla="*/ 0 h 15"/>
                  <a:gd name="T6" fmla="*/ 16 w 16"/>
                  <a:gd name="T7" fmla="*/ 8 h 15"/>
                  <a:gd name="T8" fmla="*/ 8 w 16"/>
                  <a:gd name="T9" fmla="*/ 15 h 15"/>
                  <a:gd name="T10" fmla="*/ 7 w 16"/>
                  <a:gd name="T11" fmla="*/ 8 h 15"/>
                  <a:gd name="T12" fmla="*/ 8 w 16"/>
                  <a:gd name="T13" fmla="*/ 8 h 15"/>
                  <a:gd name="T14" fmla="*/ 7 w 16"/>
                  <a:gd name="T15" fmla="*/ 8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5">
                    <a:moveTo>
                      <a:pt x="8" y="15"/>
                    </a:moveTo>
                    <a:cubicBezTo>
                      <a:pt x="4" y="15"/>
                      <a:pt x="0" y="12"/>
                      <a:pt x="0" y="8"/>
                    </a:cubicBezTo>
                    <a:cubicBezTo>
                      <a:pt x="0" y="3"/>
                      <a:pt x="4" y="0"/>
                      <a:pt x="8" y="0"/>
                    </a:cubicBezTo>
                    <a:cubicBezTo>
                      <a:pt x="12" y="0"/>
                      <a:pt x="16" y="3"/>
                      <a:pt x="16" y="8"/>
                    </a:cubicBezTo>
                    <a:cubicBezTo>
                      <a:pt x="16" y="12"/>
                      <a:pt x="12" y="15"/>
                      <a:pt x="8" y="15"/>
                    </a:cubicBezTo>
                    <a:close/>
                    <a:moveTo>
                      <a:pt x="7" y="8"/>
                    </a:moveTo>
                    <a:cubicBezTo>
                      <a:pt x="7" y="8"/>
                      <a:pt x="8" y="8"/>
                      <a:pt x="8" y="8"/>
                    </a:cubicBezTo>
                    <a:lnTo>
                      <a:pt x="7" y="8"/>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347" name="Rectangle 2321">
                <a:extLst>
                  <a:ext uri="{FF2B5EF4-FFF2-40B4-BE49-F238E27FC236}">
                    <a16:creationId xmlns:a16="http://schemas.microsoft.com/office/drawing/2014/main" id="{71B3376E-8EAF-489D-9E09-AC49148C13A7}"/>
                  </a:ext>
                </a:extLst>
              </p:cNvPr>
              <p:cNvSpPr>
                <a:spLocks noChangeArrowheads="1"/>
              </p:cNvSpPr>
              <p:nvPr/>
            </p:nvSpPr>
            <p:spPr bwMode="auto">
              <a:xfrm>
                <a:off x="18480088" y="16090900"/>
                <a:ext cx="1011238" cy="52388"/>
              </a:xfrm>
              <a:prstGeom prst="rect">
                <a:avLst/>
              </a:prstGeom>
              <a:solidFill>
                <a:srgbClr val="FFFFFF"/>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348" name="Freeform 2322">
                <a:extLst>
                  <a:ext uri="{FF2B5EF4-FFF2-40B4-BE49-F238E27FC236}">
                    <a16:creationId xmlns:a16="http://schemas.microsoft.com/office/drawing/2014/main" id="{17FBE974-741A-4C0C-B663-945B4C1A899F}"/>
                  </a:ext>
                </a:extLst>
              </p:cNvPr>
              <p:cNvSpPr>
                <a:spLocks noEditPoints="1"/>
              </p:cNvSpPr>
              <p:nvPr/>
            </p:nvSpPr>
            <p:spPr bwMode="auto">
              <a:xfrm>
                <a:off x="17343438" y="13943013"/>
                <a:ext cx="3290888" cy="2759075"/>
              </a:xfrm>
              <a:custGeom>
                <a:avLst/>
                <a:gdLst>
                  <a:gd name="T0" fmla="*/ 465 w 501"/>
                  <a:gd name="T1" fmla="*/ 17 h 420"/>
                  <a:gd name="T2" fmla="*/ 485 w 501"/>
                  <a:gd name="T3" fmla="*/ 36 h 420"/>
                  <a:gd name="T4" fmla="*/ 485 w 501"/>
                  <a:gd name="T5" fmla="*/ 307 h 420"/>
                  <a:gd name="T6" fmla="*/ 465 w 501"/>
                  <a:gd name="T7" fmla="*/ 327 h 420"/>
                  <a:gd name="T8" fmla="*/ 324 w 501"/>
                  <a:gd name="T9" fmla="*/ 327 h 420"/>
                  <a:gd name="T10" fmla="*/ 344 w 501"/>
                  <a:gd name="T11" fmla="*/ 403 h 420"/>
                  <a:gd name="T12" fmla="*/ 157 w 501"/>
                  <a:gd name="T13" fmla="*/ 403 h 420"/>
                  <a:gd name="T14" fmla="*/ 178 w 501"/>
                  <a:gd name="T15" fmla="*/ 327 h 420"/>
                  <a:gd name="T16" fmla="*/ 37 w 501"/>
                  <a:gd name="T17" fmla="*/ 327 h 420"/>
                  <a:gd name="T18" fmla="*/ 17 w 501"/>
                  <a:gd name="T19" fmla="*/ 307 h 420"/>
                  <a:gd name="T20" fmla="*/ 17 w 501"/>
                  <a:gd name="T21" fmla="*/ 36 h 420"/>
                  <a:gd name="T22" fmla="*/ 37 w 501"/>
                  <a:gd name="T23" fmla="*/ 17 h 420"/>
                  <a:gd name="T24" fmla="*/ 465 w 501"/>
                  <a:gd name="T25" fmla="*/ 17 h 420"/>
                  <a:gd name="T26" fmla="*/ 465 w 501"/>
                  <a:gd name="T27" fmla="*/ 0 h 420"/>
                  <a:gd name="T28" fmla="*/ 37 w 501"/>
                  <a:gd name="T29" fmla="*/ 0 h 420"/>
                  <a:gd name="T30" fmla="*/ 0 w 501"/>
                  <a:gd name="T31" fmla="*/ 36 h 420"/>
                  <a:gd name="T32" fmla="*/ 0 w 501"/>
                  <a:gd name="T33" fmla="*/ 307 h 420"/>
                  <a:gd name="T34" fmla="*/ 37 w 501"/>
                  <a:gd name="T35" fmla="*/ 344 h 420"/>
                  <a:gd name="T36" fmla="*/ 156 w 501"/>
                  <a:gd name="T37" fmla="*/ 344 h 420"/>
                  <a:gd name="T38" fmla="*/ 141 w 501"/>
                  <a:gd name="T39" fmla="*/ 399 h 420"/>
                  <a:gd name="T40" fmla="*/ 136 w 501"/>
                  <a:gd name="T41" fmla="*/ 420 h 420"/>
                  <a:gd name="T42" fmla="*/ 157 w 501"/>
                  <a:gd name="T43" fmla="*/ 420 h 420"/>
                  <a:gd name="T44" fmla="*/ 344 w 501"/>
                  <a:gd name="T45" fmla="*/ 420 h 420"/>
                  <a:gd name="T46" fmla="*/ 366 w 501"/>
                  <a:gd name="T47" fmla="*/ 420 h 420"/>
                  <a:gd name="T48" fmla="*/ 360 w 501"/>
                  <a:gd name="T49" fmla="*/ 399 h 420"/>
                  <a:gd name="T50" fmla="*/ 346 w 501"/>
                  <a:gd name="T51" fmla="*/ 344 h 420"/>
                  <a:gd name="T52" fmla="*/ 465 w 501"/>
                  <a:gd name="T53" fmla="*/ 344 h 420"/>
                  <a:gd name="T54" fmla="*/ 501 w 501"/>
                  <a:gd name="T55" fmla="*/ 307 h 420"/>
                  <a:gd name="T56" fmla="*/ 501 w 501"/>
                  <a:gd name="T57" fmla="*/ 36 h 420"/>
                  <a:gd name="T58" fmla="*/ 465 w 501"/>
                  <a:gd name="T59"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1" h="420">
                    <a:moveTo>
                      <a:pt x="465" y="17"/>
                    </a:moveTo>
                    <a:cubicBezTo>
                      <a:pt x="476" y="17"/>
                      <a:pt x="485" y="25"/>
                      <a:pt x="485" y="36"/>
                    </a:cubicBezTo>
                    <a:cubicBezTo>
                      <a:pt x="485" y="307"/>
                      <a:pt x="485" y="307"/>
                      <a:pt x="485" y="307"/>
                    </a:cubicBezTo>
                    <a:cubicBezTo>
                      <a:pt x="485" y="318"/>
                      <a:pt x="476" y="327"/>
                      <a:pt x="465" y="327"/>
                    </a:cubicBezTo>
                    <a:cubicBezTo>
                      <a:pt x="324" y="327"/>
                      <a:pt x="324" y="327"/>
                      <a:pt x="324" y="327"/>
                    </a:cubicBezTo>
                    <a:cubicBezTo>
                      <a:pt x="344" y="403"/>
                      <a:pt x="344" y="403"/>
                      <a:pt x="344" y="403"/>
                    </a:cubicBezTo>
                    <a:cubicBezTo>
                      <a:pt x="157" y="403"/>
                      <a:pt x="157" y="403"/>
                      <a:pt x="157" y="403"/>
                    </a:cubicBezTo>
                    <a:cubicBezTo>
                      <a:pt x="178" y="327"/>
                      <a:pt x="178" y="327"/>
                      <a:pt x="178" y="327"/>
                    </a:cubicBezTo>
                    <a:cubicBezTo>
                      <a:pt x="37" y="327"/>
                      <a:pt x="37" y="327"/>
                      <a:pt x="37" y="327"/>
                    </a:cubicBezTo>
                    <a:cubicBezTo>
                      <a:pt x="26" y="327"/>
                      <a:pt x="17" y="318"/>
                      <a:pt x="17" y="307"/>
                    </a:cubicBezTo>
                    <a:cubicBezTo>
                      <a:pt x="17" y="36"/>
                      <a:pt x="17" y="36"/>
                      <a:pt x="17" y="36"/>
                    </a:cubicBezTo>
                    <a:cubicBezTo>
                      <a:pt x="17" y="25"/>
                      <a:pt x="26" y="17"/>
                      <a:pt x="37" y="17"/>
                    </a:cubicBezTo>
                    <a:cubicBezTo>
                      <a:pt x="465" y="17"/>
                      <a:pt x="465" y="17"/>
                      <a:pt x="465" y="17"/>
                    </a:cubicBezTo>
                    <a:moveTo>
                      <a:pt x="465" y="0"/>
                    </a:moveTo>
                    <a:cubicBezTo>
                      <a:pt x="37" y="0"/>
                      <a:pt x="37" y="0"/>
                      <a:pt x="37" y="0"/>
                    </a:cubicBezTo>
                    <a:cubicBezTo>
                      <a:pt x="17" y="0"/>
                      <a:pt x="0" y="16"/>
                      <a:pt x="0" y="36"/>
                    </a:cubicBezTo>
                    <a:cubicBezTo>
                      <a:pt x="0" y="307"/>
                      <a:pt x="0" y="307"/>
                      <a:pt x="0" y="307"/>
                    </a:cubicBezTo>
                    <a:cubicBezTo>
                      <a:pt x="0" y="327"/>
                      <a:pt x="17" y="344"/>
                      <a:pt x="37" y="344"/>
                    </a:cubicBezTo>
                    <a:cubicBezTo>
                      <a:pt x="156" y="344"/>
                      <a:pt x="156" y="344"/>
                      <a:pt x="156" y="344"/>
                    </a:cubicBezTo>
                    <a:cubicBezTo>
                      <a:pt x="141" y="399"/>
                      <a:pt x="141" y="399"/>
                      <a:pt x="141" y="399"/>
                    </a:cubicBezTo>
                    <a:cubicBezTo>
                      <a:pt x="136" y="420"/>
                      <a:pt x="136" y="420"/>
                      <a:pt x="136" y="420"/>
                    </a:cubicBezTo>
                    <a:cubicBezTo>
                      <a:pt x="157" y="420"/>
                      <a:pt x="157" y="420"/>
                      <a:pt x="157" y="420"/>
                    </a:cubicBezTo>
                    <a:cubicBezTo>
                      <a:pt x="344" y="420"/>
                      <a:pt x="344" y="420"/>
                      <a:pt x="344" y="420"/>
                    </a:cubicBezTo>
                    <a:cubicBezTo>
                      <a:pt x="366" y="420"/>
                      <a:pt x="366" y="420"/>
                      <a:pt x="366" y="420"/>
                    </a:cubicBezTo>
                    <a:cubicBezTo>
                      <a:pt x="360" y="399"/>
                      <a:pt x="360" y="399"/>
                      <a:pt x="360" y="399"/>
                    </a:cubicBezTo>
                    <a:cubicBezTo>
                      <a:pt x="346" y="344"/>
                      <a:pt x="346" y="344"/>
                      <a:pt x="346" y="344"/>
                    </a:cubicBezTo>
                    <a:cubicBezTo>
                      <a:pt x="465" y="344"/>
                      <a:pt x="465" y="344"/>
                      <a:pt x="465" y="344"/>
                    </a:cubicBezTo>
                    <a:cubicBezTo>
                      <a:pt x="485" y="344"/>
                      <a:pt x="501" y="327"/>
                      <a:pt x="501" y="307"/>
                    </a:cubicBezTo>
                    <a:cubicBezTo>
                      <a:pt x="501" y="36"/>
                      <a:pt x="501" y="36"/>
                      <a:pt x="501" y="36"/>
                    </a:cubicBezTo>
                    <a:cubicBezTo>
                      <a:pt x="501" y="16"/>
                      <a:pt x="485" y="0"/>
                      <a:pt x="465" y="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grpSp>
      </p:grpSp>
      <p:grpSp>
        <p:nvGrpSpPr>
          <p:cNvPr id="357" name="Group 356">
            <a:extLst>
              <a:ext uri="{FF2B5EF4-FFF2-40B4-BE49-F238E27FC236}">
                <a16:creationId xmlns:a16="http://schemas.microsoft.com/office/drawing/2014/main" id="{8B93E2BE-39A7-492A-B1A4-9D3859F0D39F}"/>
              </a:ext>
            </a:extLst>
          </p:cNvPr>
          <p:cNvGrpSpPr/>
          <p:nvPr/>
        </p:nvGrpSpPr>
        <p:grpSpPr>
          <a:xfrm>
            <a:off x="6654357" y="1593191"/>
            <a:ext cx="562448" cy="562448"/>
            <a:chOff x="440064" y="2747393"/>
            <a:chExt cx="685800" cy="685800"/>
          </a:xfrm>
        </p:grpSpPr>
        <p:sp>
          <p:nvSpPr>
            <p:cNvPr id="358" name="Oval 357">
              <a:extLst>
                <a:ext uri="{FF2B5EF4-FFF2-40B4-BE49-F238E27FC236}">
                  <a16:creationId xmlns:a16="http://schemas.microsoft.com/office/drawing/2014/main" id="{5330B5FD-5DA4-41B1-B159-213339A06866}"/>
                </a:ext>
              </a:extLst>
            </p:cNvPr>
            <p:cNvSpPr>
              <a:spLocks noChangeAspect="1"/>
            </p:cNvSpPr>
            <p:nvPr/>
          </p:nvSpPr>
          <p:spPr>
            <a:xfrm>
              <a:off x="440064" y="2747393"/>
              <a:ext cx="685800" cy="685800"/>
            </a:xfrm>
            <a:prstGeom prst="ellipse">
              <a:avLst/>
            </a:prstGeom>
            <a:solidFill>
              <a:schemeClr val="accent3"/>
            </a:solidFill>
            <a:ln w="12700" cap="flat" cmpd="sng" algn="ctr">
              <a:noFill/>
              <a:prstDash val="solid"/>
            </a:ln>
            <a:effectLst/>
            <a:extLst>
              <a:ext uri="{91240B29-F687-4F45-9708-019B960494DF}">
                <a14:hiddenLine xmlns:a14="http://schemas.microsoft.com/office/drawing/2010/main" w="12700"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08013" rtl="0" eaLnBrk="0" fontAlgn="base" latinLnBrk="0" hangingPunct="0">
                <a:lnSpc>
                  <a:spcPct val="100000"/>
                </a:lnSpc>
                <a:spcBef>
                  <a:spcPct val="0"/>
                </a:spcBef>
                <a:spcAft>
                  <a:spcPct val="0"/>
                </a:spcAft>
                <a:buClrTx/>
                <a:buSzTx/>
                <a:buFontTx/>
                <a:buNone/>
                <a:tabLst/>
                <a:defRPr/>
              </a:pPr>
              <a:endParaRPr kumimoji="0" lang="en-GB"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359" name="Group 358">
              <a:extLst>
                <a:ext uri="{FF2B5EF4-FFF2-40B4-BE49-F238E27FC236}">
                  <a16:creationId xmlns:a16="http://schemas.microsoft.com/office/drawing/2014/main" id="{44548E28-261E-410F-805D-CEFE0D688DC4}"/>
                </a:ext>
              </a:extLst>
            </p:cNvPr>
            <p:cNvGrpSpPr/>
            <p:nvPr/>
          </p:nvGrpSpPr>
          <p:grpSpPr>
            <a:xfrm>
              <a:off x="566009" y="2916406"/>
              <a:ext cx="433910" cy="363679"/>
              <a:chOff x="17343438" y="13943013"/>
              <a:chExt cx="3290888" cy="2759075"/>
            </a:xfrm>
          </p:grpSpPr>
          <p:sp>
            <p:nvSpPr>
              <p:cNvPr id="360" name="Freeform 2318">
                <a:extLst>
                  <a:ext uri="{FF2B5EF4-FFF2-40B4-BE49-F238E27FC236}">
                    <a16:creationId xmlns:a16="http://schemas.microsoft.com/office/drawing/2014/main" id="{9718C4D1-6C45-43BA-8C72-7B36AB88B894}"/>
                  </a:ext>
                </a:extLst>
              </p:cNvPr>
              <p:cNvSpPr>
                <a:spLocks noEditPoints="1"/>
              </p:cNvSpPr>
              <p:nvPr/>
            </p:nvSpPr>
            <p:spPr bwMode="auto">
              <a:xfrm>
                <a:off x="17665700" y="14257338"/>
                <a:ext cx="2652713" cy="1624013"/>
              </a:xfrm>
              <a:custGeom>
                <a:avLst/>
                <a:gdLst>
                  <a:gd name="T0" fmla="*/ 1671 w 1671"/>
                  <a:gd name="T1" fmla="*/ 1023 h 1023"/>
                  <a:gd name="T2" fmla="*/ 0 w 1671"/>
                  <a:gd name="T3" fmla="*/ 1023 h 1023"/>
                  <a:gd name="T4" fmla="*/ 0 w 1671"/>
                  <a:gd name="T5" fmla="*/ 0 h 1023"/>
                  <a:gd name="T6" fmla="*/ 1671 w 1671"/>
                  <a:gd name="T7" fmla="*/ 0 h 1023"/>
                  <a:gd name="T8" fmla="*/ 1671 w 1671"/>
                  <a:gd name="T9" fmla="*/ 1023 h 1023"/>
                  <a:gd name="T10" fmla="*/ 33 w 1671"/>
                  <a:gd name="T11" fmla="*/ 990 h 1023"/>
                  <a:gd name="T12" fmla="*/ 1638 w 1671"/>
                  <a:gd name="T13" fmla="*/ 990 h 1023"/>
                  <a:gd name="T14" fmla="*/ 1638 w 1671"/>
                  <a:gd name="T15" fmla="*/ 38 h 1023"/>
                  <a:gd name="T16" fmla="*/ 33 w 1671"/>
                  <a:gd name="T17" fmla="*/ 38 h 1023"/>
                  <a:gd name="T18" fmla="*/ 33 w 1671"/>
                  <a:gd name="T19" fmla="*/ 990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71" h="1023">
                    <a:moveTo>
                      <a:pt x="1671" y="1023"/>
                    </a:moveTo>
                    <a:lnTo>
                      <a:pt x="0" y="1023"/>
                    </a:lnTo>
                    <a:lnTo>
                      <a:pt x="0" y="0"/>
                    </a:lnTo>
                    <a:lnTo>
                      <a:pt x="1671" y="0"/>
                    </a:lnTo>
                    <a:lnTo>
                      <a:pt x="1671" y="1023"/>
                    </a:lnTo>
                    <a:close/>
                    <a:moveTo>
                      <a:pt x="33" y="990"/>
                    </a:moveTo>
                    <a:lnTo>
                      <a:pt x="1638" y="990"/>
                    </a:lnTo>
                    <a:lnTo>
                      <a:pt x="1638" y="38"/>
                    </a:lnTo>
                    <a:lnTo>
                      <a:pt x="33" y="38"/>
                    </a:lnTo>
                    <a:lnTo>
                      <a:pt x="33" y="990"/>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361" name="Freeform 2319">
                <a:extLst>
                  <a:ext uri="{FF2B5EF4-FFF2-40B4-BE49-F238E27FC236}">
                    <a16:creationId xmlns:a16="http://schemas.microsoft.com/office/drawing/2014/main" id="{8B4C7804-7D7B-49C7-9D18-957053BC0085}"/>
                  </a:ext>
                </a:extLst>
              </p:cNvPr>
              <p:cNvSpPr>
                <a:spLocks noEditPoints="1"/>
              </p:cNvSpPr>
              <p:nvPr/>
            </p:nvSpPr>
            <p:spPr bwMode="auto">
              <a:xfrm>
                <a:off x="17665700" y="14257338"/>
                <a:ext cx="2652713" cy="1624013"/>
              </a:xfrm>
              <a:custGeom>
                <a:avLst/>
                <a:gdLst>
                  <a:gd name="T0" fmla="*/ 1671 w 1671"/>
                  <a:gd name="T1" fmla="*/ 1023 h 1023"/>
                  <a:gd name="T2" fmla="*/ 0 w 1671"/>
                  <a:gd name="T3" fmla="*/ 1023 h 1023"/>
                  <a:gd name="T4" fmla="*/ 0 w 1671"/>
                  <a:gd name="T5" fmla="*/ 0 h 1023"/>
                  <a:gd name="T6" fmla="*/ 1671 w 1671"/>
                  <a:gd name="T7" fmla="*/ 0 h 1023"/>
                  <a:gd name="T8" fmla="*/ 1671 w 1671"/>
                  <a:gd name="T9" fmla="*/ 1023 h 1023"/>
                  <a:gd name="T10" fmla="*/ 33 w 1671"/>
                  <a:gd name="T11" fmla="*/ 990 h 1023"/>
                  <a:gd name="T12" fmla="*/ 1638 w 1671"/>
                  <a:gd name="T13" fmla="*/ 990 h 1023"/>
                  <a:gd name="T14" fmla="*/ 1638 w 1671"/>
                  <a:gd name="T15" fmla="*/ 38 h 1023"/>
                  <a:gd name="T16" fmla="*/ 33 w 1671"/>
                  <a:gd name="T17" fmla="*/ 38 h 1023"/>
                  <a:gd name="T18" fmla="*/ 33 w 1671"/>
                  <a:gd name="T19" fmla="*/ 990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71" h="1023">
                    <a:moveTo>
                      <a:pt x="1671" y="1023"/>
                    </a:moveTo>
                    <a:lnTo>
                      <a:pt x="0" y="1023"/>
                    </a:lnTo>
                    <a:lnTo>
                      <a:pt x="0" y="0"/>
                    </a:lnTo>
                    <a:lnTo>
                      <a:pt x="1671" y="0"/>
                    </a:lnTo>
                    <a:lnTo>
                      <a:pt x="1671" y="1023"/>
                    </a:lnTo>
                    <a:close/>
                    <a:moveTo>
                      <a:pt x="33" y="990"/>
                    </a:moveTo>
                    <a:lnTo>
                      <a:pt x="1638" y="990"/>
                    </a:lnTo>
                    <a:lnTo>
                      <a:pt x="1638" y="38"/>
                    </a:lnTo>
                    <a:lnTo>
                      <a:pt x="33" y="38"/>
                    </a:lnTo>
                    <a:lnTo>
                      <a:pt x="33" y="990"/>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362" name="Freeform 2320">
                <a:extLst>
                  <a:ext uri="{FF2B5EF4-FFF2-40B4-BE49-F238E27FC236}">
                    <a16:creationId xmlns:a16="http://schemas.microsoft.com/office/drawing/2014/main" id="{34770B3A-B252-4F1E-98F6-9122F3439250}"/>
                  </a:ext>
                </a:extLst>
              </p:cNvPr>
              <p:cNvSpPr>
                <a:spLocks noEditPoints="1"/>
              </p:cNvSpPr>
              <p:nvPr/>
            </p:nvSpPr>
            <p:spPr bwMode="auto">
              <a:xfrm>
                <a:off x="18940463" y="14106525"/>
                <a:ext cx="104775" cy="98425"/>
              </a:xfrm>
              <a:custGeom>
                <a:avLst/>
                <a:gdLst>
                  <a:gd name="T0" fmla="*/ 8 w 16"/>
                  <a:gd name="T1" fmla="*/ 15 h 15"/>
                  <a:gd name="T2" fmla="*/ 0 w 16"/>
                  <a:gd name="T3" fmla="*/ 8 h 15"/>
                  <a:gd name="T4" fmla="*/ 8 w 16"/>
                  <a:gd name="T5" fmla="*/ 0 h 15"/>
                  <a:gd name="T6" fmla="*/ 16 w 16"/>
                  <a:gd name="T7" fmla="*/ 8 h 15"/>
                  <a:gd name="T8" fmla="*/ 8 w 16"/>
                  <a:gd name="T9" fmla="*/ 15 h 15"/>
                  <a:gd name="T10" fmla="*/ 7 w 16"/>
                  <a:gd name="T11" fmla="*/ 8 h 15"/>
                  <a:gd name="T12" fmla="*/ 8 w 16"/>
                  <a:gd name="T13" fmla="*/ 8 h 15"/>
                  <a:gd name="T14" fmla="*/ 7 w 16"/>
                  <a:gd name="T15" fmla="*/ 8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5">
                    <a:moveTo>
                      <a:pt x="8" y="15"/>
                    </a:moveTo>
                    <a:cubicBezTo>
                      <a:pt x="4" y="15"/>
                      <a:pt x="0" y="12"/>
                      <a:pt x="0" y="8"/>
                    </a:cubicBezTo>
                    <a:cubicBezTo>
                      <a:pt x="0" y="3"/>
                      <a:pt x="4" y="0"/>
                      <a:pt x="8" y="0"/>
                    </a:cubicBezTo>
                    <a:cubicBezTo>
                      <a:pt x="12" y="0"/>
                      <a:pt x="16" y="3"/>
                      <a:pt x="16" y="8"/>
                    </a:cubicBezTo>
                    <a:cubicBezTo>
                      <a:pt x="16" y="12"/>
                      <a:pt x="12" y="15"/>
                      <a:pt x="8" y="15"/>
                    </a:cubicBezTo>
                    <a:close/>
                    <a:moveTo>
                      <a:pt x="7" y="8"/>
                    </a:moveTo>
                    <a:cubicBezTo>
                      <a:pt x="7" y="8"/>
                      <a:pt x="8" y="8"/>
                      <a:pt x="8" y="8"/>
                    </a:cubicBezTo>
                    <a:lnTo>
                      <a:pt x="7" y="8"/>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363" name="Rectangle 2321">
                <a:extLst>
                  <a:ext uri="{FF2B5EF4-FFF2-40B4-BE49-F238E27FC236}">
                    <a16:creationId xmlns:a16="http://schemas.microsoft.com/office/drawing/2014/main" id="{66917F8C-DEEA-465A-9419-0F9BA52798F4}"/>
                  </a:ext>
                </a:extLst>
              </p:cNvPr>
              <p:cNvSpPr>
                <a:spLocks noChangeArrowheads="1"/>
              </p:cNvSpPr>
              <p:nvPr/>
            </p:nvSpPr>
            <p:spPr bwMode="auto">
              <a:xfrm>
                <a:off x="18480088" y="16090900"/>
                <a:ext cx="1011238" cy="52388"/>
              </a:xfrm>
              <a:prstGeom prst="rect">
                <a:avLst/>
              </a:prstGeom>
              <a:solidFill>
                <a:srgbClr val="FFFFFF"/>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364" name="Freeform 2322">
                <a:extLst>
                  <a:ext uri="{FF2B5EF4-FFF2-40B4-BE49-F238E27FC236}">
                    <a16:creationId xmlns:a16="http://schemas.microsoft.com/office/drawing/2014/main" id="{3C117362-A463-421F-88D8-49180B8F6FBC}"/>
                  </a:ext>
                </a:extLst>
              </p:cNvPr>
              <p:cNvSpPr>
                <a:spLocks noEditPoints="1"/>
              </p:cNvSpPr>
              <p:nvPr/>
            </p:nvSpPr>
            <p:spPr bwMode="auto">
              <a:xfrm>
                <a:off x="17343438" y="13943013"/>
                <a:ext cx="3290888" cy="2759075"/>
              </a:xfrm>
              <a:custGeom>
                <a:avLst/>
                <a:gdLst>
                  <a:gd name="T0" fmla="*/ 465 w 501"/>
                  <a:gd name="T1" fmla="*/ 17 h 420"/>
                  <a:gd name="T2" fmla="*/ 485 w 501"/>
                  <a:gd name="T3" fmla="*/ 36 h 420"/>
                  <a:gd name="T4" fmla="*/ 485 w 501"/>
                  <a:gd name="T5" fmla="*/ 307 h 420"/>
                  <a:gd name="T6" fmla="*/ 465 w 501"/>
                  <a:gd name="T7" fmla="*/ 327 h 420"/>
                  <a:gd name="T8" fmla="*/ 324 w 501"/>
                  <a:gd name="T9" fmla="*/ 327 h 420"/>
                  <a:gd name="T10" fmla="*/ 344 w 501"/>
                  <a:gd name="T11" fmla="*/ 403 h 420"/>
                  <a:gd name="T12" fmla="*/ 157 w 501"/>
                  <a:gd name="T13" fmla="*/ 403 h 420"/>
                  <a:gd name="T14" fmla="*/ 178 w 501"/>
                  <a:gd name="T15" fmla="*/ 327 h 420"/>
                  <a:gd name="T16" fmla="*/ 37 w 501"/>
                  <a:gd name="T17" fmla="*/ 327 h 420"/>
                  <a:gd name="T18" fmla="*/ 17 w 501"/>
                  <a:gd name="T19" fmla="*/ 307 h 420"/>
                  <a:gd name="T20" fmla="*/ 17 w 501"/>
                  <a:gd name="T21" fmla="*/ 36 h 420"/>
                  <a:gd name="T22" fmla="*/ 37 w 501"/>
                  <a:gd name="T23" fmla="*/ 17 h 420"/>
                  <a:gd name="T24" fmla="*/ 465 w 501"/>
                  <a:gd name="T25" fmla="*/ 17 h 420"/>
                  <a:gd name="T26" fmla="*/ 465 w 501"/>
                  <a:gd name="T27" fmla="*/ 0 h 420"/>
                  <a:gd name="T28" fmla="*/ 37 w 501"/>
                  <a:gd name="T29" fmla="*/ 0 h 420"/>
                  <a:gd name="T30" fmla="*/ 0 w 501"/>
                  <a:gd name="T31" fmla="*/ 36 h 420"/>
                  <a:gd name="T32" fmla="*/ 0 w 501"/>
                  <a:gd name="T33" fmla="*/ 307 h 420"/>
                  <a:gd name="T34" fmla="*/ 37 w 501"/>
                  <a:gd name="T35" fmla="*/ 344 h 420"/>
                  <a:gd name="T36" fmla="*/ 156 w 501"/>
                  <a:gd name="T37" fmla="*/ 344 h 420"/>
                  <a:gd name="T38" fmla="*/ 141 w 501"/>
                  <a:gd name="T39" fmla="*/ 399 h 420"/>
                  <a:gd name="T40" fmla="*/ 136 w 501"/>
                  <a:gd name="T41" fmla="*/ 420 h 420"/>
                  <a:gd name="T42" fmla="*/ 157 w 501"/>
                  <a:gd name="T43" fmla="*/ 420 h 420"/>
                  <a:gd name="T44" fmla="*/ 344 w 501"/>
                  <a:gd name="T45" fmla="*/ 420 h 420"/>
                  <a:gd name="T46" fmla="*/ 366 w 501"/>
                  <a:gd name="T47" fmla="*/ 420 h 420"/>
                  <a:gd name="T48" fmla="*/ 360 w 501"/>
                  <a:gd name="T49" fmla="*/ 399 h 420"/>
                  <a:gd name="T50" fmla="*/ 346 w 501"/>
                  <a:gd name="T51" fmla="*/ 344 h 420"/>
                  <a:gd name="T52" fmla="*/ 465 w 501"/>
                  <a:gd name="T53" fmla="*/ 344 h 420"/>
                  <a:gd name="T54" fmla="*/ 501 w 501"/>
                  <a:gd name="T55" fmla="*/ 307 h 420"/>
                  <a:gd name="T56" fmla="*/ 501 w 501"/>
                  <a:gd name="T57" fmla="*/ 36 h 420"/>
                  <a:gd name="T58" fmla="*/ 465 w 501"/>
                  <a:gd name="T59"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1" h="420">
                    <a:moveTo>
                      <a:pt x="465" y="17"/>
                    </a:moveTo>
                    <a:cubicBezTo>
                      <a:pt x="476" y="17"/>
                      <a:pt x="485" y="25"/>
                      <a:pt x="485" y="36"/>
                    </a:cubicBezTo>
                    <a:cubicBezTo>
                      <a:pt x="485" y="307"/>
                      <a:pt x="485" y="307"/>
                      <a:pt x="485" y="307"/>
                    </a:cubicBezTo>
                    <a:cubicBezTo>
                      <a:pt x="485" y="318"/>
                      <a:pt x="476" y="327"/>
                      <a:pt x="465" y="327"/>
                    </a:cubicBezTo>
                    <a:cubicBezTo>
                      <a:pt x="324" y="327"/>
                      <a:pt x="324" y="327"/>
                      <a:pt x="324" y="327"/>
                    </a:cubicBezTo>
                    <a:cubicBezTo>
                      <a:pt x="344" y="403"/>
                      <a:pt x="344" y="403"/>
                      <a:pt x="344" y="403"/>
                    </a:cubicBezTo>
                    <a:cubicBezTo>
                      <a:pt x="157" y="403"/>
                      <a:pt x="157" y="403"/>
                      <a:pt x="157" y="403"/>
                    </a:cubicBezTo>
                    <a:cubicBezTo>
                      <a:pt x="178" y="327"/>
                      <a:pt x="178" y="327"/>
                      <a:pt x="178" y="327"/>
                    </a:cubicBezTo>
                    <a:cubicBezTo>
                      <a:pt x="37" y="327"/>
                      <a:pt x="37" y="327"/>
                      <a:pt x="37" y="327"/>
                    </a:cubicBezTo>
                    <a:cubicBezTo>
                      <a:pt x="26" y="327"/>
                      <a:pt x="17" y="318"/>
                      <a:pt x="17" y="307"/>
                    </a:cubicBezTo>
                    <a:cubicBezTo>
                      <a:pt x="17" y="36"/>
                      <a:pt x="17" y="36"/>
                      <a:pt x="17" y="36"/>
                    </a:cubicBezTo>
                    <a:cubicBezTo>
                      <a:pt x="17" y="25"/>
                      <a:pt x="26" y="17"/>
                      <a:pt x="37" y="17"/>
                    </a:cubicBezTo>
                    <a:cubicBezTo>
                      <a:pt x="465" y="17"/>
                      <a:pt x="465" y="17"/>
                      <a:pt x="465" y="17"/>
                    </a:cubicBezTo>
                    <a:moveTo>
                      <a:pt x="465" y="0"/>
                    </a:moveTo>
                    <a:cubicBezTo>
                      <a:pt x="37" y="0"/>
                      <a:pt x="37" y="0"/>
                      <a:pt x="37" y="0"/>
                    </a:cubicBezTo>
                    <a:cubicBezTo>
                      <a:pt x="17" y="0"/>
                      <a:pt x="0" y="16"/>
                      <a:pt x="0" y="36"/>
                    </a:cubicBezTo>
                    <a:cubicBezTo>
                      <a:pt x="0" y="307"/>
                      <a:pt x="0" y="307"/>
                      <a:pt x="0" y="307"/>
                    </a:cubicBezTo>
                    <a:cubicBezTo>
                      <a:pt x="0" y="327"/>
                      <a:pt x="17" y="344"/>
                      <a:pt x="37" y="344"/>
                    </a:cubicBezTo>
                    <a:cubicBezTo>
                      <a:pt x="156" y="344"/>
                      <a:pt x="156" y="344"/>
                      <a:pt x="156" y="344"/>
                    </a:cubicBezTo>
                    <a:cubicBezTo>
                      <a:pt x="141" y="399"/>
                      <a:pt x="141" y="399"/>
                      <a:pt x="141" y="399"/>
                    </a:cubicBezTo>
                    <a:cubicBezTo>
                      <a:pt x="136" y="420"/>
                      <a:pt x="136" y="420"/>
                      <a:pt x="136" y="420"/>
                    </a:cubicBezTo>
                    <a:cubicBezTo>
                      <a:pt x="157" y="420"/>
                      <a:pt x="157" y="420"/>
                      <a:pt x="157" y="420"/>
                    </a:cubicBezTo>
                    <a:cubicBezTo>
                      <a:pt x="344" y="420"/>
                      <a:pt x="344" y="420"/>
                      <a:pt x="344" y="420"/>
                    </a:cubicBezTo>
                    <a:cubicBezTo>
                      <a:pt x="366" y="420"/>
                      <a:pt x="366" y="420"/>
                      <a:pt x="366" y="420"/>
                    </a:cubicBezTo>
                    <a:cubicBezTo>
                      <a:pt x="360" y="399"/>
                      <a:pt x="360" y="399"/>
                      <a:pt x="360" y="399"/>
                    </a:cubicBezTo>
                    <a:cubicBezTo>
                      <a:pt x="346" y="344"/>
                      <a:pt x="346" y="344"/>
                      <a:pt x="346" y="344"/>
                    </a:cubicBezTo>
                    <a:cubicBezTo>
                      <a:pt x="465" y="344"/>
                      <a:pt x="465" y="344"/>
                      <a:pt x="465" y="344"/>
                    </a:cubicBezTo>
                    <a:cubicBezTo>
                      <a:pt x="485" y="344"/>
                      <a:pt x="501" y="327"/>
                      <a:pt x="501" y="307"/>
                    </a:cubicBezTo>
                    <a:cubicBezTo>
                      <a:pt x="501" y="36"/>
                      <a:pt x="501" y="36"/>
                      <a:pt x="501" y="36"/>
                    </a:cubicBezTo>
                    <a:cubicBezTo>
                      <a:pt x="501" y="16"/>
                      <a:pt x="485" y="0"/>
                      <a:pt x="465" y="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grpSp>
      </p:grpSp>
      <p:grpSp>
        <p:nvGrpSpPr>
          <p:cNvPr id="365" name="Group 364">
            <a:extLst>
              <a:ext uri="{FF2B5EF4-FFF2-40B4-BE49-F238E27FC236}">
                <a16:creationId xmlns:a16="http://schemas.microsoft.com/office/drawing/2014/main" id="{81913246-AFA8-4C1C-AD63-940F13070434}"/>
              </a:ext>
            </a:extLst>
          </p:cNvPr>
          <p:cNvGrpSpPr/>
          <p:nvPr/>
        </p:nvGrpSpPr>
        <p:grpSpPr>
          <a:xfrm>
            <a:off x="7144732" y="2246005"/>
            <a:ext cx="562448" cy="562448"/>
            <a:chOff x="440064" y="2747393"/>
            <a:chExt cx="685800" cy="685800"/>
          </a:xfrm>
        </p:grpSpPr>
        <p:sp>
          <p:nvSpPr>
            <p:cNvPr id="366" name="Oval 365">
              <a:extLst>
                <a:ext uri="{FF2B5EF4-FFF2-40B4-BE49-F238E27FC236}">
                  <a16:creationId xmlns:a16="http://schemas.microsoft.com/office/drawing/2014/main" id="{C6A9BFE1-C361-4DB9-96AD-ACAF3DFB8FA9}"/>
                </a:ext>
              </a:extLst>
            </p:cNvPr>
            <p:cNvSpPr>
              <a:spLocks noChangeAspect="1"/>
            </p:cNvSpPr>
            <p:nvPr/>
          </p:nvSpPr>
          <p:spPr>
            <a:xfrm>
              <a:off x="440064" y="2747393"/>
              <a:ext cx="685800" cy="685800"/>
            </a:xfrm>
            <a:prstGeom prst="ellipse">
              <a:avLst/>
            </a:prstGeom>
            <a:solidFill>
              <a:srgbClr val="C00000"/>
            </a:solidFill>
            <a:ln w="12700" cap="flat" cmpd="sng" algn="ctr">
              <a:noFill/>
              <a:prstDash val="solid"/>
            </a:ln>
            <a:effectLst/>
            <a:extLst>
              <a:ext uri="{91240B29-F687-4F45-9708-019B960494DF}">
                <a14:hiddenLine xmlns:a14="http://schemas.microsoft.com/office/drawing/2010/main" w="12700"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08013" rtl="0" eaLnBrk="0" fontAlgn="base" latinLnBrk="0" hangingPunct="0">
                <a:lnSpc>
                  <a:spcPct val="100000"/>
                </a:lnSpc>
                <a:spcBef>
                  <a:spcPct val="0"/>
                </a:spcBef>
                <a:spcAft>
                  <a:spcPct val="0"/>
                </a:spcAft>
                <a:buClrTx/>
                <a:buSzTx/>
                <a:buFontTx/>
                <a:buNone/>
                <a:tabLst/>
                <a:defRPr/>
              </a:pPr>
              <a:endParaRPr kumimoji="0" lang="en-GB"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367" name="Group 366">
              <a:extLst>
                <a:ext uri="{FF2B5EF4-FFF2-40B4-BE49-F238E27FC236}">
                  <a16:creationId xmlns:a16="http://schemas.microsoft.com/office/drawing/2014/main" id="{1CFF00BC-FC4B-43B1-A7BF-BAE55DDEFBC4}"/>
                </a:ext>
              </a:extLst>
            </p:cNvPr>
            <p:cNvGrpSpPr/>
            <p:nvPr/>
          </p:nvGrpSpPr>
          <p:grpSpPr>
            <a:xfrm>
              <a:off x="566009" y="2916406"/>
              <a:ext cx="433910" cy="363679"/>
              <a:chOff x="17343438" y="13943013"/>
              <a:chExt cx="3290888" cy="2759075"/>
            </a:xfrm>
          </p:grpSpPr>
          <p:sp>
            <p:nvSpPr>
              <p:cNvPr id="368" name="Freeform 2318">
                <a:extLst>
                  <a:ext uri="{FF2B5EF4-FFF2-40B4-BE49-F238E27FC236}">
                    <a16:creationId xmlns:a16="http://schemas.microsoft.com/office/drawing/2014/main" id="{B1B0F1E4-2B4E-4A84-B07E-95C3A9B87F0D}"/>
                  </a:ext>
                </a:extLst>
              </p:cNvPr>
              <p:cNvSpPr>
                <a:spLocks noEditPoints="1"/>
              </p:cNvSpPr>
              <p:nvPr/>
            </p:nvSpPr>
            <p:spPr bwMode="auto">
              <a:xfrm>
                <a:off x="17665700" y="14257338"/>
                <a:ext cx="2652713" cy="1624013"/>
              </a:xfrm>
              <a:custGeom>
                <a:avLst/>
                <a:gdLst>
                  <a:gd name="T0" fmla="*/ 1671 w 1671"/>
                  <a:gd name="T1" fmla="*/ 1023 h 1023"/>
                  <a:gd name="T2" fmla="*/ 0 w 1671"/>
                  <a:gd name="T3" fmla="*/ 1023 h 1023"/>
                  <a:gd name="T4" fmla="*/ 0 w 1671"/>
                  <a:gd name="T5" fmla="*/ 0 h 1023"/>
                  <a:gd name="T6" fmla="*/ 1671 w 1671"/>
                  <a:gd name="T7" fmla="*/ 0 h 1023"/>
                  <a:gd name="T8" fmla="*/ 1671 w 1671"/>
                  <a:gd name="T9" fmla="*/ 1023 h 1023"/>
                  <a:gd name="T10" fmla="*/ 33 w 1671"/>
                  <a:gd name="T11" fmla="*/ 990 h 1023"/>
                  <a:gd name="T12" fmla="*/ 1638 w 1671"/>
                  <a:gd name="T13" fmla="*/ 990 h 1023"/>
                  <a:gd name="T14" fmla="*/ 1638 w 1671"/>
                  <a:gd name="T15" fmla="*/ 38 h 1023"/>
                  <a:gd name="T16" fmla="*/ 33 w 1671"/>
                  <a:gd name="T17" fmla="*/ 38 h 1023"/>
                  <a:gd name="T18" fmla="*/ 33 w 1671"/>
                  <a:gd name="T19" fmla="*/ 990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71" h="1023">
                    <a:moveTo>
                      <a:pt x="1671" y="1023"/>
                    </a:moveTo>
                    <a:lnTo>
                      <a:pt x="0" y="1023"/>
                    </a:lnTo>
                    <a:lnTo>
                      <a:pt x="0" y="0"/>
                    </a:lnTo>
                    <a:lnTo>
                      <a:pt x="1671" y="0"/>
                    </a:lnTo>
                    <a:lnTo>
                      <a:pt x="1671" y="1023"/>
                    </a:lnTo>
                    <a:close/>
                    <a:moveTo>
                      <a:pt x="33" y="990"/>
                    </a:moveTo>
                    <a:lnTo>
                      <a:pt x="1638" y="990"/>
                    </a:lnTo>
                    <a:lnTo>
                      <a:pt x="1638" y="38"/>
                    </a:lnTo>
                    <a:lnTo>
                      <a:pt x="33" y="38"/>
                    </a:lnTo>
                    <a:lnTo>
                      <a:pt x="33" y="990"/>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369" name="Freeform 2319">
                <a:extLst>
                  <a:ext uri="{FF2B5EF4-FFF2-40B4-BE49-F238E27FC236}">
                    <a16:creationId xmlns:a16="http://schemas.microsoft.com/office/drawing/2014/main" id="{91EE85F3-42A8-428C-8247-07C2F712085B}"/>
                  </a:ext>
                </a:extLst>
              </p:cNvPr>
              <p:cNvSpPr>
                <a:spLocks noEditPoints="1"/>
              </p:cNvSpPr>
              <p:nvPr/>
            </p:nvSpPr>
            <p:spPr bwMode="auto">
              <a:xfrm>
                <a:off x="17665700" y="14257338"/>
                <a:ext cx="2652713" cy="1624013"/>
              </a:xfrm>
              <a:custGeom>
                <a:avLst/>
                <a:gdLst>
                  <a:gd name="T0" fmla="*/ 1671 w 1671"/>
                  <a:gd name="T1" fmla="*/ 1023 h 1023"/>
                  <a:gd name="T2" fmla="*/ 0 w 1671"/>
                  <a:gd name="T3" fmla="*/ 1023 h 1023"/>
                  <a:gd name="T4" fmla="*/ 0 w 1671"/>
                  <a:gd name="T5" fmla="*/ 0 h 1023"/>
                  <a:gd name="T6" fmla="*/ 1671 w 1671"/>
                  <a:gd name="T7" fmla="*/ 0 h 1023"/>
                  <a:gd name="T8" fmla="*/ 1671 w 1671"/>
                  <a:gd name="T9" fmla="*/ 1023 h 1023"/>
                  <a:gd name="T10" fmla="*/ 33 w 1671"/>
                  <a:gd name="T11" fmla="*/ 990 h 1023"/>
                  <a:gd name="T12" fmla="*/ 1638 w 1671"/>
                  <a:gd name="T13" fmla="*/ 990 h 1023"/>
                  <a:gd name="T14" fmla="*/ 1638 w 1671"/>
                  <a:gd name="T15" fmla="*/ 38 h 1023"/>
                  <a:gd name="T16" fmla="*/ 33 w 1671"/>
                  <a:gd name="T17" fmla="*/ 38 h 1023"/>
                  <a:gd name="T18" fmla="*/ 33 w 1671"/>
                  <a:gd name="T19" fmla="*/ 990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71" h="1023">
                    <a:moveTo>
                      <a:pt x="1671" y="1023"/>
                    </a:moveTo>
                    <a:lnTo>
                      <a:pt x="0" y="1023"/>
                    </a:lnTo>
                    <a:lnTo>
                      <a:pt x="0" y="0"/>
                    </a:lnTo>
                    <a:lnTo>
                      <a:pt x="1671" y="0"/>
                    </a:lnTo>
                    <a:lnTo>
                      <a:pt x="1671" y="1023"/>
                    </a:lnTo>
                    <a:close/>
                    <a:moveTo>
                      <a:pt x="33" y="990"/>
                    </a:moveTo>
                    <a:lnTo>
                      <a:pt x="1638" y="990"/>
                    </a:lnTo>
                    <a:lnTo>
                      <a:pt x="1638" y="38"/>
                    </a:lnTo>
                    <a:lnTo>
                      <a:pt x="33" y="38"/>
                    </a:lnTo>
                    <a:lnTo>
                      <a:pt x="33" y="990"/>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370" name="Freeform 2320">
                <a:extLst>
                  <a:ext uri="{FF2B5EF4-FFF2-40B4-BE49-F238E27FC236}">
                    <a16:creationId xmlns:a16="http://schemas.microsoft.com/office/drawing/2014/main" id="{04078F62-DDD4-4778-92FE-5164B4DFD689}"/>
                  </a:ext>
                </a:extLst>
              </p:cNvPr>
              <p:cNvSpPr>
                <a:spLocks noEditPoints="1"/>
              </p:cNvSpPr>
              <p:nvPr/>
            </p:nvSpPr>
            <p:spPr bwMode="auto">
              <a:xfrm>
                <a:off x="18940463" y="14106525"/>
                <a:ext cx="104775" cy="98425"/>
              </a:xfrm>
              <a:custGeom>
                <a:avLst/>
                <a:gdLst>
                  <a:gd name="T0" fmla="*/ 8 w 16"/>
                  <a:gd name="T1" fmla="*/ 15 h 15"/>
                  <a:gd name="T2" fmla="*/ 0 w 16"/>
                  <a:gd name="T3" fmla="*/ 8 h 15"/>
                  <a:gd name="T4" fmla="*/ 8 w 16"/>
                  <a:gd name="T5" fmla="*/ 0 h 15"/>
                  <a:gd name="T6" fmla="*/ 16 w 16"/>
                  <a:gd name="T7" fmla="*/ 8 h 15"/>
                  <a:gd name="T8" fmla="*/ 8 w 16"/>
                  <a:gd name="T9" fmla="*/ 15 h 15"/>
                  <a:gd name="T10" fmla="*/ 7 w 16"/>
                  <a:gd name="T11" fmla="*/ 8 h 15"/>
                  <a:gd name="T12" fmla="*/ 8 w 16"/>
                  <a:gd name="T13" fmla="*/ 8 h 15"/>
                  <a:gd name="T14" fmla="*/ 7 w 16"/>
                  <a:gd name="T15" fmla="*/ 8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5">
                    <a:moveTo>
                      <a:pt x="8" y="15"/>
                    </a:moveTo>
                    <a:cubicBezTo>
                      <a:pt x="4" y="15"/>
                      <a:pt x="0" y="12"/>
                      <a:pt x="0" y="8"/>
                    </a:cubicBezTo>
                    <a:cubicBezTo>
                      <a:pt x="0" y="3"/>
                      <a:pt x="4" y="0"/>
                      <a:pt x="8" y="0"/>
                    </a:cubicBezTo>
                    <a:cubicBezTo>
                      <a:pt x="12" y="0"/>
                      <a:pt x="16" y="3"/>
                      <a:pt x="16" y="8"/>
                    </a:cubicBezTo>
                    <a:cubicBezTo>
                      <a:pt x="16" y="12"/>
                      <a:pt x="12" y="15"/>
                      <a:pt x="8" y="15"/>
                    </a:cubicBezTo>
                    <a:close/>
                    <a:moveTo>
                      <a:pt x="7" y="8"/>
                    </a:moveTo>
                    <a:cubicBezTo>
                      <a:pt x="7" y="8"/>
                      <a:pt x="8" y="8"/>
                      <a:pt x="8" y="8"/>
                    </a:cubicBezTo>
                    <a:lnTo>
                      <a:pt x="7" y="8"/>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371" name="Rectangle 2321">
                <a:extLst>
                  <a:ext uri="{FF2B5EF4-FFF2-40B4-BE49-F238E27FC236}">
                    <a16:creationId xmlns:a16="http://schemas.microsoft.com/office/drawing/2014/main" id="{225C97C8-2436-4115-B3E4-51713469FBD1}"/>
                  </a:ext>
                </a:extLst>
              </p:cNvPr>
              <p:cNvSpPr>
                <a:spLocks noChangeArrowheads="1"/>
              </p:cNvSpPr>
              <p:nvPr/>
            </p:nvSpPr>
            <p:spPr bwMode="auto">
              <a:xfrm>
                <a:off x="18480088" y="16090900"/>
                <a:ext cx="1011238" cy="52388"/>
              </a:xfrm>
              <a:prstGeom prst="rect">
                <a:avLst/>
              </a:prstGeom>
              <a:solidFill>
                <a:srgbClr val="FFFFFF"/>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372" name="Freeform 2322">
                <a:extLst>
                  <a:ext uri="{FF2B5EF4-FFF2-40B4-BE49-F238E27FC236}">
                    <a16:creationId xmlns:a16="http://schemas.microsoft.com/office/drawing/2014/main" id="{2A3CF8AE-ED94-4A24-B1CF-D39136EB0593}"/>
                  </a:ext>
                </a:extLst>
              </p:cNvPr>
              <p:cNvSpPr>
                <a:spLocks noEditPoints="1"/>
              </p:cNvSpPr>
              <p:nvPr/>
            </p:nvSpPr>
            <p:spPr bwMode="auto">
              <a:xfrm>
                <a:off x="17343438" y="13943013"/>
                <a:ext cx="3290888" cy="2759075"/>
              </a:xfrm>
              <a:custGeom>
                <a:avLst/>
                <a:gdLst>
                  <a:gd name="T0" fmla="*/ 465 w 501"/>
                  <a:gd name="T1" fmla="*/ 17 h 420"/>
                  <a:gd name="T2" fmla="*/ 485 w 501"/>
                  <a:gd name="T3" fmla="*/ 36 h 420"/>
                  <a:gd name="T4" fmla="*/ 485 w 501"/>
                  <a:gd name="T5" fmla="*/ 307 h 420"/>
                  <a:gd name="T6" fmla="*/ 465 w 501"/>
                  <a:gd name="T7" fmla="*/ 327 h 420"/>
                  <a:gd name="T8" fmla="*/ 324 w 501"/>
                  <a:gd name="T9" fmla="*/ 327 h 420"/>
                  <a:gd name="T10" fmla="*/ 344 w 501"/>
                  <a:gd name="T11" fmla="*/ 403 h 420"/>
                  <a:gd name="T12" fmla="*/ 157 w 501"/>
                  <a:gd name="T13" fmla="*/ 403 h 420"/>
                  <a:gd name="T14" fmla="*/ 178 w 501"/>
                  <a:gd name="T15" fmla="*/ 327 h 420"/>
                  <a:gd name="T16" fmla="*/ 37 w 501"/>
                  <a:gd name="T17" fmla="*/ 327 h 420"/>
                  <a:gd name="T18" fmla="*/ 17 w 501"/>
                  <a:gd name="T19" fmla="*/ 307 h 420"/>
                  <a:gd name="T20" fmla="*/ 17 w 501"/>
                  <a:gd name="T21" fmla="*/ 36 h 420"/>
                  <a:gd name="T22" fmla="*/ 37 w 501"/>
                  <a:gd name="T23" fmla="*/ 17 h 420"/>
                  <a:gd name="T24" fmla="*/ 465 w 501"/>
                  <a:gd name="T25" fmla="*/ 17 h 420"/>
                  <a:gd name="T26" fmla="*/ 465 w 501"/>
                  <a:gd name="T27" fmla="*/ 0 h 420"/>
                  <a:gd name="T28" fmla="*/ 37 w 501"/>
                  <a:gd name="T29" fmla="*/ 0 h 420"/>
                  <a:gd name="T30" fmla="*/ 0 w 501"/>
                  <a:gd name="T31" fmla="*/ 36 h 420"/>
                  <a:gd name="T32" fmla="*/ 0 w 501"/>
                  <a:gd name="T33" fmla="*/ 307 h 420"/>
                  <a:gd name="T34" fmla="*/ 37 w 501"/>
                  <a:gd name="T35" fmla="*/ 344 h 420"/>
                  <a:gd name="T36" fmla="*/ 156 w 501"/>
                  <a:gd name="T37" fmla="*/ 344 h 420"/>
                  <a:gd name="T38" fmla="*/ 141 w 501"/>
                  <a:gd name="T39" fmla="*/ 399 h 420"/>
                  <a:gd name="T40" fmla="*/ 136 w 501"/>
                  <a:gd name="T41" fmla="*/ 420 h 420"/>
                  <a:gd name="T42" fmla="*/ 157 w 501"/>
                  <a:gd name="T43" fmla="*/ 420 h 420"/>
                  <a:gd name="T44" fmla="*/ 344 w 501"/>
                  <a:gd name="T45" fmla="*/ 420 h 420"/>
                  <a:gd name="T46" fmla="*/ 366 w 501"/>
                  <a:gd name="T47" fmla="*/ 420 h 420"/>
                  <a:gd name="T48" fmla="*/ 360 w 501"/>
                  <a:gd name="T49" fmla="*/ 399 h 420"/>
                  <a:gd name="T50" fmla="*/ 346 w 501"/>
                  <a:gd name="T51" fmla="*/ 344 h 420"/>
                  <a:gd name="T52" fmla="*/ 465 w 501"/>
                  <a:gd name="T53" fmla="*/ 344 h 420"/>
                  <a:gd name="T54" fmla="*/ 501 w 501"/>
                  <a:gd name="T55" fmla="*/ 307 h 420"/>
                  <a:gd name="T56" fmla="*/ 501 w 501"/>
                  <a:gd name="T57" fmla="*/ 36 h 420"/>
                  <a:gd name="T58" fmla="*/ 465 w 501"/>
                  <a:gd name="T59"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1" h="420">
                    <a:moveTo>
                      <a:pt x="465" y="17"/>
                    </a:moveTo>
                    <a:cubicBezTo>
                      <a:pt x="476" y="17"/>
                      <a:pt x="485" y="25"/>
                      <a:pt x="485" y="36"/>
                    </a:cubicBezTo>
                    <a:cubicBezTo>
                      <a:pt x="485" y="307"/>
                      <a:pt x="485" y="307"/>
                      <a:pt x="485" y="307"/>
                    </a:cubicBezTo>
                    <a:cubicBezTo>
                      <a:pt x="485" y="318"/>
                      <a:pt x="476" y="327"/>
                      <a:pt x="465" y="327"/>
                    </a:cubicBezTo>
                    <a:cubicBezTo>
                      <a:pt x="324" y="327"/>
                      <a:pt x="324" y="327"/>
                      <a:pt x="324" y="327"/>
                    </a:cubicBezTo>
                    <a:cubicBezTo>
                      <a:pt x="344" y="403"/>
                      <a:pt x="344" y="403"/>
                      <a:pt x="344" y="403"/>
                    </a:cubicBezTo>
                    <a:cubicBezTo>
                      <a:pt x="157" y="403"/>
                      <a:pt x="157" y="403"/>
                      <a:pt x="157" y="403"/>
                    </a:cubicBezTo>
                    <a:cubicBezTo>
                      <a:pt x="178" y="327"/>
                      <a:pt x="178" y="327"/>
                      <a:pt x="178" y="327"/>
                    </a:cubicBezTo>
                    <a:cubicBezTo>
                      <a:pt x="37" y="327"/>
                      <a:pt x="37" y="327"/>
                      <a:pt x="37" y="327"/>
                    </a:cubicBezTo>
                    <a:cubicBezTo>
                      <a:pt x="26" y="327"/>
                      <a:pt x="17" y="318"/>
                      <a:pt x="17" y="307"/>
                    </a:cubicBezTo>
                    <a:cubicBezTo>
                      <a:pt x="17" y="36"/>
                      <a:pt x="17" y="36"/>
                      <a:pt x="17" y="36"/>
                    </a:cubicBezTo>
                    <a:cubicBezTo>
                      <a:pt x="17" y="25"/>
                      <a:pt x="26" y="17"/>
                      <a:pt x="37" y="17"/>
                    </a:cubicBezTo>
                    <a:cubicBezTo>
                      <a:pt x="465" y="17"/>
                      <a:pt x="465" y="17"/>
                      <a:pt x="465" y="17"/>
                    </a:cubicBezTo>
                    <a:moveTo>
                      <a:pt x="465" y="0"/>
                    </a:moveTo>
                    <a:cubicBezTo>
                      <a:pt x="37" y="0"/>
                      <a:pt x="37" y="0"/>
                      <a:pt x="37" y="0"/>
                    </a:cubicBezTo>
                    <a:cubicBezTo>
                      <a:pt x="17" y="0"/>
                      <a:pt x="0" y="16"/>
                      <a:pt x="0" y="36"/>
                    </a:cubicBezTo>
                    <a:cubicBezTo>
                      <a:pt x="0" y="307"/>
                      <a:pt x="0" y="307"/>
                      <a:pt x="0" y="307"/>
                    </a:cubicBezTo>
                    <a:cubicBezTo>
                      <a:pt x="0" y="327"/>
                      <a:pt x="17" y="344"/>
                      <a:pt x="37" y="344"/>
                    </a:cubicBezTo>
                    <a:cubicBezTo>
                      <a:pt x="156" y="344"/>
                      <a:pt x="156" y="344"/>
                      <a:pt x="156" y="344"/>
                    </a:cubicBezTo>
                    <a:cubicBezTo>
                      <a:pt x="141" y="399"/>
                      <a:pt x="141" y="399"/>
                      <a:pt x="141" y="399"/>
                    </a:cubicBezTo>
                    <a:cubicBezTo>
                      <a:pt x="136" y="420"/>
                      <a:pt x="136" y="420"/>
                      <a:pt x="136" y="420"/>
                    </a:cubicBezTo>
                    <a:cubicBezTo>
                      <a:pt x="157" y="420"/>
                      <a:pt x="157" y="420"/>
                      <a:pt x="157" y="420"/>
                    </a:cubicBezTo>
                    <a:cubicBezTo>
                      <a:pt x="344" y="420"/>
                      <a:pt x="344" y="420"/>
                      <a:pt x="344" y="420"/>
                    </a:cubicBezTo>
                    <a:cubicBezTo>
                      <a:pt x="366" y="420"/>
                      <a:pt x="366" y="420"/>
                      <a:pt x="366" y="420"/>
                    </a:cubicBezTo>
                    <a:cubicBezTo>
                      <a:pt x="360" y="399"/>
                      <a:pt x="360" y="399"/>
                      <a:pt x="360" y="399"/>
                    </a:cubicBezTo>
                    <a:cubicBezTo>
                      <a:pt x="346" y="344"/>
                      <a:pt x="346" y="344"/>
                      <a:pt x="346" y="344"/>
                    </a:cubicBezTo>
                    <a:cubicBezTo>
                      <a:pt x="465" y="344"/>
                      <a:pt x="465" y="344"/>
                      <a:pt x="465" y="344"/>
                    </a:cubicBezTo>
                    <a:cubicBezTo>
                      <a:pt x="485" y="344"/>
                      <a:pt x="501" y="327"/>
                      <a:pt x="501" y="307"/>
                    </a:cubicBezTo>
                    <a:cubicBezTo>
                      <a:pt x="501" y="36"/>
                      <a:pt x="501" y="36"/>
                      <a:pt x="501" y="36"/>
                    </a:cubicBezTo>
                    <a:cubicBezTo>
                      <a:pt x="501" y="16"/>
                      <a:pt x="485" y="0"/>
                      <a:pt x="465" y="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grpSp>
      </p:grpSp>
      <p:grpSp>
        <p:nvGrpSpPr>
          <p:cNvPr id="373" name="Group 372">
            <a:extLst>
              <a:ext uri="{FF2B5EF4-FFF2-40B4-BE49-F238E27FC236}">
                <a16:creationId xmlns:a16="http://schemas.microsoft.com/office/drawing/2014/main" id="{014C562B-5D5C-42D1-A2B8-587B8282B73A}"/>
              </a:ext>
            </a:extLst>
          </p:cNvPr>
          <p:cNvGrpSpPr/>
          <p:nvPr/>
        </p:nvGrpSpPr>
        <p:grpSpPr>
          <a:xfrm>
            <a:off x="4617168" y="5106897"/>
            <a:ext cx="562448" cy="562448"/>
            <a:chOff x="440064" y="2747393"/>
            <a:chExt cx="685800" cy="685800"/>
          </a:xfrm>
        </p:grpSpPr>
        <p:sp>
          <p:nvSpPr>
            <p:cNvPr id="374" name="Oval 373">
              <a:extLst>
                <a:ext uri="{FF2B5EF4-FFF2-40B4-BE49-F238E27FC236}">
                  <a16:creationId xmlns:a16="http://schemas.microsoft.com/office/drawing/2014/main" id="{27DEDF84-0BD4-4C25-8758-66CE8C18A671}"/>
                </a:ext>
              </a:extLst>
            </p:cNvPr>
            <p:cNvSpPr>
              <a:spLocks noChangeAspect="1"/>
            </p:cNvSpPr>
            <p:nvPr/>
          </p:nvSpPr>
          <p:spPr>
            <a:xfrm>
              <a:off x="440064" y="2747393"/>
              <a:ext cx="685800" cy="685800"/>
            </a:xfrm>
            <a:prstGeom prst="ellipse">
              <a:avLst/>
            </a:prstGeom>
            <a:solidFill>
              <a:srgbClr val="C00000"/>
            </a:solidFill>
            <a:ln w="12700" cap="flat" cmpd="sng" algn="ctr">
              <a:noFill/>
              <a:prstDash val="solid"/>
            </a:ln>
            <a:effectLst/>
            <a:extLst>
              <a:ext uri="{91240B29-F687-4F45-9708-019B960494DF}">
                <a14:hiddenLine xmlns:a14="http://schemas.microsoft.com/office/drawing/2010/main" w="12700"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08013" rtl="0" eaLnBrk="0" fontAlgn="base" latinLnBrk="0" hangingPunct="0">
                <a:lnSpc>
                  <a:spcPct val="100000"/>
                </a:lnSpc>
                <a:spcBef>
                  <a:spcPct val="0"/>
                </a:spcBef>
                <a:spcAft>
                  <a:spcPct val="0"/>
                </a:spcAft>
                <a:buClrTx/>
                <a:buSzTx/>
                <a:buFontTx/>
                <a:buNone/>
                <a:tabLst/>
                <a:defRPr/>
              </a:pPr>
              <a:endParaRPr kumimoji="0" lang="en-GB"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375" name="Group 374">
              <a:extLst>
                <a:ext uri="{FF2B5EF4-FFF2-40B4-BE49-F238E27FC236}">
                  <a16:creationId xmlns:a16="http://schemas.microsoft.com/office/drawing/2014/main" id="{A8508AB9-9B72-4928-8294-9C8C1F7F644A}"/>
                </a:ext>
              </a:extLst>
            </p:cNvPr>
            <p:cNvGrpSpPr/>
            <p:nvPr/>
          </p:nvGrpSpPr>
          <p:grpSpPr>
            <a:xfrm>
              <a:off x="566009" y="2916406"/>
              <a:ext cx="433910" cy="363679"/>
              <a:chOff x="17343438" y="13943013"/>
              <a:chExt cx="3290888" cy="2759075"/>
            </a:xfrm>
          </p:grpSpPr>
          <p:sp>
            <p:nvSpPr>
              <p:cNvPr id="376" name="Freeform 2318">
                <a:extLst>
                  <a:ext uri="{FF2B5EF4-FFF2-40B4-BE49-F238E27FC236}">
                    <a16:creationId xmlns:a16="http://schemas.microsoft.com/office/drawing/2014/main" id="{73A76CAD-3E89-40EA-B068-8DA766076357}"/>
                  </a:ext>
                </a:extLst>
              </p:cNvPr>
              <p:cNvSpPr>
                <a:spLocks noEditPoints="1"/>
              </p:cNvSpPr>
              <p:nvPr/>
            </p:nvSpPr>
            <p:spPr bwMode="auto">
              <a:xfrm>
                <a:off x="17665700" y="14257338"/>
                <a:ext cx="2652713" cy="1624013"/>
              </a:xfrm>
              <a:custGeom>
                <a:avLst/>
                <a:gdLst>
                  <a:gd name="T0" fmla="*/ 1671 w 1671"/>
                  <a:gd name="T1" fmla="*/ 1023 h 1023"/>
                  <a:gd name="T2" fmla="*/ 0 w 1671"/>
                  <a:gd name="T3" fmla="*/ 1023 h 1023"/>
                  <a:gd name="T4" fmla="*/ 0 w 1671"/>
                  <a:gd name="T5" fmla="*/ 0 h 1023"/>
                  <a:gd name="T6" fmla="*/ 1671 w 1671"/>
                  <a:gd name="T7" fmla="*/ 0 h 1023"/>
                  <a:gd name="T8" fmla="*/ 1671 w 1671"/>
                  <a:gd name="T9" fmla="*/ 1023 h 1023"/>
                  <a:gd name="T10" fmla="*/ 33 w 1671"/>
                  <a:gd name="T11" fmla="*/ 990 h 1023"/>
                  <a:gd name="T12" fmla="*/ 1638 w 1671"/>
                  <a:gd name="T13" fmla="*/ 990 h 1023"/>
                  <a:gd name="T14" fmla="*/ 1638 w 1671"/>
                  <a:gd name="T15" fmla="*/ 38 h 1023"/>
                  <a:gd name="T16" fmla="*/ 33 w 1671"/>
                  <a:gd name="T17" fmla="*/ 38 h 1023"/>
                  <a:gd name="T18" fmla="*/ 33 w 1671"/>
                  <a:gd name="T19" fmla="*/ 990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71" h="1023">
                    <a:moveTo>
                      <a:pt x="1671" y="1023"/>
                    </a:moveTo>
                    <a:lnTo>
                      <a:pt x="0" y="1023"/>
                    </a:lnTo>
                    <a:lnTo>
                      <a:pt x="0" y="0"/>
                    </a:lnTo>
                    <a:lnTo>
                      <a:pt x="1671" y="0"/>
                    </a:lnTo>
                    <a:lnTo>
                      <a:pt x="1671" y="1023"/>
                    </a:lnTo>
                    <a:close/>
                    <a:moveTo>
                      <a:pt x="33" y="990"/>
                    </a:moveTo>
                    <a:lnTo>
                      <a:pt x="1638" y="990"/>
                    </a:lnTo>
                    <a:lnTo>
                      <a:pt x="1638" y="38"/>
                    </a:lnTo>
                    <a:lnTo>
                      <a:pt x="33" y="38"/>
                    </a:lnTo>
                    <a:lnTo>
                      <a:pt x="33" y="990"/>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377" name="Freeform 2319">
                <a:extLst>
                  <a:ext uri="{FF2B5EF4-FFF2-40B4-BE49-F238E27FC236}">
                    <a16:creationId xmlns:a16="http://schemas.microsoft.com/office/drawing/2014/main" id="{6FD91A99-99FD-48BD-BF04-9C1EA9055566}"/>
                  </a:ext>
                </a:extLst>
              </p:cNvPr>
              <p:cNvSpPr>
                <a:spLocks noEditPoints="1"/>
              </p:cNvSpPr>
              <p:nvPr/>
            </p:nvSpPr>
            <p:spPr bwMode="auto">
              <a:xfrm>
                <a:off x="17665700" y="14257338"/>
                <a:ext cx="2652713" cy="1624013"/>
              </a:xfrm>
              <a:custGeom>
                <a:avLst/>
                <a:gdLst>
                  <a:gd name="T0" fmla="*/ 1671 w 1671"/>
                  <a:gd name="T1" fmla="*/ 1023 h 1023"/>
                  <a:gd name="T2" fmla="*/ 0 w 1671"/>
                  <a:gd name="T3" fmla="*/ 1023 h 1023"/>
                  <a:gd name="T4" fmla="*/ 0 w 1671"/>
                  <a:gd name="T5" fmla="*/ 0 h 1023"/>
                  <a:gd name="T6" fmla="*/ 1671 w 1671"/>
                  <a:gd name="T7" fmla="*/ 0 h 1023"/>
                  <a:gd name="T8" fmla="*/ 1671 w 1671"/>
                  <a:gd name="T9" fmla="*/ 1023 h 1023"/>
                  <a:gd name="T10" fmla="*/ 33 w 1671"/>
                  <a:gd name="T11" fmla="*/ 990 h 1023"/>
                  <a:gd name="T12" fmla="*/ 1638 w 1671"/>
                  <a:gd name="T13" fmla="*/ 990 h 1023"/>
                  <a:gd name="T14" fmla="*/ 1638 w 1671"/>
                  <a:gd name="T15" fmla="*/ 38 h 1023"/>
                  <a:gd name="T16" fmla="*/ 33 w 1671"/>
                  <a:gd name="T17" fmla="*/ 38 h 1023"/>
                  <a:gd name="T18" fmla="*/ 33 w 1671"/>
                  <a:gd name="T19" fmla="*/ 990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71" h="1023">
                    <a:moveTo>
                      <a:pt x="1671" y="1023"/>
                    </a:moveTo>
                    <a:lnTo>
                      <a:pt x="0" y="1023"/>
                    </a:lnTo>
                    <a:lnTo>
                      <a:pt x="0" y="0"/>
                    </a:lnTo>
                    <a:lnTo>
                      <a:pt x="1671" y="0"/>
                    </a:lnTo>
                    <a:lnTo>
                      <a:pt x="1671" y="1023"/>
                    </a:lnTo>
                    <a:close/>
                    <a:moveTo>
                      <a:pt x="33" y="990"/>
                    </a:moveTo>
                    <a:lnTo>
                      <a:pt x="1638" y="990"/>
                    </a:lnTo>
                    <a:lnTo>
                      <a:pt x="1638" y="38"/>
                    </a:lnTo>
                    <a:lnTo>
                      <a:pt x="33" y="38"/>
                    </a:lnTo>
                    <a:lnTo>
                      <a:pt x="33" y="990"/>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378" name="Freeform 2320">
                <a:extLst>
                  <a:ext uri="{FF2B5EF4-FFF2-40B4-BE49-F238E27FC236}">
                    <a16:creationId xmlns:a16="http://schemas.microsoft.com/office/drawing/2014/main" id="{E3858B92-29A9-4FF4-BF98-FDBD543B51F2}"/>
                  </a:ext>
                </a:extLst>
              </p:cNvPr>
              <p:cNvSpPr>
                <a:spLocks noEditPoints="1"/>
              </p:cNvSpPr>
              <p:nvPr/>
            </p:nvSpPr>
            <p:spPr bwMode="auto">
              <a:xfrm>
                <a:off x="18940463" y="14106525"/>
                <a:ext cx="104775" cy="98425"/>
              </a:xfrm>
              <a:custGeom>
                <a:avLst/>
                <a:gdLst>
                  <a:gd name="T0" fmla="*/ 8 w 16"/>
                  <a:gd name="T1" fmla="*/ 15 h 15"/>
                  <a:gd name="T2" fmla="*/ 0 w 16"/>
                  <a:gd name="T3" fmla="*/ 8 h 15"/>
                  <a:gd name="T4" fmla="*/ 8 w 16"/>
                  <a:gd name="T5" fmla="*/ 0 h 15"/>
                  <a:gd name="T6" fmla="*/ 16 w 16"/>
                  <a:gd name="T7" fmla="*/ 8 h 15"/>
                  <a:gd name="T8" fmla="*/ 8 w 16"/>
                  <a:gd name="T9" fmla="*/ 15 h 15"/>
                  <a:gd name="T10" fmla="*/ 7 w 16"/>
                  <a:gd name="T11" fmla="*/ 8 h 15"/>
                  <a:gd name="T12" fmla="*/ 8 w 16"/>
                  <a:gd name="T13" fmla="*/ 8 h 15"/>
                  <a:gd name="T14" fmla="*/ 7 w 16"/>
                  <a:gd name="T15" fmla="*/ 8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5">
                    <a:moveTo>
                      <a:pt x="8" y="15"/>
                    </a:moveTo>
                    <a:cubicBezTo>
                      <a:pt x="4" y="15"/>
                      <a:pt x="0" y="12"/>
                      <a:pt x="0" y="8"/>
                    </a:cubicBezTo>
                    <a:cubicBezTo>
                      <a:pt x="0" y="3"/>
                      <a:pt x="4" y="0"/>
                      <a:pt x="8" y="0"/>
                    </a:cubicBezTo>
                    <a:cubicBezTo>
                      <a:pt x="12" y="0"/>
                      <a:pt x="16" y="3"/>
                      <a:pt x="16" y="8"/>
                    </a:cubicBezTo>
                    <a:cubicBezTo>
                      <a:pt x="16" y="12"/>
                      <a:pt x="12" y="15"/>
                      <a:pt x="8" y="15"/>
                    </a:cubicBezTo>
                    <a:close/>
                    <a:moveTo>
                      <a:pt x="7" y="8"/>
                    </a:moveTo>
                    <a:cubicBezTo>
                      <a:pt x="7" y="8"/>
                      <a:pt x="8" y="8"/>
                      <a:pt x="8" y="8"/>
                    </a:cubicBezTo>
                    <a:lnTo>
                      <a:pt x="7" y="8"/>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379" name="Rectangle 2321">
                <a:extLst>
                  <a:ext uri="{FF2B5EF4-FFF2-40B4-BE49-F238E27FC236}">
                    <a16:creationId xmlns:a16="http://schemas.microsoft.com/office/drawing/2014/main" id="{AF2E259F-C613-4251-8FF0-EC940819ED63}"/>
                  </a:ext>
                </a:extLst>
              </p:cNvPr>
              <p:cNvSpPr>
                <a:spLocks noChangeArrowheads="1"/>
              </p:cNvSpPr>
              <p:nvPr/>
            </p:nvSpPr>
            <p:spPr bwMode="auto">
              <a:xfrm>
                <a:off x="18480088" y="16090900"/>
                <a:ext cx="1011238" cy="52388"/>
              </a:xfrm>
              <a:prstGeom prst="rect">
                <a:avLst/>
              </a:prstGeom>
              <a:solidFill>
                <a:srgbClr val="FFFFFF"/>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380" name="Freeform 2322">
                <a:extLst>
                  <a:ext uri="{FF2B5EF4-FFF2-40B4-BE49-F238E27FC236}">
                    <a16:creationId xmlns:a16="http://schemas.microsoft.com/office/drawing/2014/main" id="{1DF9C5CA-D1A7-4C16-8222-5CB09FA7329A}"/>
                  </a:ext>
                </a:extLst>
              </p:cNvPr>
              <p:cNvSpPr>
                <a:spLocks noEditPoints="1"/>
              </p:cNvSpPr>
              <p:nvPr/>
            </p:nvSpPr>
            <p:spPr bwMode="auto">
              <a:xfrm>
                <a:off x="17343438" y="13943013"/>
                <a:ext cx="3290888" cy="2759075"/>
              </a:xfrm>
              <a:custGeom>
                <a:avLst/>
                <a:gdLst>
                  <a:gd name="T0" fmla="*/ 465 w 501"/>
                  <a:gd name="T1" fmla="*/ 17 h 420"/>
                  <a:gd name="T2" fmla="*/ 485 w 501"/>
                  <a:gd name="T3" fmla="*/ 36 h 420"/>
                  <a:gd name="T4" fmla="*/ 485 w 501"/>
                  <a:gd name="T5" fmla="*/ 307 h 420"/>
                  <a:gd name="T6" fmla="*/ 465 w 501"/>
                  <a:gd name="T7" fmla="*/ 327 h 420"/>
                  <a:gd name="T8" fmla="*/ 324 w 501"/>
                  <a:gd name="T9" fmla="*/ 327 h 420"/>
                  <a:gd name="T10" fmla="*/ 344 w 501"/>
                  <a:gd name="T11" fmla="*/ 403 h 420"/>
                  <a:gd name="T12" fmla="*/ 157 w 501"/>
                  <a:gd name="T13" fmla="*/ 403 h 420"/>
                  <a:gd name="T14" fmla="*/ 178 w 501"/>
                  <a:gd name="T15" fmla="*/ 327 h 420"/>
                  <a:gd name="T16" fmla="*/ 37 w 501"/>
                  <a:gd name="T17" fmla="*/ 327 h 420"/>
                  <a:gd name="T18" fmla="*/ 17 w 501"/>
                  <a:gd name="T19" fmla="*/ 307 h 420"/>
                  <a:gd name="T20" fmla="*/ 17 w 501"/>
                  <a:gd name="T21" fmla="*/ 36 h 420"/>
                  <a:gd name="T22" fmla="*/ 37 w 501"/>
                  <a:gd name="T23" fmla="*/ 17 h 420"/>
                  <a:gd name="T24" fmla="*/ 465 w 501"/>
                  <a:gd name="T25" fmla="*/ 17 h 420"/>
                  <a:gd name="T26" fmla="*/ 465 w 501"/>
                  <a:gd name="T27" fmla="*/ 0 h 420"/>
                  <a:gd name="T28" fmla="*/ 37 w 501"/>
                  <a:gd name="T29" fmla="*/ 0 h 420"/>
                  <a:gd name="T30" fmla="*/ 0 w 501"/>
                  <a:gd name="T31" fmla="*/ 36 h 420"/>
                  <a:gd name="T32" fmla="*/ 0 w 501"/>
                  <a:gd name="T33" fmla="*/ 307 h 420"/>
                  <a:gd name="T34" fmla="*/ 37 w 501"/>
                  <a:gd name="T35" fmla="*/ 344 h 420"/>
                  <a:gd name="T36" fmla="*/ 156 w 501"/>
                  <a:gd name="T37" fmla="*/ 344 h 420"/>
                  <a:gd name="T38" fmla="*/ 141 w 501"/>
                  <a:gd name="T39" fmla="*/ 399 h 420"/>
                  <a:gd name="T40" fmla="*/ 136 w 501"/>
                  <a:gd name="T41" fmla="*/ 420 h 420"/>
                  <a:gd name="T42" fmla="*/ 157 w 501"/>
                  <a:gd name="T43" fmla="*/ 420 h 420"/>
                  <a:gd name="T44" fmla="*/ 344 w 501"/>
                  <a:gd name="T45" fmla="*/ 420 h 420"/>
                  <a:gd name="T46" fmla="*/ 366 w 501"/>
                  <a:gd name="T47" fmla="*/ 420 h 420"/>
                  <a:gd name="T48" fmla="*/ 360 w 501"/>
                  <a:gd name="T49" fmla="*/ 399 h 420"/>
                  <a:gd name="T50" fmla="*/ 346 w 501"/>
                  <a:gd name="T51" fmla="*/ 344 h 420"/>
                  <a:gd name="T52" fmla="*/ 465 w 501"/>
                  <a:gd name="T53" fmla="*/ 344 h 420"/>
                  <a:gd name="T54" fmla="*/ 501 w 501"/>
                  <a:gd name="T55" fmla="*/ 307 h 420"/>
                  <a:gd name="T56" fmla="*/ 501 w 501"/>
                  <a:gd name="T57" fmla="*/ 36 h 420"/>
                  <a:gd name="T58" fmla="*/ 465 w 501"/>
                  <a:gd name="T59"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1" h="420">
                    <a:moveTo>
                      <a:pt x="465" y="17"/>
                    </a:moveTo>
                    <a:cubicBezTo>
                      <a:pt x="476" y="17"/>
                      <a:pt x="485" y="25"/>
                      <a:pt x="485" y="36"/>
                    </a:cubicBezTo>
                    <a:cubicBezTo>
                      <a:pt x="485" y="307"/>
                      <a:pt x="485" y="307"/>
                      <a:pt x="485" y="307"/>
                    </a:cubicBezTo>
                    <a:cubicBezTo>
                      <a:pt x="485" y="318"/>
                      <a:pt x="476" y="327"/>
                      <a:pt x="465" y="327"/>
                    </a:cubicBezTo>
                    <a:cubicBezTo>
                      <a:pt x="324" y="327"/>
                      <a:pt x="324" y="327"/>
                      <a:pt x="324" y="327"/>
                    </a:cubicBezTo>
                    <a:cubicBezTo>
                      <a:pt x="344" y="403"/>
                      <a:pt x="344" y="403"/>
                      <a:pt x="344" y="403"/>
                    </a:cubicBezTo>
                    <a:cubicBezTo>
                      <a:pt x="157" y="403"/>
                      <a:pt x="157" y="403"/>
                      <a:pt x="157" y="403"/>
                    </a:cubicBezTo>
                    <a:cubicBezTo>
                      <a:pt x="178" y="327"/>
                      <a:pt x="178" y="327"/>
                      <a:pt x="178" y="327"/>
                    </a:cubicBezTo>
                    <a:cubicBezTo>
                      <a:pt x="37" y="327"/>
                      <a:pt x="37" y="327"/>
                      <a:pt x="37" y="327"/>
                    </a:cubicBezTo>
                    <a:cubicBezTo>
                      <a:pt x="26" y="327"/>
                      <a:pt x="17" y="318"/>
                      <a:pt x="17" y="307"/>
                    </a:cubicBezTo>
                    <a:cubicBezTo>
                      <a:pt x="17" y="36"/>
                      <a:pt x="17" y="36"/>
                      <a:pt x="17" y="36"/>
                    </a:cubicBezTo>
                    <a:cubicBezTo>
                      <a:pt x="17" y="25"/>
                      <a:pt x="26" y="17"/>
                      <a:pt x="37" y="17"/>
                    </a:cubicBezTo>
                    <a:cubicBezTo>
                      <a:pt x="465" y="17"/>
                      <a:pt x="465" y="17"/>
                      <a:pt x="465" y="17"/>
                    </a:cubicBezTo>
                    <a:moveTo>
                      <a:pt x="465" y="0"/>
                    </a:moveTo>
                    <a:cubicBezTo>
                      <a:pt x="37" y="0"/>
                      <a:pt x="37" y="0"/>
                      <a:pt x="37" y="0"/>
                    </a:cubicBezTo>
                    <a:cubicBezTo>
                      <a:pt x="17" y="0"/>
                      <a:pt x="0" y="16"/>
                      <a:pt x="0" y="36"/>
                    </a:cubicBezTo>
                    <a:cubicBezTo>
                      <a:pt x="0" y="307"/>
                      <a:pt x="0" y="307"/>
                      <a:pt x="0" y="307"/>
                    </a:cubicBezTo>
                    <a:cubicBezTo>
                      <a:pt x="0" y="327"/>
                      <a:pt x="17" y="344"/>
                      <a:pt x="37" y="344"/>
                    </a:cubicBezTo>
                    <a:cubicBezTo>
                      <a:pt x="156" y="344"/>
                      <a:pt x="156" y="344"/>
                      <a:pt x="156" y="344"/>
                    </a:cubicBezTo>
                    <a:cubicBezTo>
                      <a:pt x="141" y="399"/>
                      <a:pt x="141" y="399"/>
                      <a:pt x="141" y="399"/>
                    </a:cubicBezTo>
                    <a:cubicBezTo>
                      <a:pt x="136" y="420"/>
                      <a:pt x="136" y="420"/>
                      <a:pt x="136" y="420"/>
                    </a:cubicBezTo>
                    <a:cubicBezTo>
                      <a:pt x="157" y="420"/>
                      <a:pt x="157" y="420"/>
                      <a:pt x="157" y="420"/>
                    </a:cubicBezTo>
                    <a:cubicBezTo>
                      <a:pt x="344" y="420"/>
                      <a:pt x="344" y="420"/>
                      <a:pt x="344" y="420"/>
                    </a:cubicBezTo>
                    <a:cubicBezTo>
                      <a:pt x="366" y="420"/>
                      <a:pt x="366" y="420"/>
                      <a:pt x="366" y="420"/>
                    </a:cubicBezTo>
                    <a:cubicBezTo>
                      <a:pt x="360" y="399"/>
                      <a:pt x="360" y="399"/>
                      <a:pt x="360" y="399"/>
                    </a:cubicBezTo>
                    <a:cubicBezTo>
                      <a:pt x="346" y="344"/>
                      <a:pt x="346" y="344"/>
                      <a:pt x="346" y="344"/>
                    </a:cubicBezTo>
                    <a:cubicBezTo>
                      <a:pt x="465" y="344"/>
                      <a:pt x="465" y="344"/>
                      <a:pt x="465" y="344"/>
                    </a:cubicBezTo>
                    <a:cubicBezTo>
                      <a:pt x="485" y="344"/>
                      <a:pt x="501" y="327"/>
                      <a:pt x="501" y="307"/>
                    </a:cubicBezTo>
                    <a:cubicBezTo>
                      <a:pt x="501" y="36"/>
                      <a:pt x="501" y="36"/>
                      <a:pt x="501" y="36"/>
                    </a:cubicBezTo>
                    <a:cubicBezTo>
                      <a:pt x="501" y="16"/>
                      <a:pt x="485" y="0"/>
                      <a:pt x="465" y="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grpSp>
      </p:grpSp>
      <p:grpSp>
        <p:nvGrpSpPr>
          <p:cNvPr id="381" name="Group 380">
            <a:extLst>
              <a:ext uri="{FF2B5EF4-FFF2-40B4-BE49-F238E27FC236}">
                <a16:creationId xmlns:a16="http://schemas.microsoft.com/office/drawing/2014/main" id="{D06E51B1-2F7A-41E2-B079-E28DCF1E3143}"/>
              </a:ext>
            </a:extLst>
          </p:cNvPr>
          <p:cNvGrpSpPr/>
          <p:nvPr/>
        </p:nvGrpSpPr>
        <p:grpSpPr>
          <a:xfrm>
            <a:off x="5441423" y="5106897"/>
            <a:ext cx="562448" cy="562448"/>
            <a:chOff x="440064" y="2747393"/>
            <a:chExt cx="685800" cy="685800"/>
          </a:xfrm>
        </p:grpSpPr>
        <p:sp>
          <p:nvSpPr>
            <p:cNvPr id="382" name="Oval 381">
              <a:extLst>
                <a:ext uri="{FF2B5EF4-FFF2-40B4-BE49-F238E27FC236}">
                  <a16:creationId xmlns:a16="http://schemas.microsoft.com/office/drawing/2014/main" id="{69A7730B-B219-4DF3-809E-254E2475E23C}"/>
                </a:ext>
              </a:extLst>
            </p:cNvPr>
            <p:cNvSpPr>
              <a:spLocks noChangeAspect="1"/>
            </p:cNvSpPr>
            <p:nvPr/>
          </p:nvSpPr>
          <p:spPr>
            <a:xfrm>
              <a:off x="440064" y="2747393"/>
              <a:ext cx="685800" cy="685800"/>
            </a:xfrm>
            <a:prstGeom prst="ellipse">
              <a:avLst/>
            </a:prstGeom>
            <a:solidFill>
              <a:srgbClr val="C00000"/>
            </a:solidFill>
            <a:ln w="12700" cap="flat" cmpd="sng" algn="ctr">
              <a:noFill/>
              <a:prstDash val="solid"/>
            </a:ln>
            <a:effectLst/>
            <a:extLst>
              <a:ext uri="{91240B29-F687-4F45-9708-019B960494DF}">
                <a14:hiddenLine xmlns:a14="http://schemas.microsoft.com/office/drawing/2010/main" w="12700"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08013" rtl="0" eaLnBrk="0" fontAlgn="base" latinLnBrk="0" hangingPunct="0">
                <a:lnSpc>
                  <a:spcPct val="100000"/>
                </a:lnSpc>
                <a:spcBef>
                  <a:spcPct val="0"/>
                </a:spcBef>
                <a:spcAft>
                  <a:spcPct val="0"/>
                </a:spcAft>
                <a:buClrTx/>
                <a:buSzTx/>
                <a:buFontTx/>
                <a:buNone/>
                <a:tabLst/>
                <a:defRPr/>
              </a:pPr>
              <a:endParaRPr kumimoji="0" lang="en-GB"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383" name="Group 382">
              <a:extLst>
                <a:ext uri="{FF2B5EF4-FFF2-40B4-BE49-F238E27FC236}">
                  <a16:creationId xmlns:a16="http://schemas.microsoft.com/office/drawing/2014/main" id="{65033A8E-31F2-4482-AD3C-8D68753D1691}"/>
                </a:ext>
              </a:extLst>
            </p:cNvPr>
            <p:cNvGrpSpPr/>
            <p:nvPr/>
          </p:nvGrpSpPr>
          <p:grpSpPr>
            <a:xfrm>
              <a:off x="566009" y="2916406"/>
              <a:ext cx="433910" cy="363679"/>
              <a:chOff x="17343438" y="13943013"/>
              <a:chExt cx="3290888" cy="2759075"/>
            </a:xfrm>
          </p:grpSpPr>
          <p:sp>
            <p:nvSpPr>
              <p:cNvPr id="384" name="Freeform 2318">
                <a:extLst>
                  <a:ext uri="{FF2B5EF4-FFF2-40B4-BE49-F238E27FC236}">
                    <a16:creationId xmlns:a16="http://schemas.microsoft.com/office/drawing/2014/main" id="{FBF29922-3995-4E88-9D22-8265C0CFCDB5}"/>
                  </a:ext>
                </a:extLst>
              </p:cNvPr>
              <p:cNvSpPr>
                <a:spLocks noEditPoints="1"/>
              </p:cNvSpPr>
              <p:nvPr/>
            </p:nvSpPr>
            <p:spPr bwMode="auto">
              <a:xfrm>
                <a:off x="17665700" y="14257338"/>
                <a:ext cx="2652713" cy="1624013"/>
              </a:xfrm>
              <a:custGeom>
                <a:avLst/>
                <a:gdLst>
                  <a:gd name="T0" fmla="*/ 1671 w 1671"/>
                  <a:gd name="T1" fmla="*/ 1023 h 1023"/>
                  <a:gd name="T2" fmla="*/ 0 w 1671"/>
                  <a:gd name="T3" fmla="*/ 1023 h 1023"/>
                  <a:gd name="T4" fmla="*/ 0 w 1671"/>
                  <a:gd name="T5" fmla="*/ 0 h 1023"/>
                  <a:gd name="T6" fmla="*/ 1671 w 1671"/>
                  <a:gd name="T7" fmla="*/ 0 h 1023"/>
                  <a:gd name="T8" fmla="*/ 1671 w 1671"/>
                  <a:gd name="T9" fmla="*/ 1023 h 1023"/>
                  <a:gd name="T10" fmla="*/ 33 w 1671"/>
                  <a:gd name="T11" fmla="*/ 990 h 1023"/>
                  <a:gd name="T12" fmla="*/ 1638 w 1671"/>
                  <a:gd name="T13" fmla="*/ 990 h 1023"/>
                  <a:gd name="T14" fmla="*/ 1638 w 1671"/>
                  <a:gd name="T15" fmla="*/ 38 h 1023"/>
                  <a:gd name="T16" fmla="*/ 33 w 1671"/>
                  <a:gd name="T17" fmla="*/ 38 h 1023"/>
                  <a:gd name="T18" fmla="*/ 33 w 1671"/>
                  <a:gd name="T19" fmla="*/ 990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71" h="1023">
                    <a:moveTo>
                      <a:pt x="1671" y="1023"/>
                    </a:moveTo>
                    <a:lnTo>
                      <a:pt x="0" y="1023"/>
                    </a:lnTo>
                    <a:lnTo>
                      <a:pt x="0" y="0"/>
                    </a:lnTo>
                    <a:lnTo>
                      <a:pt x="1671" y="0"/>
                    </a:lnTo>
                    <a:lnTo>
                      <a:pt x="1671" y="1023"/>
                    </a:lnTo>
                    <a:close/>
                    <a:moveTo>
                      <a:pt x="33" y="990"/>
                    </a:moveTo>
                    <a:lnTo>
                      <a:pt x="1638" y="990"/>
                    </a:lnTo>
                    <a:lnTo>
                      <a:pt x="1638" y="38"/>
                    </a:lnTo>
                    <a:lnTo>
                      <a:pt x="33" y="38"/>
                    </a:lnTo>
                    <a:lnTo>
                      <a:pt x="33" y="990"/>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385" name="Freeform 2319">
                <a:extLst>
                  <a:ext uri="{FF2B5EF4-FFF2-40B4-BE49-F238E27FC236}">
                    <a16:creationId xmlns:a16="http://schemas.microsoft.com/office/drawing/2014/main" id="{D6CA6823-CCF9-4D19-87A7-AAF76463558A}"/>
                  </a:ext>
                </a:extLst>
              </p:cNvPr>
              <p:cNvSpPr>
                <a:spLocks noEditPoints="1"/>
              </p:cNvSpPr>
              <p:nvPr/>
            </p:nvSpPr>
            <p:spPr bwMode="auto">
              <a:xfrm>
                <a:off x="17665700" y="14257338"/>
                <a:ext cx="2652713" cy="1624013"/>
              </a:xfrm>
              <a:custGeom>
                <a:avLst/>
                <a:gdLst>
                  <a:gd name="T0" fmla="*/ 1671 w 1671"/>
                  <a:gd name="T1" fmla="*/ 1023 h 1023"/>
                  <a:gd name="T2" fmla="*/ 0 w 1671"/>
                  <a:gd name="T3" fmla="*/ 1023 h 1023"/>
                  <a:gd name="T4" fmla="*/ 0 w 1671"/>
                  <a:gd name="T5" fmla="*/ 0 h 1023"/>
                  <a:gd name="T6" fmla="*/ 1671 w 1671"/>
                  <a:gd name="T7" fmla="*/ 0 h 1023"/>
                  <a:gd name="T8" fmla="*/ 1671 w 1671"/>
                  <a:gd name="T9" fmla="*/ 1023 h 1023"/>
                  <a:gd name="T10" fmla="*/ 33 w 1671"/>
                  <a:gd name="T11" fmla="*/ 990 h 1023"/>
                  <a:gd name="T12" fmla="*/ 1638 w 1671"/>
                  <a:gd name="T13" fmla="*/ 990 h 1023"/>
                  <a:gd name="T14" fmla="*/ 1638 w 1671"/>
                  <a:gd name="T15" fmla="*/ 38 h 1023"/>
                  <a:gd name="T16" fmla="*/ 33 w 1671"/>
                  <a:gd name="T17" fmla="*/ 38 h 1023"/>
                  <a:gd name="T18" fmla="*/ 33 w 1671"/>
                  <a:gd name="T19" fmla="*/ 990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71" h="1023">
                    <a:moveTo>
                      <a:pt x="1671" y="1023"/>
                    </a:moveTo>
                    <a:lnTo>
                      <a:pt x="0" y="1023"/>
                    </a:lnTo>
                    <a:lnTo>
                      <a:pt x="0" y="0"/>
                    </a:lnTo>
                    <a:lnTo>
                      <a:pt x="1671" y="0"/>
                    </a:lnTo>
                    <a:lnTo>
                      <a:pt x="1671" y="1023"/>
                    </a:lnTo>
                    <a:close/>
                    <a:moveTo>
                      <a:pt x="33" y="990"/>
                    </a:moveTo>
                    <a:lnTo>
                      <a:pt x="1638" y="990"/>
                    </a:lnTo>
                    <a:lnTo>
                      <a:pt x="1638" y="38"/>
                    </a:lnTo>
                    <a:lnTo>
                      <a:pt x="33" y="38"/>
                    </a:lnTo>
                    <a:lnTo>
                      <a:pt x="33" y="990"/>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386" name="Freeform 2320">
                <a:extLst>
                  <a:ext uri="{FF2B5EF4-FFF2-40B4-BE49-F238E27FC236}">
                    <a16:creationId xmlns:a16="http://schemas.microsoft.com/office/drawing/2014/main" id="{C9DBBFD4-4F5F-4F6C-A961-A1A4F1E5E99C}"/>
                  </a:ext>
                </a:extLst>
              </p:cNvPr>
              <p:cNvSpPr>
                <a:spLocks noEditPoints="1"/>
              </p:cNvSpPr>
              <p:nvPr/>
            </p:nvSpPr>
            <p:spPr bwMode="auto">
              <a:xfrm>
                <a:off x="18940463" y="14106525"/>
                <a:ext cx="104775" cy="98425"/>
              </a:xfrm>
              <a:custGeom>
                <a:avLst/>
                <a:gdLst>
                  <a:gd name="T0" fmla="*/ 8 w 16"/>
                  <a:gd name="T1" fmla="*/ 15 h 15"/>
                  <a:gd name="T2" fmla="*/ 0 w 16"/>
                  <a:gd name="T3" fmla="*/ 8 h 15"/>
                  <a:gd name="T4" fmla="*/ 8 w 16"/>
                  <a:gd name="T5" fmla="*/ 0 h 15"/>
                  <a:gd name="T6" fmla="*/ 16 w 16"/>
                  <a:gd name="T7" fmla="*/ 8 h 15"/>
                  <a:gd name="T8" fmla="*/ 8 w 16"/>
                  <a:gd name="T9" fmla="*/ 15 h 15"/>
                  <a:gd name="T10" fmla="*/ 7 w 16"/>
                  <a:gd name="T11" fmla="*/ 8 h 15"/>
                  <a:gd name="T12" fmla="*/ 8 w 16"/>
                  <a:gd name="T13" fmla="*/ 8 h 15"/>
                  <a:gd name="T14" fmla="*/ 7 w 16"/>
                  <a:gd name="T15" fmla="*/ 8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5">
                    <a:moveTo>
                      <a:pt x="8" y="15"/>
                    </a:moveTo>
                    <a:cubicBezTo>
                      <a:pt x="4" y="15"/>
                      <a:pt x="0" y="12"/>
                      <a:pt x="0" y="8"/>
                    </a:cubicBezTo>
                    <a:cubicBezTo>
                      <a:pt x="0" y="3"/>
                      <a:pt x="4" y="0"/>
                      <a:pt x="8" y="0"/>
                    </a:cubicBezTo>
                    <a:cubicBezTo>
                      <a:pt x="12" y="0"/>
                      <a:pt x="16" y="3"/>
                      <a:pt x="16" y="8"/>
                    </a:cubicBezTo>
                    <a:cubicBezTo>
                      <a:pt x="16" y="12"/>
                      <a:pt x="12" y="15"/>
                      <a:pt x="8" y="15"/>
                    </a:cubicBezTo>
                    <a:close/>
                    <a:moveTo>
                      <a:pt x="7" y="8"/>
                    </a:moveTo>
                    <a:cubicBezTo>
                      <a:pt x="7" y="8"/>
                      <a:pt x="8" y="8"/>
                      <a:pt x="8" y="8"/>
                    </a:cubicBezTo>
                    <a:lnTo>
                      <a:pt x="7" y="8"/>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387" name="Rectangle 2321">
                <a:extLst>
                  <a:ext uri="{FF2B5EF4-FFF2-40B4-BE49-F238E27FC236}">
                    <a16:creationId xmlns:a16="http://schemas.microsoft.com/office/drawing/2014/main" id="{81283C2B-D14D-48E1-9684-5820032E800C}"/>
                  </a:ext>
                </a:extLst>
              </p:cNvPr>
              <p:cNvSpPr>
                <a:spLocks noChangeArrowheads="1"/>
              </p:cNvSpPr>
              <p:nvPr/>
            </p:nvSpPr>
            <p:spPr bwMode="auto">
              <a:xfrm>
                <a:off x="18480088" y="16090900"/>
                <a:ext cx="1011238" cy="52388"/>
              </a:xfrm>
              <a:prstGeom prst="rect">
                <a:avLst/>
              </a:prstGeom>
              <a:solidFill>
                <a:srgbClr val="FFFFFF"/>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388" name="Freeform 2322">
                <a:extLst>
                  <a:ext uri="{FF2B5EF4-FFF2-40B4-BE49-F238E27FC236}">
                    <a16:creationId xmlns:a16="http://schemas.microsoft.com/office/drawing/2014/main" id="{85727CF7-81F1-4CAB-90E2-1839BC859999}"/>
                  </a:ext>
                </a:extLst>
              </p:cNvPr>
              <p:cNvSpPr>
                <a:spLocks noEditPoints="1"/>
              </p:cNvSpPr>
              <p:nvPr/>
            </p:nvSpPr>
            <p:spPr bwMode="auto">
              <a:xfrm>
                <a:off x="17343438" y="13943013"/>
                <a:ext cx="3290888" cy="2759075"/>
              </a:xfrm>
              <a:custGeom>
                <a:avLst/>
                <a:gdLst>
                  <a:gd name="T0" fmla="*/ 465 w 501"/>
                  <a:gd name="T1" fmla="*/ 17 h 420"/>
                  <a:gd name="T2" fmla="*/ 485 w 501"/>
                  <a:gd name="T3" fmla="*/ 36 h 420"/>
                  <a:gd name="T4" fmla="*/ 485 w 501"/>
                  <a:gd name="T5" fmla="*/ 307 h 420"/>
                  <a:gd name="T6" fmla="*/ 465 w 501"/>
                  <a:gd name="T7" fmla="*/ 327 h 420"/>
                  <a:gd name="T8" fmla="*/ 324 w 501"/>
                  <a:gd name="T9" fmla="*/ 327 h 420"/>
                  <a:gd name="T10" fmla="*/ 344 w 501"/>
                  <a:gd name="T11" fmla="*/ 403 h 420"/>
                  <a:gd name="T12" fmla="*/ 157 w 501"/>
                  <a:gd name="T13" fmla="*/ 403 h 420"/>
                  <a:gd name="T14" fmla="*/ 178 w 501"/>
                  <a:gd name="T15" fmla="*/ 327 h 420"/>
                  <a:gd name="T16" fmla="*/ 37 w 501"/>
                  <a:gd name="T17" fmla="*/ 327 h 420"/>
                  <a:gd name="T18" fmla="*/ 17 w 501"/>
                  <a:gd name="T19" fmla="*/ 307 h 420"/>
                  <a:gd name="T20" fmla="*/ 17 w 501"/>
                  <a:gd name="T21" fmla="*/ 36 h 420"/>
                  <a:gd name="T22" fmla="*/ 37 w 501"/>
                  <a:gd name="T23" fmla="*/ 17 h 420"/>
                  <a:gd name="T24" fmla="*/ 465 w 501"/>
                  <a:gd name="T25" fmla="*/ 17 h 420"/>
                  <a:gd name="T26" fmla="*/ 465 w 501"/>
                  <a:gd name="T27" fmla="*/ 0 h 420"/>
                  <a:gd name="T28" fmla="*/ 37 w 501"/>
                  <a:gd name="T29" fmla="*/ 0 h 420"/>
                  <a:gd name="T30" fmla="*/ 0 w 501"/>
                  <a:gd name="T31" fmla="*/ 36 h 420"/>
                  <a:gd name="T32" fmla="*/ 0 w 501"/>
                  <a:gd name="T33" fmla="*/ 307 h 420"/>
                  <a:gd name="T34" fmla="*/ 37 w 501"/>
                  <a:gd name="T35" fmla="*/ 344 h 420"/>
                  <a:gd name="T36" fmla="*/ 156 w 501"/>
                  <a:gd name="T37" fmla="*/ 344 h 420"/>
                  <a:gd name="T38" fmla="*/ 141 w 501"/>
                  <a:gd name="T39" fmla="*/ 399 h 420"/>
                  <a:gd name="T40" fmla="*/ 136 w 501"/>
                  <a:gd name="T41" fmla="*/ 420 h 420"/>
                  <a:gd name="T42" fmla="*/ 157 w 501"/>
                  <a:gd name="T43" fmla="*/ 420 h 420"/>
                  <a:gd name="T44" fmla="*/ 344 w 501"/>
                  <a:gd name="T45" fmla="*/ 420 h 420"/>
                  <a:gd name="T46" fmla="*/ 366 w 501"/>
                  <a:gd name="T47" fmla="*/ 420 h 420"/>
                  <a:gd name="T48" fmla="*/ 360 w 501"/>
                  <a:gd name="T49" fmla="*/ 399 h 420"/>
                  <a:gd name="T50" fmla="*/ 346 w 501"/>
                  <a:gd name="T51" fmla="*/ 344 h 420"/>
                  <a:gd name="T52" fmla="*/ 465 w 501"/>
                  <a:gd name="T53" fmla="*/ 344 h 420"/>
                  <a:gd name="T54" fmla="*/ 501 w 501"/>
                  <a:gd name="T55" fmla="*/ 307 h 420"/>
                  <a:gd name="T56" fmla="*/ 501 w 501"/>
                  <a:gd name="T57" fmla="*/ 36 h 420"/>
                  <a:gd name="T58" fmla="*/ 465 w 501"/>
                  <a:gd name="T59"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1" h="420">
                    <a:moveTo>
                      <a:pt x="465" y="17"/>
                    </a:moveTo>
                    <a:cubicBezTo>
                      <a:pt x="476" y="17"/>
                      <a:pt x="485" y="25"/>
                      <a:pt x="485" y="36"/>
                    </a:cubicBezTo>
                    <a:cubicBezTo>
                      <a:pt x="485" y="307"/>
                      <a:pt x="485" y="307"/>
                      <a:pt x="485" y="307"/>
                    </a:cubicBezTo>
                    <a:cubicBezTo>
                      <a:pt x="485" y="318"/>
                      <a:pt x="476" y="327"/>
                      <a:pt x="465" y="327"/>
                    </a:cubicBezTo>
                    <a:cubicBezTo>
                      <a:pt x="324" y="327"/>
                      <a:pt x="324" y="327"/>
                      <a:pt x="324" y="327"/>
                    </a:cubicBezTo>
                    <a:cubicBezTo>
                      <a:pt x="344" y="403"/>
                      <a:pt x="344" y="403"/>
                      <a:pt x="344" y="403"/>
                    </a:cubicBezTo>
                    <a:cubicBezTo>
                      <a:pt x="157" y="403"/>
                      <a:pt x="157" y="403"/>
                      <a:pt x="157" y="403"/>
                    </a:cubicBezTo>
                    <a:cubicBezTo>
                      <a:pt x="178" y="327"/>
                      <a:pt x="178" y="327"/>
                      <a:pt x="178" y="327"/>
                    </a:cubicBezTo>
                    <a:cubicBezTo>
                      <a:pt x="37" y="327"/>
                      <a:pt x="37" y="327"/>
                      <a:pt x="37" y="327"/>
                    </a:cubicBezTo>
                    <a:cubicBezTo>
                      <a:pt x="26" y="327"/>
                      <a:pt x="17" y="318"/>
                      <a:pt x="17" y="307"/>
                    </a:cubicBezTo>
                    <a:cubicBezTo>
                      <a:pt x="17" y="36"/>
                      <a:pt x="17" y="36"/>
                      <a:pt x="17" y="36"/>
                    </a:cubicBezTo>
                    <a:cubicBezTo>
                      <a:pt x="17" y="25"/>
                      <a:pt x="26" y="17"/>
                      <a:pt x="37" y="17"/>
                    </a:cubicBezTo>
                    <a:cubicBezTo>
                      <a:pt x="465" y="17"/>
                      <a:pt x="465" y="17"/>
                      <a:pt x="465" y="17"/>
                    </a:cubicBezTo>
                    <a:moveTo>
                      <a:pt x="465" y="0"/>
                    </a:moveTo>
                    <a:cubicBezTo>
                      <a:pt x="37" y="0"/>
                      <a:pt x="37" y="0"/>
                      <a:pt x="37" y="0"/>
                    </a:cubicBezTo>
                    <a:cubicBezTo>
                      <a:pt x="17" y="0"/>
                      <a:pt x="0" y="16"/>
                      <a:pt x="0" y="36"/>
                    </a:cubicBezTo>
                    <a:cubicBezTo>
                      <a:pt x="0" y="307"/>
                      <a:pt x="0" y="307"/>
                      <a:pt x="0" y="307"/>
                    </a:cubicBezTo>
                    <a:cubicBezTo>
                      <a:pt x="0" y="327"/>
                      <a:pt x="17" y="344"/>
                      <a:pt x="37" y="344"/>
                    </a:cubicBezTo>
                    <a:cubicBezTo>
                      <a:pt x="156" y="344"/>
                      <a:pt x="156" y="344"/>
                      <a:pt x="156" y="344"/>
                    </a:cubicBezTo>
                    <a:cubicBezTo>
                      <a:pt x="141" y="399"/>
                      <a:pt x="141" y="399"/>
                      <a:pt x="141" y="399"/>
                    </a:cubicBezTo>
                    <a:cubicBezTo>
                      <a:pt x="136" y="420"/>
                      <a:pt x="136" y="420"/>
                      <a:pt x="136" y="420"/>
                    </a:cubicBezTo>
                    <a:cubicBezTo>
                      <a:pt x="157" y="420"/>
                      <a:pt x="157" y="420"/>
                      <a:pt x="157" y="420"/>
                    </a:cubicBezTo>
                    <a:cubicBezTo>
                      <a:pt x="344" y="420"/>
                      <a:pt x="344" y="420"/>
                      <a:pt x="344" y="420"/>
                    </a:cubicBezTo>
                    <a:cubicBezTo>
                      <a:pt x="366" y="420"/>
                      <a:pt x="366" y="420"/>
                      <a:pt x="366" y="420"/>
                    </a:cubicBezTo>
                    <a:cubicBezTo>
                      <a:pt x="360" y="399"/>
                      <a:pt x="360" y="399"/>
                      <a:pt x="360" y="399"/>
                    </a:cubicBezTo>
                    <a:cubicBezTo>
                      <a:pt x="346" y="344"/>
                      <a:pt x="346" y="344"/>
                      <a:pt x="346" y="344"/>
                    </a:cubicBezTo>
                    <a:cubicBezTo>
                      <a:pt x="465" y="344"/>
                      <a:pt x="465" y="344"/>
                      <a:pt x="465" y="344"/>
                    </a:cubicBezTo>
                    <a:cubicBezTo>
                      <a:pt x="485" y="344"/>
                      <a:pt x="501" y="327"/>
                      <a:pt x="501" y="307"/>
                    </a:cubicBezTo>
                    <a:cubicBezTo>
                      <a:pt x="501" y="36"/>
                      <a:pt x="501" y="36"/>
                      <a:pt x="501" y="36"/>
                    </a:cubicBezTo>
                    <a:cubicBezTo>
                      <a:pt x="501" y="16"/>
                      <a:pt x="485" y="0"/>
                      <a:pt x="465" y="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grpSp>
      </p:grpSp>
      <p:grpSp>
        <p:nvGrpSpPr>
          <p:cNvPr id="392" name="Group 391">
            <a:extLst>
              <a:ext uri="{FF2B5EF4-FFF2-40B4-BE49-F238E27FC236}">
                <a16:creationId xmlns:a16="http://schemas.microsoft.com/office/drawing/2014/main" id="{C52DB63C-4D29-45D0-86D2-7DC05FB69369}"/>
              </a:ext>
            </a:extLst>
          </p:cNvPr>
          <p:cNvGrpSpPr/>
          <p:nvPr/>
        </p:nvGrpSpPr>
        <p:grpSpPr>
          <a:xfrm>
            <a:off x="9983266" y="3547779"/>
            <a:ext cx="562448" cy="562448"/>
            <a:chOff x="3639600" y="1484784"/>
            <a:chExt cx="685800" cy="685800"/>
          </a:xfrm>
        </p:grpSpPr>
        <p:sp>
          <p:nvSpPr>
            <p:cNvPr id="393" name="Oval 392">
              <a:extLst>
                <a:ext uri="{FF2B5EF4-FFF2-40B4-BE49-F238E27FC236}">
                  <a16:creationId xmlns:a16="http://schemas.microsoft.com/office/drawing/2014/main" id="{FEEF86F8-A971-4CB7-9161-DFD1900CC202}"/>
                </a:ext>
              </a:extLst>
            </p:cNvPr>
            <p:cNvSpPr>
              <a:spLocks noChangeAspect="1"/>
            </p:cNvSpPr>
            <p:nvPr/>
          </p:nvSpPr>
          <p:spPr>
            <a:xfrm>
              <a:off x="3639600" y="1484784"/>
              <a:ext cx="685800" cy="685800"/>
            </a:xfrm>
            <a:prstGeom prst="ellipse">
              <a:avLst/>
            </a:prstGeom>
            <a:solidFill>
              <a:schemeClr val="tx2">
                <a:lumMod val="50000"/>
                <a:lumOff val="50000"/>
              </a:schemeClr>
            </a:solidFill>
            <a:ln w="12700" cap="flat" cmpd="sng" algn="ctr">
              <a:noFill/>
              <a:prstDash val="solid"/>
            </a:ln>
            <a:effectLst/>
            <a:extLst>
              <a:ext uri="{91240B29-F687-4F45-9708-019B960494DF}">
                <a14:hiddenLine xmlns:a14="http://schemas.microsoft.com/office/drawing/2010/main" w="12700"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08013" rtl="0" eaLnBrk="0" fontAlgn="base" latinLnBrk="0" hangingPunct="0">
                <a:lnSpc>
                  <a:spcPct val="100000"/>
                </a:lnSpc>
                <a:spcBef>
                  <a:spcPct val="0"/>
                </a:spcBef>
                <a:spcAft>
                  <a:spcPct val="0"/>
                </a:spcAft>
                <a:buClrTx/>
                <a:buSzTx/>
                <a:buFontTx/>
                <a:buNone/>
                <a:tabLst/>
                <a:defRPr/>
              </a:pPr>
              <a:endParaRPr kumimoji="0" lang="en-GB"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394" name="Group 393">
              <a:extLst>
                <a:ext uri="{FF2B5EF4-FFF2-40B4-BE49-F238E27FC236}">
                  <a16:creationId xmlns:a16="http://schemas.microsoft.com/office/drawing/2014/main" id="{A3681731-ECE6-426E-9B8F-65FDAA158BFD}"/>
                </a:ext>
              </a:extLst>
            </p:cNvPr>
            <p:cNvGrpSpPr/>
            <p:nvPr/>
          </p:nvGrpSpPr>
          <p:grpSpPr>
            <a:xfrm>
              <a:off x="3698792" y="1621339"/>
              <a:ext cx="567417" cy="399042"/>
              <a:chOff x="11380788" y="5340350"/>
              <a:chExt cx="4302125" cy="3027362"/>
            </a:xfrm>
          </p:grpSpPr>
          <p:sp>
            <p:nvSpPr>
              <p:cNvPr id="395" name="Freeform 1266">
                <a:extLst>
                  <a:ext uri="{FF2B5EF4-FFF2-40B4-BE49-F238E27FC236}">
                    <a16:creationId xmlns:a16="http://schemas.microsoft.com/office/drawing/2014/main" id="{3A2E514B-4EDB-497E-8E9E-4A6BA0FAAD32}"/>
                  </a:ext>
                </a:extLst>
              </p:cNvPr>
              <p:cNvSpPr>
                <a:spLocks noEditPoints="1"/>
              </p:cNvSpPr>
              <p:nvPr/>
            </p:nvSpPr>
            <p:spPr bwMode="auto">
              <a:xfrm>
                <a:off x="11380788" y="5340350"/>
                <a:ext cx="4302125" cy="3027362"/>
              </a:xfrm>
              <a:custGeom>
                <a:avLst/>
                <a:gdLst>
                  <a:gd name="T0" fmla="*/ 529 w 655"/>
                  <a:gd name="T1" fmla="*/ 103 h 461"/>
                  <a:gd name="T2" fmla="*/ 529 w 655"/>
                  <a:gd name="T3" fmla="*/ 152 h 461"/>
                  <a:gd name="T4" fmla="*/ 503 w 655"/>
                  <a:gd name="T5" fmla="*/ 209 h 461"/>
                  <a:gd name="T6" fmla="*/ 596 w 655"/>
                  <a:gd name="T7" fmla="*/ 278 h 461"/>
                  <a:gd name="T8" fmla="*/ 630 w 655"/>
                  <a:gd name="T9" fmla="*/ 363 h 461"/>
                  <a:gd name="T10" fmla="*/ 470 w 655"/>
                  <a:gd name="T11" fmla="*/ 363 h 461"/>
                  <a:gd name="T12" fmla="*/ 504 w 655"/>
                  <a:gd name="T13" fmla="*/ 448 h 461"/>
                  <a:gd name="T14" fmla="*/ 143 w 655"/>
                  <a:gd name="T15" fmla="*/ 416 h 461"/>
                  <a:gd name="T16" fmla="*/ 187 w 655"/>
                  <a:gd name="T17" fmla="*/ 363 h 461"/>
                  <a:gd name="T18" fmla="*/ 17 w 655"/>
                  <a:gd name="T19" fmla="*/ 331 h 461"/>
                  <a:gd name="T20" fmla="*/ 149 w 655"/>
                  <a:gd name="T21" fmla="*/ 233 h 461"/>
                  <a:gd name="T22" fmla="*/ 134 w 655"/>
                  <a:gd name="T23" fmla="*/ 163 h 461"/>
                  <a:gd name="T24" fmla="*/ 119 w 655"/>
                  <a:gd name="T25" fmla="*/ 116 h 461"/>
                  <a:gd name="T26" fmla="*/ 201 w 655"/>
                  <a:gd name="T27" fmla="*/ 14 h 461"/>
                  <a:gd name="T28" fmla="*/ 283 w 655"/>
                  <a:gd name="T29" fmla="*/ 110 h 461"/>
                  <a:gd name="T30" fmla="*/ 372 w 655"/>
                  <a:gd name="T31" fmla="*/ 110 h 461"/>
                  <a:gd name="T32" fmla="*/ 453 w 655"/>
                  <a:gd name="T33" fmla="*/ 14 h 461"/>
                  <a:gd name="T34" fmla="*/ 364 w 655"/>
                  <a:gd name="T35" fmla="*/ 91 h 461"/>
                  <a:gd name="T36" fmla="*/ 291 w 655"/>
                  <a:gd name="T37" fmla="*/ 91 h 461"/>
                  <a:gd name="T38" fmla="*/ 112 w 655"/>
                  <a:gd name="T39" fmla="*/ 97 h 461"/>
                  <a:gd name="T40" fmla="*/ 106 w 655"/>
                  <a:gd name="T41" fmla="*/ 117 h 461"/>
                  <a:gd name="T42" fmla="*/ 112 w 655"/>
                  <a:gd name="T43" fmla="*/ 154 h 461"/>
                  <a:gd name="T44" fmla="*/ 123 w 655"/>
                  <a:gd name="T45" fmla="*/ 176 h 461"/>
                  <a:gd name="T46" fmla="*/ 136 w 655"/>
                  <a:gd name="T47" fmla="*/ 224 h 461"/>
                  <a:gd name="T48" fmla="*/ 54 w 655"/>
                  <a:gd name="T49" fmla="*/ 266 h 461"/>
                  <a:gd name="T50" fmla="*/ 12 w 655"/>
                  <a:gd name="T51" fmla="*/ 367 h 461"/>
                  <a:gd name="T52" fmla="*/ 25 w 655"/>
                  <a:gd name="T53" fmla="*/ 376 h 461"/>
                  <a:gd name="T54" fmla="*/ 130 w 655"/>
                  <a:gd name="T55" fmla="*/ 418 h 461"/>
                  <a:gd name="T56" fmla="*/ 141 w 655"/>
                  <a:gd name="T57" fmla="*/ 461 h 461"/>
                  <a:gd name="T58" fmla="*/ 504 w 655"/>
                  <a:gd name="T59" fmla="*/ 461 h 461"/>
                  <a:gd name="T60" fmla="*/ 517 w 655"/>
                  <a:gd name="T61" fmla="*/ 453 h 461"/>
                  <a:gd name="T62" fmla="*/ 513 w 655"/>
                  <a:gd name="T63" fmla="*/ 376 h 461"/>
                  <a:gd name="T64" fmla="*/ 639 w 655"/>
                  <a:gd name="T65" fmla="*/ 376 h 461"/>
                  <a:gd name="T66" fmla="*/ 651 w 655"/>
                  <a:gd name="T67" fmla="*/ 332 h 461"/>
                  <a:gd name="T68" fmla="*/ 552 w 655"/>
                  <a:gd name="T69" fmla="*/ 241 h 461"/>
                  <a:gd name="T70" fmla="*/ 517 w 655"/>
                  <a:gd name="T71" fmla="*/ 213 h 461"/>
                  <a:gd name="T72" fmla="*/ 533 w 655"/>
                  <a:gd name="T73" fmla="*/ 171 h 461"/>
                  <a:gd name="T74" fmla="*/ 549 w 655"/>
                  <a:gd name="T75" fmla="*/ 118 h 461"/>
                  <a:gd name="T76" fmla="*/ 549 w 655"/>
                  <a:gd name="T77" fmla="*/ 116 h 461"/>
                  <a:gd name="T78" fmla="*/ 453 w 655"/>
                  <a:gd name="T79" fmla="*/ 0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55" h="461">
                    <a:moveTo>
                      <a:pt x="453" y="14"/>
                    </a:moveTo>
                    <a:cubicBezTo>
                      <a:pt x="509" y="14"/>
                      <a:pt x="529" y="49"/>
                      <a:pt x="529" y="103"/>
                    </a:cubicBezTo>
                    <a:cubicBezTo>
                      <a:pt x="534" y="105"/>
                      <a:pt x="536" y="110"/>
                      <a:pt x="536" y="116"/>
                    </a:cubicBezTo>
                    <a:cubicBezTo>
                      <a:pt x="529" y="152"/>
                      <a:pt x="529" y="152"/>
                      <a:pt x="529" y="152"/>
                    </a:cubicBezTo>
                    <a:cubicBezTo>
                      <a:pt x="528" y="157"/>
                      <a:pt x="525" y="161"/>
                      <a:pt x="521" y="163"/>
                    </a:cubicBezTo>
                    <a:cubicBezTo>
                      <a:pt x="516" y="184"/>
                      <a:pt x="515" y="196"/>
                      <a:pt x="503" y="209"/>
                    </a:cubicBezTo>
                    <a:cubicBezTo>
                      <a:pt x="506" y="233"/>
                      <a:pt x="506" y="233"/>
                      <a:pt x="506" y="233"/>
                    </a:cubicBezTo>
                    <a:cubicBezTo>
                      <a:pt x="525" y="240"/>
                      <a:pt x="565" y="265"/>
                      <a:pt x="596" y="278"/>
                    </a:cubicBezTo>
                    <a:cubicBezTo>
                      <a:pt x="621" y="289"/>
                      <a:pt x="640" y="302"/>
                      <a:pt x="637" y="331"/>
                    </a:cubicBezTo>
                    <a:cubicBezTo>
                      <a:pt x="636" y="346"/>
                      <a:pt x="630" y="363"/>
                      <a:pt x="630" y="363"/>
                    </a:cubicBezTo>
                    <a:cubicBezTo>
                      <a:pt x="468" y="363"/>
                      <a:pt x="468" y="363"/>
                      <a:pt x="468" y="363"/>
                    </a:cubicBezTo>
                    <a:cubicBezTo>
                      <a:pt x="468" y="363"/>
                      <a:pt x="469" y="363"/>
                      <a:pt x="470" y="363"/>
                    </a:cubicBezTo>
                    <a:cubicBezTo>
                      <a:pt x="496" y="374"/>
                      <a:pt x="514" y="388"/>
                      <a:pt x="512" y="416"/>
                    </a:cubicBezTo>
                    <a:cubicBezTo>
                      <a:pt x="510" y="431"/>
                      <a:pt x="504" y="448"/>
                      <a:pt x="504" y="448"/>
                    </a:cubicBezTo>
                    <a:cubicBezTo>
                      <a:pt x="151" y="448"/>
                      <a:pt x="151" y="448"/>
                      <a:pt x="151" y="448"/>
                    </a:cubicBezTo>
                    <a:cubicBezTo>
                      <a:pt x="151" y="448"/>
                      <a:pt x="145" y="431"/>
                      <a:pt x="143" y="416"/>
                    </a:cubicBezTo>
                    <a:cubicBezTo>
                      <a:pt x="140" y="388"/>
                      <a:pt x="159" y="374"/>
                      <a:pt x="185" y="363"/>
                    </a:cubicBezTo>
                    <a:cubicBezTo>
                      <a:pt x="186" y="363"/>
                      <a:pt x="186" y="363"/>
                      <a:pt x="187" y="363"/>
                    </a:cubicBezTo>
                    <a:cubicBezTo>
                      <a:pt x="25" y="363"/>
                      <a:pt x="25" y="363"/>
                      <a:pt x="25" y="363"/>
                    </a:cubicBezTo>
                    <a:cubicBezTo>
                      <a:pt x="25" y="363"/>
                      <a:pt x="19" y="346"/>
                      <a:pt x="17" y="331"/>
                    </a:cubicBezTo>
                    <a:cubicBezTo>
                      <a:pt x="14" y="302"/>
                      <a:pt x="33" y="289"/>
                      <a:pt x="59" y="278"/>
                    </a:cubicBezTo>
                    <a:cubicBezTo>
                      <a:pt x="89" y="265"/>
                      <a:pt x="130" y="240"/>
                      <a:pt x="149" y="233"/>
                    </a:cubicBezTo>
                    <a:cubicBezTo>
                      <a:pt x="151" y="209"/>
                      <a:pt x="151" y="209"/>
                      <a:pt x="151" y="209"/>
                    </a:cubicBezTo>
                    <a:cubicBezTo>
                      <a:pt x="140" y="196"/>
                      <a:pt x="139" y="184"/>
                      <a:pt x="134" y="163"/>
                    </a:cubicBezTo>
                    <a:cubicBezTo>
                      <a:pt x="129" y="161"/>
                      <a:pt x="126" y="157"/>
                      <a:pt x="125" y="152"/>
                    </a:cubicBezTo>
                    <a:cubicBezTo>
                      <a:pt x="119" y="116"/>
                      <a:pt x="119" y="116"/>
                      <a:pt x="119" y="116"/>
                    </a:cubicBezTo>
                    <a:cubicBezTo>
                      <a:pt x="119" y="110"/>
                      <a:pt x="121" y="105"/>
                      <a:pt x="125" y="103"/>
                    </a:cubicBezTo>
                    <a:cubicBezTo>
                      <a:pt x="125" y="49"/>
                      <a:pt x="146" y="14"/>
                      <a:pt x="201" y="14"/>
                    </a:cubicBezTo>
                    <a:cubicBezTo>
                      <a:pt x="257" y="14"/>
                      <a:pt x="278" y="49"/>
                      <a:pt x="278" y="103"/>
                    </a:cubicBezTo>
                    <a:cubicBezTo>
                      <a:pt x="280" y="104"/>
                      <a:pt x="282" y="107"/>
                      <a:pt x="283" y="110"/>
                    </a:cubicBezTo>
                    <a:cubicBezTo>
                      <a:pt x="294" y="103"/>
                      <a:pt x="309" y="99"/>
                      <a:pt x="327" y="99"/>
                    </a:cubicBezTo>
                    <a:cubicBezTo>
                      <a:pt x="346" y="99"/>
                      <a:pt x="360" y="103"/>
                      <a:pt x="372" y="110"/>
                    </a:cubicBezTo>
                    <a:cubicBezTo>
                      <a:pt x="373" y="107"/>
                      <a:pt x="374" y="104"/>
                      <a:pt x="377" y="103"/>
                    </a:cubicBezTo>
                    <a:cubicBezTo>
                      <a:pt x="377" y="49"/>
                      <a:pt x="397" y="14"/>
                      <a:pt x="453" y="14"/>
                    </a:cubicBezTo>
                    <a:moveTo>
                      <a:pt x="453" y="0"/>
                    </a:moveTo>
                    <a:cubicBezTo>
                      <a:pt x="414" y="0"/>
                      <a:pt x="368" y="16"/>
                      <a:pt x="364" y="91"/>
                    </a:cubicBezTo>
                    <a:cubicBezTo>
                      <a:pt x="353" y="88"/>
                      <a:pt x="341" y="86"/>
                      <a:pt x="327" y="86"/>
                    </a:cubicBezTo>
                    <a:cubicBezTo>
                      <a:pt x="314" y="86"/>
                      <a:pt x="302" y="88"/>
                      <a:pt x="291" y="91"/>
                    </a:cubicBezTo>
                    <a:cubicBezTo>
                      <a:pt x="287" y="16"/>
                      <a:pt x="240" y="0"/>
                      <a:pt x="201" y="0"/>
                    </a:cubicBezTo>
                    <a:cubicBezTo>
                      <a:pt x="162" y="0"/>
                      <a:pt x="114" y="17"/>
                      <a:pt x="112" y="97"/>
                    </a:cubicBezTo>
                    <a:cubicBezTo>
                      <a:pt x="107" y="102"/>
                      <a:pt x="105" y="109"/>
                      <a:pt x="105" y="116"/>
                    </a:cubicBezTo>
                    <a:cubicBezTo>
                      <a:pt x="106" y="117"/>
                      <a:pt x="106" y="117"/>
                      <a:pt x="106" y="117"/>
                    </a:cubicBezTo>
                    <a:cubicBezTo>
                      <a:pt x="106" y="118"/>
                      <a:pt x="106" y="118"/>
                      <a:pt x="106" y="118"/>
                    </a:cubicBezTo>
                    <a:cubicBezTo>
                      <a:pt x="112" y="154"/>
                      <a:pt x="112" y="154"/>
                      <a:pt x="112" y="154"/>
                    </a:cubicBezTo>
                    <a:cubicBezTo>
                      <a:pt x="113" y="161"/>
                      <a:pt x="117" y="167"/>
                      <a:pt x="122" y="171"/>
                    </a:cubicBezTo>
                    <a:cubicBezTo>
                      <a:pt x="122" y="173"/>
                      <a:pt x="123" y="175"/>
                      <a:pt x="123" y="176"/>
                    </a:cubicBezTo>
                    <a:cubicBezTo>
                      <a:pt x="126" y="190"/>
                      <a:pt x="129" y="201"/>
                      <a:pt x="137" y="213"/>
                    </a:cubicBezTo>
                    <a:cubicBezTo>
                      <a:pt x="136" y="224"/>
                      <a:pt x="136" y="224"/>
                      <a:pt x="136" y="224"/>
                    </a:cubicBezTo>
                    <a:cubicBezTo>
                      <a:pt x="127" y="228"/>
                      <a:pt x="116" y="234"/>
                      <a:pt x="103" y="241"/>
                    </a:cubicBezTo>
                    <a:cubicBezTo>
                      <a:pt x="87" y="250"/>
                      <a:pt x="69" y="259"/>
                      <a:pt x="54" y="266"/>
                    </a:cubicBezTo>
                    <a:cubicBezTo>
                      <a:pt x="38" y="273"/>
                      <a:pt x="0" y="289"/>
                      <a:pt x="4" y="332"/>
                    </a:cubicBezTo>
                    <a:cubicBezTo>
                      <a:pt x="6" y="349"/>
                      <a:pt x="12" y="366"/>
                      <a:pt x="12" y="367"/>
                    </a:cubicBezTo>
                    <a:cubicBezTo>
                      <a:pt x="15" y="376"/>
                      <a:pt x="15" y="376"/>
                      <a:pt x="15" y="376"/>
                    </a:cubicBezTo>
                    <a:cubicBezTo>
                      <a:pt x="25" y="376"/>
                      <a:pt x="25" y="376"/>
                      <a:pt x="25" y="376"/>
                    </a:cubicBezTo>
                    <a:cubicBezTo>
                      <a:pt x="142" y="376"/>
                      <a:pt x="142" y="376"/>
                      <a:pt x="142" y="376"/>
                    </a:cubicBezTo>
                    <a:cubicBezTo>
                      <a:pt x="134" y="386"/>
                      <a:pt x="128" y="399"/>
                      <a:pt x="130" y="418"/>
                    </a:cubicBezTo>
                    <a:cubicBezTo>
                      <a:pt x="132" y="434"/>
                      <a:pt x="138" y="452"/>
                      <a:pt x="138" y="453"/>
                    </a:cubicBezTo>
                    <a:cubicBezTo>
                      <a:pt x="141" y="461"/>
                      <a:pt x="141" y="461"/>
                      <a:pt x="141" y="461"/>
                    </a:cubicBezTo>
                    <a:cubicBezTo>
                      <a:pt x="151" y="461"/>
                      <a:pt x="151" y="461"/>
                      <a:pt x="151" y="461"/>
                    </a:cubicBezTo>
                    <a:cubicBezTo>
                      <a:pt x="504" y="461"/>
                      <a:pt x="504" y="461"/>
                      <a:pt x="504" y="461"/>
                    </a:cubicBezTo>
                    <a:cubicBezTo>
                      <a:pt x="513" y="461"/>
                      <a:pt x="513" y="461"/>
                      <a:pt x="513" y="461"/>
                    </a:cubicBezTo>
                    <a:cubicBezTo>
                      <a:pt x="517" y="453"/>
                      <a:pt x="517" y="453"/>
                      <a:pt x="517" y="453"/>
                    </a:cubicBezTo>
                    <a:cubicBezTo>
                      <a:pt x="517" y="452"/>
                      <a:pt x="523" y="434"/>
                      <a:pt x="525" y="418"/>
                    </a:cubicBezTo>
                    <a:cubicBezTo>
                      <a:pt x="527" y="399"/>
                      <a:pt x="521" y="386"/>
                      <a:pt x="513" y="376"/>
                    </a:cubicBezTo>
                    <a:cubicBezTo>
                      <a:pt x="630" y="376"/>
                      <a:pt x="630" y="376"/>
                      <a:pt x="630" y="376"/>
                    </a:cubicBezTo>
                    <a:cubicBezTo>
                      <a:pt x="639" y="376"/>
                      <a:pt x="639" y="376"/>
                      <a:pt x="639" y="376"/>
                    </a:cubicBezTo>
                    <a:cubicBezTo>
                      <a:pt x="642" y="367"/>
                      <a:pt x="642" y="367"/>
                      <a:pt x="642" y="367"/>
                    </a:cubicBezTo>
                    <a:cubicBezTo>
                      <a:pt x="643" y="366"/>
                      <a:pt x="649" y="349"/>
                      <a:pt x="651" y="332"/>
                    </a:cubicBezTo>
                    <a:cubicBezTo>
                      <a:pt x="655" y="289"/>
                      <a:pt x="617" y="273"/>
                      <a:pt x="601" y="266"/>
                    </a:cubicBezTo>
                    <a:cubicBezTo>
                      <a:pt x="586" y="259"/>
                      <a:pt x="568" y="250"/>
                      <a:pt x="552" y="241"/>
                    </a:cubicBezTo>
                    <a:cubicBezTo>
                      <a:pt x="539" y="234"/>
                      <a:pt x="528" y="228"/>
                      <a:pt x="518" y="224"/>
                    </a:cubicBezTo>
                    <a:cubicBezTo>
                      <a:pt x="517" y="213"/>
                      <a:pt x="517" y="213"/>
                      <a:pt x="517" y="213"/>
                    </a:cubicBezTo>
                    <a:cubicBezTo>
                      <a:pt x="525" y="201"/>
                      <a:pt x="528" y="190"/>
                      <a:pt x="532" y="177"/>
                    </a:cubicBezTo>
                    <a:cubicBezTo>
                      <a:pt x="532" y="175"/>
                      <a:pt x="532" y="173"/>
                      <a:pt x="533" y="171"/>
                    </a:cubicBezTo>
                    <a:cubicBezTo>
                      <a:pt x="538" y="167"/>
                      <a:pt x="541" y="161"/>
                      <a:pt x="543" y="154"/>
                    </a:cubicBezTo>
                    <a:cubicBezTo>
                      <a:pt x="549" y="118"/>
                      <a:pt x="549" y="118"/>
                      <a:pt x="549" y="118"/>
                    </a:cubicBezTo>
                    <a:cubicBezTo>
                      <a:pt x="549" y="117"/>
                      <a:pt x="549" y="117"/>
                      <a:pt x="549" y="117"/>
                    </a:cubicBezTo>
                    <a:cubicBezTo>
                      <a:pt x="549" y="116"/>
                      <a:pt x="549" y="116"/>
                      <a:pt x="549" y="116"/>
                    </a:cubicBezTo>
                    <a:cubicBezTo>
                      <a:pt x="550" y="109"/>
                      <a:pt x="547" y="102"/>
                      <a:pt x="543" y="97"/>
                    </a:cubicBezTo>
                    <a:cubicBezTo>
                      <a:pt x="541" y="17"/>
                      <a:pt x="493" y="0"/>
                      <a:pt x="453" y="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396" name="Freeform 1267">
                <a:extLst>
                  <a:ext uri="{FF2B5EF4-FFF2-40B4-BE49-F238E27FC236}">
                    <a16:creationId xmlns:a16="http://schemas.microsoft.com/office/drawing/2014/main" id="{56CF0511-69DA-4D9A-9C78-655570E81223}"/>
                  </a:ext>
                </a:extLst>
              </p:cNvPr>
              <p:cNvSpPr>
                <a:spLocks/>
              </p:cNvSpPr>
              <p:nvPr/>
            </p:nvSpPr>
            <p:spPr bwMode="auto">
              <a:xfrm>
                <a:off x="12398375" y="5930900"/>
                <a:ext cx="2332038" cy="1931987"/>
              </a:xfrm>
              <a:custGeom>
                <a:avLst/>
                <a:gdLst>
                  <a:gd name="T0" fmla="*/ 348 w 355"/>
                  <a:gd name="T1" fmla="*/ 294 h 294"/>
                  <a:gd name="T2" fmla="*/ 313 w 355"/>
                  <a:gd name="T3" fmla="*/ 273 h 294"/>
                  <a:gd name="T4" fmla="*/ 262 w 355"/>
                  <a:gd name="T5" fmla="*/ 247 h 294"/>
                  <a:gd name="T6" fmla="*/ 224 w 355"/>
                  <a:gd name="T7" fmla="*/ 227 h 294"/>
                  <a:gd name="T8" fmla="*/ 221 w 355"/>
                  <a:gd name="T9" fmla="*/ 227 h 294"/>
                  <a:gd name="T10" fmla="*/ 218 w 355"/>
                  <a:gd name="T11" fmla="*/ 199 h 294"/>
                  <a:gd name="T12" fmla="*/ 219 w 355"/>
                  <a:gd name="T13" fmla="*/ 198 h 294"/>
                  <a:gd name="T14" fmla="*/ 234 w 355"/>
                  <a:gd name="T15" fmla="*/ 163 h 294"/>
                  <a:gd name="T16" fmla="*/ 236 w 355"/>
                  <a:gd name="T17" fmla="*/ 153 h 294"/>
                  <a:gd name="T18" fmla="*/ 237 w 355"/>
                  <a:gd name="T19" fmla="*/ 151 h 294"/>
                  <a:gd name="T20" fmla="*/ 238 w 355"/>
                  <a:gd name="T21" fmla="*/ 150 h 294"/>
                  <a:gd name="T22" fmla="*/ 244 w 355"/>
                  <a:gd name="T23" fmla="*/ 142 h 294"/>
                  <a:gd name="T24" fmla="*/ 251 w 355"/>
                  <a:gd name="T25" fmla="*/ 106 h 294"/>
                  <a:gd name="T26" fmla="*/ 246 w 355"/>
                  <a:gd name="T27" fmla="*/ 97 h 294"/>
                  <a:gd name="T28" fmla="*/ 244 w 355"/>
                  <a:gd name="T29" fmla="*/ 96 h 294"/>
                  <a:gd name="T30" fmla="*/ 244 w 355"/>
                  <a:gd name="T31" fmla="*/ 94 h 294"/>
                  <a:gd name="T32" fmla="*/ 172 w 355"/>
                  <a:gd name="T33" fmla="*/ 9 h 294"/>
                  <a:gd name="T34" fmla="*/ 100 w 355"/>
                  <a:gd name="T35" fmla="*/ 94 h 294"/>
                  <a:gd name="T36" fmla="*/ 100 w 355"/>
                  <a:gd name="T37" fmla="*/ 96 h 294"/>
                  <a:gd name="T38" fmla="*/ 98 w 355"/>
                  <a:gd name="T39" fmla="*/ 97 h 294"/>
                  <a:gd name="T40" fmla="*/ 94 w 355"/>
                  <a:gd name="T41" fmla="*/ 106 h 294"/>
                  <a:gd name="T42" fmla="*/ 100 w 355"/>
                  <a:gd name="T43" fmla="*/ 142 h 294"/>
                  <a:gd name="T44" fmla="*/ 107 w 355"/>
                  <a:gd name="T45" fmla="*/ 150 h 294"/>
                  <a:gd name="T46" fmla="*/ 108 w 355"/>
                  <a:gd name="T47" fmla="*/ 151 h 294"/>
                  <a:gd name="T48" fmla="*/ 109 w 355"/>
                  <a:gd name="T49" fmla="*/ 153 h 294"/>
                  <a:gd name="T50" fmla="*/ 111 w 355"/>
                  <a:gd name="T51" fmla="*/ 163 h 294"/>
                  <a:gd name="T52" fmla="*/ 126 w 355"/>
                  <a:gd name="T53" fmla="*/ 198 h 294"/>
                  <a:gd name="T54" fmla="*/ 127 w 355"/>
                  <a:gd name="T55" fmla="*/ 199 h 294"/>
                  <a:gd name="T56" fmla="*/ 123 w 355"/>
                  <a:gd name="T57" fmla="*/ 227 h 294"/>
                  <a:gd name="T58" fmla="*/ 121 w 355"/>
                  <a:gd name="T59" fmla="*/ 227 h 294"/>
                  <a:gd name="T60" fmla="*/ 82 w 355"/>
                  <a:gd name="T61" fmla="*/ 247 h 294"/>
                  <a:gd name="T62" fmla="*/ 32 w 355"/>
                  <a:gd name="T63" fmla="*/ 273 h 294"/>
                  <a:gd name="T64" fmla="*/ 5 w 355"/>
                  <a:gd name="T65" fmla="*/ 287 h 294"/>
                  <a:gd name="T66" fmla="*/ 0 w 355"/>
                  <a:gd name="T67" fmla="*/ 280 h 294"/>
                  <a:gd name="T68" fmla="*/ 28 w 355"/>
                  <a:gd name="T69" fmla="*/ 265 h 294"/>
                  <a:gd name="T70" fmla="*/ 78 w 355"/>
                  <a:gd name="T71" fmla="*/ 240 h 294"/>
                  <a:gd name="T72" fmla="*/ 116 w 355"/>
                  <a:gd name="T73" fmla="*/ 221 h 294"/>
                  <a:gd name="T74" fmla="*/ 118 w 355"/>
                  <a:gd name="T75" fmla="*/ 201 h 294"/>
                  <a:gd name="T76" fmla="*/ 103 w 355"/>
                  <a:gd name="T77" fmla="*/ 165 h 294"/>
                  <a:gd name="T78" fmla="*/ 101 w 355"/>
                  <a:gd name="T79" fmla="*/ 157 h 294"/>
                  <a:gd name="T80" fmla="*/ 92 w 355"/>
                  <a:gd name="T81" fmla="*/ 143 h 294"/>
                  <a:gd name="T82" fmla="*/ 86 w 355"/>
                  <a:gd name="T83" fmla="*/ 107 h 294"/>
                  <a:gd name="T84" fmla="*/ 92 w 355"/>
                  <a:gd name="T85" fmla="*/ 92 h 294"/>
                  <a:gd name="T86" fmla="*/ 172 w 355"/>
                  <a:gd name="T87" fmla="*/ 0 h 294"/>
                  <a:gd name="T88" fmla="*/ 253 w 355"/>
                  <a:gd name="T89" fmla="*/ 92 h 294"/>
                  <a:gd name="T90" fmla="*/ 259 w 355"/>
                  <a:gd name="T91" fmla="*/ 107 h 294"/>
                  <a:gd name="T92" fmla="*/ 253 w 355"/>
                  <a:gd name="T93" fmla="*/ 143 h 294"/>
                  <a:gd name="T94" fmla="*/ 244 w 355"/>
                  <a:gd name="T95" fmla="*/ 157 h 294"/>
                  <a:gd name="T96" fmla="*/ 242 w 355"/>
                  <a:gd name="T97" fmla="*/ 165 h 294"/>
                  <a:gd name="T98" fmla="*/ 227 w 355"/>
                  <a:gd name="T99" fmla="*/ 201 h 294"/>
                  <a:gd name="T100" fmla="*/ 229 w 355"/>
                  <a:gd name="T101" fmla="*/ 221 h 294"/>
                  <a:gd name="T102" fmla="*/ 266 w 355"/>
                  <a:gd name="T103" fmla="*/ 240 h 294"/>
                  <a:gd name="T104" fmla="*/ 316 w 355"/>
                  <a:gd name="T105" fmla="*/ 265 h 294"/>
                  <a:gd name="T106" fmla="*/ 355 w 355"/>
                  <a:gd name="T107" fmla="*/ 289 h 294"/>
                  <a:gd name="T108" fmla="*/ 348 w 355"/>
                  <a:gd name="T109" fmla="*/ 294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55" h="294">
                    <a:moveTo>
                      <a:pt x="348" y="294"/>
                    </a:moveTo>
                    <a:cubicBezTo>
                      <a:pt x="341" y="285"/>
                      <a:pt x="329" y="279"/>
                      <a:pt x="313" y="273"/>
                    </a:cubicBezTo>
                    <a:cubicBezTo>
                      <a:pt x="297" y="266"/>
                      <a:pt x="279" y="256"/>
                      <a:pt x="262" y="247"/>
                    </a:cubicBezTo>
                    <a:cubicBezTo>
                      <a:pt x="247" y="239"/>
                      <a:pt x="233" y="231"/>
                      <a:pt x="224" y="227"/>
                    </a:cubicBezTo>
                    <a:cubicBezTo>
                      <a:pt x="221" y="227"/>
                      <a:pt x="221" y="227"/>
                      <a:pt x="221" y="227"/>
                    </a:cubicBezTo>
                    <a:cubicBezTo>
                      <a:pt x="218" y="199"/>
                      <a:pt x="218" y="199"/>
                      <a:pt x="218" y="199"/>
                    </a:cubicBezTo>
                    <a:cubicBezTo>
                      <a:pt x="219" y="198"/>
                      <a:pt x="219" y="198"/>
                      <a:pt x="219" y="198"/>
                    </a:cubicBezTo>
                    <a:cubicBezTo>
                      <a:pt x="228" y="187"/>
                      <a:pt x="230" y="177"/>
                      <a:pt x="234" y="163"/>
                    </a:cubicBezTo>
                    <a:cubicBezTo>
                      <a:pt x="234" y="160"/>
                      <a:pt x="235" y="157"/>
                      <a:pt x="236" y="153"/>
                    </a:cubicBezTo>
                    <a:cubicBezTo>
                      <a:pt x="237" y="151"/>
                      <a:pt x="237" y="151"/>
                      <a:pt x="237" y="151"/>
                    </a:cubicBezTo>
                    <a:cubicBezTo>
                      <a:pt x="238" y="150"/>
                      <a:pt x="238" y="150"/>
                      <a:pt x="238" y="150"/>
                    </a:cubicBezTo>
                    <a:cubicBezTo>
                      <a:pt x="241" y="149"/>
                      <a:pt x="244" y="145"/>
                      <a:pt x="244" y="142"/>
                    </a:cubicBezTo>
                    <a:cubicBezTo>
                      <a:pt x="251" y="106"/>
                      <a:pt x="251" y="106"/>
                      <a:pt x="251" y="106"/>
                    </a:cubicBezTo>
                    <a:cubicBezTo>
                      <a:pt x="251" y="102"/>
                      <a:pt x="249" y="99"/>
                      <a:pt x="246" y="97"/>
                    </a:cubicBezTo>
                    <a:cubicBezTo>
                      <a:pt x="244" y="96"/>
                      <a:pt x="244" y="96"/>
                      <a:pt x="244" y="96"/>
                    </a:cubicBezTo>
                    <a:cubicBezTo>
                      <a:pt x="244" y="94"/>
                      <a:pt x="244" y="94"/>
                      <a:pt x="244" y="94"/>
                    </a:cubicBezTo>
                    <a:cubicBezTo>
                      <a:pt x="244" y="36"/>
                      <a:pt x="222" y="9"/>
                      <a:pt x="172" y="9"/>
                    </a:cubicBezTo>
                    <a:cubicBezTo>
                      <a:pt x="123" y="9"/>
                      <a:pt x="100" y="36"/>
                      <a:pt x="100" y="94"/>
                    </a:cubicBezTo>
                    <a:cubicBezTo>
                      <a:pt x="100" y="96"/>
                      <a:pt x="100" y="96"/>
                      <a:pt x="100" y="96"/>
                    </a:cubicBezTo>
                    <a:cubicBezTo>
                      <a:pt x="98" y="97"/>
                      <a:pt x="98" y="97"/>
                      <a:pt x="98" y="97"/>
                    </a:cubicBezTo>
                    <a:cubicBezTo>
                      <a:pt x="95" y="99"/>
                      <a:pt x="94" y="102"/>
                      <a:pt x="94" y="106"/>
                    </a:cubicBezTo>
                    <a:cubicBezTo>
                      <a:pt x="100" y="142"/>
                      <a:pt x="100" y="142"/>
                      <a:pt x="100" y="142"/>
                    </a:cubicBezTo>
                    <a:cubicBezTo>
                      <a:pt x="101" y="145"/>
                      <a:pt x="103" y="149"/>
                      <a:pt x="107" y="150"/>
                    </a:cubicBezTo>
                    <a:cubicBezTo>
                      <a:pt x="108" y="151"/>
                      <a:pt x="108" y="151"/>
                      <a:pt x="108" y="151"/>
                    </a:cubicBezTo>
                    <a:cubicBezTo>
                      <a:pt x="109" y="153"/>
                      <a:pt x="109" y="153"/>
                      <a:pt x="109" y="153"/>
                    </a:cubicBezTo>
                    <a:cubicBezTo>
                      <a:pt x="109" y="157"/>
                      <a:pt x="110" y="160"/>
                      <a:pt x="111" y="163"/>
                    </a:cubicBezTo>
                    <a:cubicBezTo>
                      <a:pt x="115" y="177"/>
                      <a:pt x="117" y="187"/>
                      <a:pt x="126" y="198"/>
                    </a:cubicBezTo>
                    <a:cubicBezTo>
                      <a:pt x="127" y="199"/>
                      <a:pt x="127" y="199"/>
                      <a:pt x="127" y="199"/>
                    </a:cubicBezTo>
                    <a:cubicBezTo>
                      <a:pt x="123" y="227"/>
                      <a:pt x="123" y="227"/>
                      <a:pt x="123" y="227"/>
                    </a:cubicBezTo>
                    <a:cubicBezTo>
                      <a:pt x="121" y="227"/>
                      <a:pt x="121" y="227"/>
                      <a:pt x="121" y="227"/>
                    </a:cubicBezTo>
                    <a:cubicBezTo>
                      <a:pt x="112" y="231"/>
                      <a:pt x="98" y="239"/>
                      <a:pt x="82" y="247"/>
                    </a:cubicBezTo>
                    <a:cubicBezTo>
                      <a:pt x="66" y="256"/>
                      <a:pt x="47" y="266"/>
                      <a:pt x="32" y="273"/>
                    </a:cubicBezTo>
                    <a:cubicBezTo>
                      <a:pt x="21" y="277"/>
                      <a:pt x="12" y="281"/>
                      <a:pt x="5" y="287"/>
                    </a:cubicBezTo>
                    <a:cubicBezTo>
                      <a:pt x="0" y="280"/>
                      <a:pt x="0" y="280"/>
                      <a:pt x="0" y="280"/>
                    </a:cubicBezTo>
                    <a:cubicBezTo>
                      <a:pt x="7" y="274"/>
                      <a:pt x="17" y="270"/>
                      <a:pt x="28" y="265"/>
                    </a:cubicBezTo>
                    <a:cubicBezTo>
                      <a:pt x="44" y="258"/>
                      <a:pt x="62" y="248"/>
                      <a:pt x="78" y="240"/>
                    </a:cubicBezTo>
                    <a:cubicBezTo>
                      <a:pt x="93" y="232"/>
                      <a:pt x="106" y="224"/>
                      <a:pt x="116" y="221"/>
                    </a:cubicBezTo>
                    <a:cubicBezTo>
                      <a:pt x="118" y="201"/>
                      <a:pt x="118" y="201"/>
                      <a:pt x="118" y="201"/>
                    </a:cubicBezTo>
                    <a:cubicBezTo>
                      <a:pt x="109" y="190"/>
                      <a:pt x="106" y="179"/>
                      <a:pt x="103" y="165"/>
                    </a:cubicBezTo>
                    <a:cubicBezTo>
                      <a:pt x="102" y="162"/>
                      <a:pt x="102" y="160"/>
                      <a:pt x="101" y="157"/>
                    </a:cubicBezTo>
                    <a:cubicBezTo>
                      <a:pt x="96" y="154"/>
                      <a:pt x="93" y="149"/>
                      <a:pt x="92" y="143"/>
                    </a:cubicBezTo>
                    <a:cubicBezTo>
                      <a:pt x="86" y="107"/>
                      <a:pt x="86" y="107"/>
                      <a:pt x="86" y="107"/>
                    </a:cubicBezTo>
                    <a:cubicBezTo>
                      <a:pt x="85" y="101"/>
                      <a:pt x="88" y="95"/>
                      <a:pt x="92" y="92"/>
                    </a:cubicBezTo>
                    <a:cubicBezTo>
                      <a:pt x="93" y="31"/>
                      <a:pt x="120" y="0"/>
                      <a:pt x="172" y="0"/>
                    </a:cubicBezTo>
                    <a:cubicBezTo>
                      <a:pt x="225" y="0"/>
                      <a:pt x="252" y="31"/>
                      <a:pt x="253" y="92"/>
                    </a:cubicBezTo>
                    <a:cubicBezTo>
                      <a:pt x="257" y="95"/>
                      <a:pt x="259" y="101"/>
                      <a:pt x="259" y="107"/>
                    </a:cubicBezTo>
                    <a:cubicBezTo>
                      <a:pt x="253" y="143"/>
                      <a:pt x="253" y="143"/>
                      <a:pt x="253" y="143"/>
                    </a:cubicBezTo>
                    <a:cubicBezTo>
                      <a:pt x="252" y="149"/>
                      <a:pt x="248" y="154"/>
                      <a:pt x="244" y="157"/>
                    </a:cubicBezTo>
                    <a:cubicBezTo>
                      <a:pt x="243" y="160"/>
                      <a:pt x="242" y="162"/>
                      <a:pt x="242" y="165"/>
                    </a:cubicBezTo>
                    <a:cubicBezTo>
                      <a:pt x="238" y="179"/>
                      <a:pt x="236" y="190"/>
                      <a:pt x="227" y="201"/>
                    </a:cubicBezTo>
                    <a:cubicBezTo>
                      <a:pt x="229" y="221"/>
                      <a:pt x="229" y="221"/>
                      <a:pt x="229" y="221"/>
                    </a:cubicBezTo>
                    <a:cubicBezTo>
                      <a:pt x="238" y="224"/>
                      <a:pt x="252" y="232"/>
                      <a:pt x="266" y="240"/>
                    </a:cubicBezTo>
                    <a:cubicBezTo>
                      <a:pt x="283" y="248"/>
                      <a:pt x="301" y="258"/>
                      <a:pt x="316" y="265"/>
                    </a:cubicBezTo>
                    <a:cubicBezTo>
                      <a:pt x="333" y="272"/>
                      <a:pt x="347" y="278"/>
                      <a:pt x="355" y="289"/>
                    </a:cubicBezTo>
                    <a:lnTo>
                      <a:pt x="348" y="294"/>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grpSp>
      </p:grpSp>
      <p:grpSp>
        <p:nvGrpSpPr>
          <p:cNvPr id="397" name="Group 396">
            <a:extLst>
              <a:ext uri="{FF2B5EF4-FFF2-40B4-BE49-F238E27FC236}">
                <a16:creationId xmlns:a16="http://schemas.microsoft.com/office/drawing/2014/main" id="{78D86A3C-D798-446C-BC0D-640AEF80F77B}"/>
              </a:ext>
            </a:extLst>
          </p:cNvPr>
          <p:cNvGrpSpPr/>
          <p:nvPr/>
        </p:nvGrpSpPr>
        <p:grpSpPr>
          <a:xfrm>
            <a:off x="8696035" y="3644070"/>
            <a:ext cx="562448" cy="562448"/>
            <a:chOff x="2039518" y="3971529"/>
            <a:chExt cx="685800" cy="685800"/>
          </a:xfrm>
        </p:grpSpPr>
        <p:sp>
          <p:nvSpPr>
            <p:cNvPr id="398" name="Oval 397">
              <a:extLst>
                <a:ext uri="{FF2B5EF4-FFF2-40B4-BE49-F238E27FC236}">
                  <a16:creationId xmlns:a16="http://schemas.microsoft.com/office/drawing/2014/main" id="{6188240D-EA6F-4EE0-9559-9A52B3DA87AB}"/>
                </a:ext>
              </a:extLst>
            </p:cNvPr>
            <p:cNvSpPr>
              <a:spLocks noChangeAspect="1"/>
            </p:cNvSpPr>
            <p:nvPr/>
          </p:nvSpPr>
          <p:spPr>
            <a:xfrm>
              <a:off x="2039518" y="3971529"/>
              <a:ext cx="685800" cy="685800"/>
            </a:xfrm>
            <a:prstGeom prst="ellipse">
              <a:avLst/>
            </a:prstGeom>
            <a:solidFill>
              <a:schemeClr val="tx2">
                <a:lumMod val="50000"/>
                <a:lumOff val="50000"/>
              </a:schemeClr>
            </a:solidFill>
            <a:ln w="12700" cap="flat" cmpd="sng" algn="ctr">
              <a:noFill/>
              <a:prstDash val="solid"/>
            </a:ln>
            <a:effectLst/>
            <a:extLst>
              <a:ext uri="{91240B29-F687-4F45-9708-019B960494DF}">
                <a14:hiddenLine xmlns:a14="http://schemas.microsoft.com/office/drawing/2010/main" w="12700"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08013" rtl="0" eaLnBrk="0" fontAlgn="base" latinLnBrk="0" hangingPunct="0">
                <a:lnSpc>
                  <a:spcPct val="100000"/>
                </a:lnSpc>
                <a:spcBef>
                  <a:spcPct val="0"/>
                </a:spcBef>
                <a:spcAft>
                  <a:spcPct val="0"/>
                </a:spcAft>
                <a:buClrTx/>
                <a:buSzTx/>
                <a:buFontTx/>
                <a:buNone/>
                <a:tabLst/>
                <a:defRPr/>
              </a:pPr>
              <a:endParaRPr kumimoji="0" lang="en-GB"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399" name="Group 398">
              <a:extLst>
                <a:ext uri="{FF2B5EF4-FFF2-40B4-BE49-F238E27FC236}">
                  <a16:creationId xmlns:a16="http://schemas.microsoft.com/office/drawing/2014/main" id="{E7049AE1-D603-46AD-95B2-83B9F96F3261}"/>
                </a:ext>
              </a:extLst>
            </p:cNvPr>
            <p:cNvGrpSpPr/>
            <p:nvPr/>
          </p:nvGrpSpPr>
          <p:grpSpPr>
            <a:xfrm>
              <a:off x="2206280" y="4099633"/>
              <a:ext cx="352277" cy="429593"/>
              <a:chOff x="17653000" y="19116675"/>
              <a:chExt cx="2671763" cy="3259138"/>
            </a:xfrm>
          </p:grpSpPr>
          <p:sp>
            <p:nvSpPr>
              <p:cNvPr id="400" name="Freeform 1672">
                <a:extLst>
                  <a:ext uri="{FF2B5EF4-FFF2-40B4-BE49-F238E27FC236}">
                    <a16:creationId xmlns:a16="http://schemas.microsoft.com/office/drawing/2014/main" id="{38FE6E9B-BA2B-4E49-B494-305A3ACC6A6E}"/>
                  </a:ext>
                </a:extLst>
              </p:cNvPr>
              <p:cNvSpPr>
                <a:spLocks noEditPoints="1"/>
              </p:cNvSpPr>
              <p:nvPr/>
            </p:nvSpPr>
            <p:spPr bwMode="auto">
              <a:xfrm>
                <a:off x="18013363" y="19464338"/>
                <a:ext cx="1957388" cy="1320800"/>
              </a:xfrm>
              <a:custGeom>
                <a:avLst/>
                <a:gdLst>
                  <a:gd name="T0" fmla="*/ 1233 w 1233"/>
                  <a:gd name="T1" fmla="*/ 832 h 832"/>
                  <a:gd name="T2" fmla="*/ 0 w 1233"/>
                  <a:gd name="T3" fmla="*/ 832 h 832"/>
                  <a:gd name="T4" fmla="*/ 0 w 1233"/>
                  <a:gd name="T5" fmla="*/ 0 h 832"/>
                  <a:gd name="T6" fmla="*/ 1233 w 1233"/>
                  <a:gd name="T7" fmla="*/ 0 h 832"/>
                  <a:gd name="T8" fmla="*/ 1233 w 1233"/>
                  <a:gd name="T9" fmla="*/ 832 h 832"/>
                  <a:gd name="T10" fmla="*/ 33 w 1233"/>
                  <a:gd name="T11" fmla="*/ 799 h 832"/>
                  <a:gd name="T12" fmla="*/ 1200 w 1233"/>
                  <a:gd name="T13" fmla="*/ 799 h 832"/>
                  <a:gd name="T14" fmla="*/ 1200 w 1233"/>
                  <a:gd name="T15" fmla="*/ 38 h 832"/>
                  <a:gd name="T16" fmla="*/ 33 w 1233"/>
                  <a:gd name="T17" fmla="*/ 38 h 832"/>
                  <a:gd name="T18" fmla="*/ 33 w 1233"/>
                  <a:gd name="T19" fmla="*/ 799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3" h="832">
                    <a:moveTo>
                      <a:pt x="1233" y="832"/>
                    </a:moveTo>
                    <a:lnTo>
                      <a:pt x="0" y="832"/>
                    </a:lnTo>
                    <a:lnTo>
                      <a:pt x="0" y="0"/>
                    </a:lnTo>
                    <a:lnTo>
                      <a:pt x="1233" y="0"/>
                    </a:lnTo>
                    <a:lnTo>
                      <a:pt x="1233" y="832"/>
                    </a:lnTo>
                    <a:close/>
                    <a:moveTo>
                      <a:pt x="33" y="799"/>
                    </a:moveTo>
                    <a:lnTo>
                      <a:pt x="1200" y="799"/>
                    </a:lnTo>
                    <a:lnTo>
                      <a:pt x="1200" y="38"/>
                    </a:lnTo>
                    <a:lnTo>
                      <a:pt x="33" y="38"/>
                    </a:lnTo>
                    <a:lnTo>
                      <a:pt x="33" y="799"/>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401" name="Freeform 1673">
                <a:extLst>
                  <a:ext uri="{FF2B5EF4-FFF2-40B4-BE49-F238E27FC236}">
                    <a16:creationId xmlns:a16="http://schemas.microsoft.com/office/drawing/2014/main" id="{309356EF-AB39-4F30-9BFC-297E12F2C580}"/>
                  </a:ext>
                </a:extLst>
              </p:cNvPr>
              <p:cNvSpPr>
                <a:spLocks noEditPoints="1"/>
              </p:cNvSpPr>
              <p:nvPr/>
            </p:nvSpPr>
            <p:spPr bwMode="auto">
              <a:xfrm>
                <a:off x="18664238" y="21193125"/>
                <a:ext cx="657225" cy="657225"/>
              </a:xfrm>
              <a:custGeom>
                <a:avLst/>
                <a:gdLst>
                  <a:gd name="T0" fmla="*/ 50 w 100"/>
                  <a:gd name="T1" fmla="*/ 100 h 100"/>
                  <a:gd name="T2" fmla="*/ 0 w 100"/>
                  <a:gd name="T3" fmla="*/ 50 h 100"/>
                  <a:gd name="T4" fmla="*/ 50 w 100"/>
                  <a:gd name="T5" fmla="*/ 0 h 100"/>
                  <a:gd name="T6" fmla="*/ 100 w 100"/>
                  <a:gd name="T7" fmla="*/ 50 h 100"/>
                  <a:gd name="T8" fmla="*/ 50 w 100"/>
                  <a:gd name="T9" fmla="*/ 100 h 100"/>
                  <a:gd name="T10" fmla="*/ 50 w 100"/>
                  <a:gd name="T11" fmla="*/ 9 h 100"/>
                  <a:gd name="T12" fmla="*/ 8 w 100"/>
                  <a:gd name="T13" fmla="*/ 50 h 100"/>
                  <a:gd name="T14" fmla="*/ 50 w 100"/>
                  <a:gd name="T15" fmla="*/ 92 h 100"/>
                  <a:gd name="T16" fmla="*/ 92 w 100"/>
                  <a:gd name="T17" fmla="*/ 50 h 100"/>
                  <a:gd name="T18" fmla="*/ 50 w 100"/>
                  <a:gd name="T19" fmla="*/ 9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100">
                    <a:moveTo>
                      <a:pt x="50" y="100"/>
                    </a:moveTo>
                    <a:cubicBezTo>
                      <a:pt x="22" y="100"/>
                      <a:pt x="0" y="78"/>
                      <a:pt x="0" y="50"/>
                    </a:cubicBezTo>
                    <a:cubicBezTo>
                      <a:pt x="0" y="23"/>
                      <a:pt x="22" y="0"/>
                      <a:pt x="50" y="0"/>
                    </a:cubicBezTo>
                    <a:cubicBezTo>
                      <a:pt x="77" y="0"/>
                      <a:pt x="100" y="23"/>
                      <a:pt x="100" y="50"/>
                    </a:cubicBezTo>
                    <a:cubicBezTo>
                      <a:pt x="100" y="78"/>
                      <a:pt x="77" y="100"/>
                      <a:pt x="50" y="100"/>
                    </a:cubicBezTo>
                    <a:close/>
                    <a:moveTo>
                      <a:pt x="50" y="9"/>
                    </a:moveTo>
                    <a:cubicBezTo>
                      <a:pt x="27" y="9"/>
                      <a:pt x="8" y="27"/>
                      <a:pt x="8" y="50"/>
                    </a:cubicBezTo>
                    <a:cubicBezTo>
                      <a:pt x="8" y="73"/>
                      <a:pt x="27" y="92"/>
                      <a:pt x="50" y="92"/>
                    </a:cubicBezTo>
                    <a:cubicBezTo>
                      <a:pt x="73" y="92"/>
                      <a:pt x="92" y="73"/>
                      <a:pt x="92" y="50"/>
                    </a:cubicBezTo>
                    <a:cubicBezTo>
                      <a:pt x="92" y="27"/>
                      <a:pt x="73" y="9"/>
                      <a:pt x="50" y="9"/>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402" name="Freeform 1674">
                <a:extLst>
                  <a:ext uri="{FF2B5EF4-FFF2-40B4-BE49-F238E27FC236}">
                    <a16:creationId xmlns:a16="http://schemas.microsoft.com/office/drawing/2014/main" id="{66E4ADD9-DE36-4686-BB53-E72DD4CEA6F9}"/>
                  </a:ext>
                </a:extLst>
              </p:cNvPr>
              <p:cNvSpPr>
                <a:spLocks noEditPoints="1"/>
              </p:cNvSpPr>
              <p:nvPr/>
            </p:nvSpPr>
            <p:spPr bwMode="auto">
              <a:xfrm>
                <a:off x="19662775" y="19642138"/>
                <a:ext cx="123825" cy="125413"/>
              </a:xfrm>
              <a:custGeom>
                <a:avLst/>
                <a:gdLst>
                  <a:gd name="T0" fmla="*/ 10 w 19"/>
                  <a:gd name="T1" fmla="*/ 19 h 19"/>
                  <a:gd name="T2" fmla="*/ 0 w 19"/>
                  <a:gd name="T3" fmla="*/ 9 h 19"/>
                  <a:gd name="T4" fmla="*/ 10 w 19"/>
                  <a:gd name="T5" fmla="*/ 0 h 19"/>
                  <a:gd name="T6" fmla="*/ 19 w 19"/>
                  <a:gd name="T7" fmla="*/ 9 h 19"/>
                  <a:gd name="T8" fmla="*/ 10 w 19"/>
                  <a:gd name="T9" fmla="*/ 19 h 19"/>
                  <a:gd name="T10" fmla="*/ 9 w 19"/>
                  <a:gd name="T11" fmla="*/ 9 h 19"/>
                  <a:gd name="T12" fmla="*/ 10 w 19"/>
                  <a:gd name="T13" fmla="*/ 9 h 19"/>
                  <a:gd name="T14" fmla="*/ 14 w 19"/>
                  <a:gd name="T15" fmla="*/ 9 h 19"/>
                  <a:gd name="T16" fmla="*/ 9 w 19"/>
                  <a:gd name="T17"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10" y="19"/>
                    </a:moveTo>
                    <a:cubicBezTo>
                      <a:pt x="4" y="19"/>
                      <a:pt x="0" y="14"/>
                      <a:pt x="0" y="9"/>
                    </a:cubicBezTo>
                    <a:cubicBezTo>
                      <a:pt x="0" y="4"/>
                      <a:pt x="4" y="0"/>
                      <a:pt x="10" y="0"/>
                    </a:cubicBezTo>
                    <a:cubicBezTo>
                      <a:pt x="15" y="0"/>
                      <a:pt x="19" y="4"/>
                      <a:pt x="19" y="9"/>
                    </a:cubicBezTo>
                    <a:cubicBezTo>
                      <a:pt x="19" y="14"/>
                      <a:pt x="15" y="19"/>
                      <a:pt x="10" y="19"/>
                    </a:cubicBezTo>
                    <a:close/>
                    <a:moveTo>
                      <a:pt x="9" y="9"/>
                    </a:moveTo>
                    <a:cubicBezTo>
                      <a:pt x="9" y="9"/>
                      <a:pt x="9" y="9"/>
                      <a:pt x="10" y="9"/>
                    </a:cubicBezTo>
                    <a:cubicBezTo>
                      <a:pt x="14" y="9"/>
                      <a:pt x="14" y="9"/>
                      <a:pt x="14" y="9"/>
                    </a:cubicBezTo>
                    <a:lnTo>
                      <a:pt x="9" y="9"/>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403" name="Freeform 1675">
                <a:extLst>
                  <a:ext uri="{FF2B5EF4-FFF2-40B4-BE49-F238E27FC236}">
                    <a16:creationId xmlns:a16="http://schemas.microsoft.com/office/drawing/2014/main" id="{46D3A7F4-19D0-428E-8011-6E37945D587C}"/>
                  </a:ext>
                </a:extLst>
              </p:cNvPr>
              <p:cNvSpPr>
                <a:spLocks noEditPoints="1"/>
              </p:cNvSpPr>
              <p:nvPr/>
            </p:nvSpPr>
            <p:spPr bwMode="auto">
              <a:xfrm>
                <a:off x="19662775" y="20062825"/>
                <a:ext cx="123825" cy="125413"/>
              </a:xfrm>
              <a:custGeom>
                <a:avLst/>
                <a:gdLst>
                  <a:gd name="T0" fmla="*/ 10 w 19"/>
                  <a:gd name="T1" fmla="*/ 19 h 19"/>
                  <a:gd name="T2" fmla="*/ 0 w 19"/>
                  <a:gd name="T3" fmla="*/ 10 h 19"/>
                  <a:gd name="T4" fmla="*/ 10 w 19"/>
                  <a:gd name="T5" fmla="*/ 0 h 19"/>
                  <a:gd name="T6" fmla="*/ 19 w 19"/>
                  <a:gd name="T7" fmla="*/ 10 h 19"/>
                  <a:gd name="T8" fmla="*/ 10 w 19"/>
                  <a:gd name="T9" fmla="*/ 19 h 19"/>
                  <a:gd name="T10" fmla="*/ 9 w 19"/>
                  <a:gd name="T11" fmla="*/ 10 h 19"/>
                  <a:gd name="T12" fmla="*/ 10 w 19"/>
                  <a:gd name="T13" fmla="*/ 10 h 19"/>
                  <a:gd name="T14" fmla="*/ 14 w 19"/>
                  <a:gd name="T15" fmla="*/ 10 h 19"/>
                  <a:gd name="T16" fmla="*/ 9 w 19"/>
                  <a:gd name="T17"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10" y="19"/>
                    </a:moveTo>
                    <a:cubicBezTo>
                      <a:pt x="4" y="19"/>
                      <a:pt x="0" y="15"/>
                      <a:pt x="0" y="10"/>
                    </a:cubicBezTo>
                    <a:cubicBezTo>
                      <a:pt x="0" y="5"/>
                      <a:pt x="4" y="0"/>
                      <a:pt x="10" y="0"/>
                    </a:cubicBezTo>
                    <a:cubicBezTo>
                      <a:pt x="15" y="0"/>
                      <a:pt x="19" y="5"/>
                      <a:pt x="19" y="10"/>
                    </a:cubicBezTo>
                    <a:cubicBezTo>
                      <a:pt x="19" y="15"/>
                      <a:pt x="15" y="19"/>
                      <a:pt x="10" y="19"/>
                    </a:cubicBezTo>
                    <a:close/>
                    <a:moveTo>
                      <a:pt x="9" y="10"/>
                    </a:moveTo>
                    <a:cubicBezTo>
                      <a:pt x="9" y="10"/>
                      <a:pt x="9" y="10"/>
                      <a:pt x="10" y="10"/>
                    </a:cubicBezTo>
                    <a:cubicBezTo>
                      <a:pt x="14" y="10"/>
                      <a:pt x="14" y="10"/>
                      <a:pt x="14" y="10"/>
                    </a:cubicBezTo>
                    <a:lnTo>
                      <a:pt x="9" y="10"/>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404" name="Freeform 1676">
                <a:extLst>
                  <a:ext uri="{FF2B5EF4-FFF2-40B4-BE49-F238E27FC236}">
                    <a16:creationId xmlns:a16="http://schemas.microsoft.com/office/drawing/2014/main" id="{DD8D69BD-A019-4997-AC20-DDEF57016908}"/>
                  </a:ext>
                </a:extLst>
              </p:cNvPr>
              <p:cNvSpPr>
                <a:spLocks noEditPoints="1"/>
              </p:cNvSpPr>
              <p:nvPr/>
            </p:nvSpPr>
            <p:spPr bwMode="auto">
              <a:xfrm>
                <a:off x="19662775" y="20489863"/>
                <a:ext cx="123825" cy="125413"/>
              </a:xfrm>
              <a:custGeom>
                <a:avLst/>
                <a:gdLst>
                  <a:gd name="T0" fmla="*/ 10 w 19"/>
                  <a:gd name="T1" fmla="*/ 19 h 19"/>
                  <a:gd name="T2" fmla="*/ 0 w 19"/>
                  <a:gd name="T3" fmla="*/ 10 h 19"/>
                  <a:gd name="T4" fmla="*/ 10 w 19"/>
                  <a:gd name="T5" fmla="*/ 0 h 19"/>
                  <a:gd name="T6" fmla="*/ 19 w 19"/>
                  <a:gd name="T7" fmla="*/ 10 h 19"/>
                  <a:gd name="T8" fmla="*/ 10 w 19"/>
                  <a:gd name="T9" fmla="*/ 19 h 19"/>
                  <a:gd name="T10" fmla="*/ 9 w 19"/>
                  <a:gd name="T11" fmla="*/ 10 h 19"/>
                  <a:gd name="T12" fmla="*/ 10 w 19"/>
                  <a:gd name="T13" fmla="*/ 10 h 19"/>
                  <a:gd name="T14" fmla="*/ 14 w 19"/>
                  <a:gd name="T15" fmla="*/ 10 h 19"/>
                  <a:gd name="T16" fmla="*/ 9 w 19"/>
                  <a:gd name="T17"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10" y="19"/>
                    </a:moveTo>
                    <a:cubicBezTo>
                      <a:pt x="4" y="19"/>
                      <a:pt x="0" y="15"/>
                      <a:pt x="0" y="10"/>
                    </a:cubicBezTo>
                    <a:cubicBezTo>
                      <a:pt x="0" y="5"/>
                      <a:pt x="4" y="0"/>
                      <a:pt x="10" y="0"/>
                    </a:cubicBezTo>
                    <a:cubicBezTo>
                      <a:pt x="15" y="0"/>
                      <a:pt x="19" y="5"/>
                      <a:pt x="19" y="10"/>
                    </a:cubicBezTo>
                    <a:cubicBezTo>
                      <a:pt x="19" y="15"/>
                      <a:pt x="15" y="19"/>
                      <a:pt x="10" y="19"/>
                    </a:cubicBezTo>
                    <a:close/>
                    <a:moveTo>
                      <a:pt x="9" y="10"/>
                    </a:moveTo>
                    <a:cubicBezTo>
                      <a:pt x="9" y="10"/>
                      <a:pt x="9" y="10"/>
                      <a:pt x="10" y="10"/>
                    </a:cubicBezTo>
                    <a:cubicBezTo>
                      <a:pt x="14" y="10"/>
                      <a:pt x="14" y="10"/>
                      <a:pt x="14" y="10"/>
                    </a:cubicBezTo>
                    <a:lnTo>
                      <a:pt x="9" y="10"/>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405" name="Freeform 1677">
                <a:extLst>
                  <a:ext uri="{FF2B5EF4-FFF2-40B4-BE49-F238E27FC236}">
                    <a16:creationId xmlns:a16="http://schemas.microsoft.com/office/drawing/2014/main" id="{F9D1D4A8-8EFC-46B2-8C76-185841084825}"/>
                  </a:ext>
                </a:extLst>
              </p:cNvPr>
              <p:cNvSpPr>
                <a:spLocks noEditPoints="1"/>
              </p:cNvSpPr>
              <p:nvPr/>
            </p:nvSpPr>
            <p:spPr bwMode="auto">
              <a:xfrm>
                <a:off x="17987963" y="21061363"/>
                <a:ext cx="130175" cy="131763"/>
              </a:xfrm>
              <a:custGeom>
                <a:avLst/>
                <a:gdLst>
                  <a:gd name="T0" fmla="*/ 10 w 20"/>
                  <a:gd name="T1" fmla="*/ 20 h 20"/>
                  <a:gd name="T2" fmla="*/ 0 w 20"/>
                  <a:gd name="T3" fmla="*/ 10 h 20"/>
                  <a:gd name="T4" fmla="*/ 10 w 20"/>
                  <a:gd name="T5" fmla="*/ 0 h 20"/>
                  <a:gd name="T6" fmla="*/ 20 w 20"/>
                  <a:gd name="T7" fmla="*/ 10 h 20"/>
                  <a:gd name="T8" fmla="*/ 10 w 20"/>
                  <a:gd name="T9" fmla="*/ 20 h 20"/>
                  <a:gd name="T10" fmla="*/ 10 w 20"/>
                  <a:gd name="T11" fmla="*/ 10 h 20"/>
                  <a:gd name="T12" fmla="*/ 10 w 20"/>
                  <a:gd name="T13" fmla="*/ 10 h 20"/>
                </a:gdLst>
                <a:ahLst/>
                <a:cxnLst>
                  <a:cxn ang="0">
                    <a:pos x="T0" y="T1"/>
                  </a:cxn>
                  <a:cxn ang="0">
                    <a:pos x="T2" y="T3"/>
                  </a:cxn>
                  <a:cxn ang="0">
                    <a:pos x="T4" y="T5"/>
                  </a:cxn>
                  <a:cxn ang="0">
                    <a:pos x="T6" y="T7"/>
                  </a:cxn>
                  <a:cxn ang="0">
                    <a:pos x="T8" y="T9"/>
                  </a:cxn>
                  <a:cxn ang="0">
                    <a:pos x="T10" y="T11"/>
                  </a:cxn>
                  <a:cxn ang="0">
                    <a:pos x="T12" y="T13"/>
                  </a:cxn>
                </a:cxnLst>
                <a:rect l="0" t="0" r="r" b="b"/>
                <a:pathLst>
                  <a:path w="20" h="20">
                    <a:moveTo>
                      <a:pt x="10" y="20"/>
                    </a:moveTo>
                    <a:cubicBezTo>
                      <a:pt x="5" y="20"/>
                      <a:pt x="0" y="15"/>
                      <a:pt x="0" y="10"/>
                    </a:cubicBezTo>
                    <a:cubicBezTo>
                      <a:pt x="0" y="4"/>
                      <a:pt x="5" y="0"/>
                      <a:pt x="10" y="0"/>
                    </a:cubicBezTo>
                    <a:cubicBezTo>
                      <a:pt x="16" y="0"/>
                      <a:pt x="20" y="4"/>
                      <a:pt x="20" y="10"/>
                    </a:cubicBezTo>
                    <a:cubicBezTo>
                      <a:pt x="20" y="15"/>
                      <a:pt x="16" y="20"/>
                      <a:pt x="10" y="20"/>
                    </a:cubicBezTo>
                    <a:close/>
                    <a:moveTo>
                      <a:pt x="10" y="10"/>
                    </a:moveTo>
                    <a:cubicBezTo>
                      <a:pt x="10" y="10"/>
                      <a:pt x="10" y="10"/>
                      <a:pt x="10" y="1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406" name="Freeform 1678">
                <a:extLst>
                  <a:ext uri="{FF2B5EF4-FFF2-40B4-BE49-F238E27FC236}">
                    <a16:creationId xmlns:a16="http://schemas.microsoft.com/office/drawing/2014/main" id="{6EE02D30-91A4-427D-B7FE-14B49CD5EFAE}"/>
                  </a:ext>
                </a:extLst>
              </p:cNvPr>
              <p:cNvSpPr>
                <a:spLocks noEditPoints="1"/>
              </p:cNvSpPr>
              <p:nvPr/>
            </p:nvSpPr>
            <p:spPr bwMode="auto">
              <a:xfrm>
                <a:off x="17987963" y="21350288"/>
                <a:ext cx="130175" cy="131763"/>
              </a:xfrm>
              <a:custGeom>
                <a:avLst/>
                <a:gdLst>
                  <a:gd name="T0" fmla="*/ 10 w 20"/>
                  <a:gd name="T1" fmla="*/ 20 h 20"/>
                  <a:gd name="T2" fmla="*/ 0 w 20"/>
                  <a:gd name="T3" fmla="*/ 10 h 20"/>
                  <a:gd name="T4" fmla="*/ 10 w 20"/>
                  <a:gd name="T5" fmla="*/ 0 h 20"/>
                  <a:gd name="T6" fmla="*/ 20 w 20"/>
                  <a:gd name="T7" fmla="*/ 10 h 20"/>
                  <a:gd name="T8" fmla="*/ 10 w 20"/>
                  <a:gd name="T9" fmla="*/ 20 h 20"/>
                  <a:gd name="T10" fmla="*/ 10 w 20"/>
                  <a:gd name="T11" fmla="*/ 10 h 20"/>
                  <a:gd name="T12" fmla="*/ 10 w 20"/>
                  <a:gd name="T13" fmla="*/ 10 h 20"/>
                </a:gdLst>
                <a:ahLst/>
                <a:cxnLst>
                  <a:cxn ang="0">
                    <a:pos x="T0" y="T1"/>
                  </a:cxn>
                  <a:cxn ang="0">
                    <a:pos x="T2" y="T3"/>
                  </a:cxn>
                  <a:cxn ang="0">
                    <a:pos x="T4" y="T5"/>
                  </a:cxn>
                  <a:cxn ang="0">
                    <a:pos x="T6" y="T7"/>
                  </a:cxn>
                  <a:cxn ang="0">
                    <a:pos x="T8" y="T9"/>
                  </a:cxn>
                  <a:cxn ang="0">
                    <a:pos x="T10" y="T11"/>
                  </a:cxn>
                  <a:cxn ang="0">
                    <a:pos x="T12" y="T13"/>
                  </a:cxn>
                </a:cxnLst>
                <a:rect l="0" t="0" r="r" b="b"/>
                <a:pathLst>
                  <a:path w="20" h="20">
                    <a:moveTo>
                      <a:pt x="10" y="20"/>
                    </a:moveTo>
                    <a:cubicBezTo>
                      <a:pt x="5" y="20"/>
                      <a:pt x="0" y="15"/>
                      <a:pt x="0" y="10"/>
                    </a:cubicBezTo>
                    <a:cubicBezTo>
                      <a:pt x="0" y="4"/>
                      <a:pt x="5" y="0"/>
                      <a:pt x="10" y="0"/>
                    </a:cubicBezTo>
                    <a:cubicBezTo>
                      <a:pt x="16" y="0"/>
                      <a:pt x="20" y="4"/>
                      <a:pt x="20" y="10"/>
                    </a:cubicBezTo>
                    <a:cubicBezTo>
                      <a:pt x="20" y="15"/>
                      <a:pt x="16" y="20"/>
                      <a:pt x="10" y="20"/>
                    </a:cubicBezTo>
                    <a:close/>
                    <a:moveTo>
                      <a:pt x="10" y="10"/>
                    </a:moveTo>
                    <a:cubicBezTo>
                      <a:pt x="10" y="10"/>
                      <a:pt x="10" y="10"/>
                      <a:pt x="10" y="1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407" name="Freeform 1679">
                <a:extLst>
                  <a:ext uri="{FF2B5EF4-FFF2-40B4-BE49-F238E27FC236}">
                    <a16:creationId xmlns:a16="http://schemas.microsoft.com/office/drawing/2014/main" id="{2F4FABAC-99EF-4F55-A93C-E5F981061CFA}"/>
                  </a:ext>
                </a:extLst>
              </p:cNvPr>
              <p:cNvSpPr>
                <a:spLocks noEditPoints="1"/>
              </p:cNvSpPr>
              <p:nvPr/>
            </p:nvSpPr>
            <p:spPr bwMode="auto">
              <a:xfrm>
                <a:off x="17987963" y="21639213"/>
                <a:ext cx="130175" cy="131763"/>
              </a:xfrm>
              <a:custGeom>
                <a:avLst/>
                <a:gdLst>
                  <a:gd name="T0" fmla="*/ 10 w 20"/>
                  <a:gd name="T1" fmla="*/ 20 h 20"/>
                  <a:gd name="T2" fmla="*/ 0 w 20"/>
                  <a:gd name="T3" fmla="*/ 10 h 20"/>
                  <a:gd name="T4" fmla="*/ 10 w 20"/>
                  <a:gd name="T5" fmla="*/ 0 h 20"/>
                  <a:gd name="T6" fmla="*/ 20 w 20"/>
                  <a:gd name="T7" fmla="*/ 10 h 20"/>
                  <a:gd name="T8" fmla="*/ 10 w 20"/>
                  <a:gd name="T9" fmla="*/ 20 h 20"/>
                  <a:gd name="T10" fmla="*/ 10 w 20"/>
                  <a:gd name="T11" fmla="*/ 10 h 20"/>
                  <a:gd name="T12" fmla="*/ 10 w 20"/>
                  <a:gd name="T13" fmla="*/ 11 h 20"/>
                  <a:gd name="T14" fmla="*/ 10 w 20"/>
                  <a:gd name="T15" fmla="*/ 10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20">
                    <a:moveTo>
                      <a:pt x="10" y="20"/>
                    </a:moveTo>
                    <a:cubicBezTo>
                      <a:pt x="5" y="20"/>
                      <a:pt x="0" y="16"/>
                      <a:pt x="0" y="10"/>
                    </a:cubicBezTo>
                    <a:cubicBezTo>
                      <a:pt x="0" y="4"/>
                      <a:pt x="5" y="0"/>
                      <a:pt x="10" y="0"/>
                    </a:cubicBezTo>
                    <a:cubicBezTo>
                      <a:pt x="16" y="0"/>
                      <a:pt x="20" y="4"/>
                      <a:pt x="20" y="10"/>
                    </a:cubicBezTo>
                    <a:cubicBezTo>
                      <a:pt x="20" y="16"/>
                      <a:pt x="16" y="20"/>
                      <a:pt x="10" y="20"/>
                    </a:cubicBezTo>
                    <a:close/>
                    <a:moveTo>
                      <a:pt x="10" y="10"/>
                    </a:moveTo>
                    <a:cubicBezTo>
                      <a:pt x="10" y="10"/>
                      <a:pt x="10" y="11"/>
                      <a:pt x="10" y="11"/>
                    </a:cubicBezTo>
                    <a:lnTo>
                      <a:pt x="10" y="10"/>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408" name="Freeform 1680">
                <a:extLst>
                  <a:ext uri="{FF2B5EF4-FFF2-40B4-BE49-F238E27FC236}">
                    <a16:creationId xmlns:a16="http://schemas.microsoft.com/office/drawing/2014/main" id="{7804CFC5-46B6-458A-8D20-710139E1125D}"/>
                  </a:ext>
                </a:extLst>
              </p:cNvPr>
              <p:cNvSpPr>
                <a:spLocks noEditPoints="1"/>
              </p:cNvSpPr>
              <p:nvPr/>
            </p:nvSpPr>
            <p:spPr bwMode="auto">
              <a:xfrm>
                <a:off x="17987963" y="21928138"/>
                <a:ext cx="130175" cy="131763"/>
              </a:xfrm>
              <a:custGeom>
                <a:avLst/>
                <a:gdLst>
                  <a:gd name="T0" fmla="*/ 10 w 20"/>
                  <a:gd name="T1" fmla="*/ 20 h 20"/>
                  <a:gd name="T2" fmla="*/ 0 w 20"/>
                  <a:gd name="T3" fmla="*/ 10 h 20"/>
                  <a:gd name="T4" fmla="*/ 10 w 20"/>
                  <a:gd name="T5" fmla="*/ 0 h 20"/>
                  <a:gd name="T6" fmla="*/ 20 w 20"/>
                  <a:gd name="T7" fmla="*/ 10 h 20"/>
                  <a:gd name="T8" fmla="*/ 10 w 20"/>
                  <a:gd name="T9" fmla="*/ 20 h 20"/>
                  <a:gd name="T10" fmla="*/ 10 w 20"/>
                  <a:gd name="T11" fmla="*/ 10 h 20"/>
                  <a:gd name="T12" fmla="*/ 10 w 20"/>
                  <a:gd name="T13" fmla="*/ 11 h 20"/>
                  <a:gd name="T14" fmla="*/ 10 w 20"/>
                  <a:gd name="T15" fmla="*/ 10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20">
                    <a:moveTo>
                      <a:pt x="10" y="20"/>
                    </a:moveTo>
                    <a:cubicBezTo>
                      <a:pt x="5" y="20"/>
                      <a:pt x="0" y="16"/>
                      <a:pt x="0" y="10"/>
                    </a:cubicBezTo>
                    <a:cubicBezTo>
                      <a:pt x="0" y="5"/>
                      <a:pt x="5" y="0"/>
                      <a:pt x="10" y="0"/>
                    </a:cubicBezTo>
                    <a:cubicBezTo>
                      <a:pt x="16" y="0"/>
                      <a:pt x="20" y="5"/>
                      <a:pt x="20" y="10"/>
                    </a:cubicBezTo>
                    <a:cubicBezTo>
                      <a:pt x="20" y="16"/>
                      <a:pt x="16" y="20"/>
                      <a:pt x="10" y="20"/>
                    </a:cubicBezTo>
                    <a:close/>
                    <a:moveTo>
                      <a:pt x="10" y="10"/>
                    </a:moveTo>
                    <a:cubicBezTo>
                      <a:pt x="10" y="10"/>
                      <a:pt x="10" y="11"/>
                      <a:pt x="10" y="11"/>
                    </a:cubicBezTo>
                    <a:lnTo>
                      <a:pt x="10" y="10"/>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409" name="Freeform 1681">
                <a:extLst>
                  <a:ext uri="{FF2B5EF4-FFF2-40B4-BE49-F238E27FC236}">
                    <a16:creationId xmlns:a16="http://schemas.microsoft.com/office/drawing/2014/main" id="{5111050E-C40F-4A2F-A83E-E04796ED7EFA}"/>
                  </a:ext>
                </a:extLst>
              </p:cNvPr>
              <p:cNvSpPr>
                <a:spLocks/>
              </p:cNvSpPr>
              <p:nvPr/>
            </p:nvSpPr>
            <p:spPr bwMode="auto">
              <a:xfrm>
                <a:off x="18013363" y="19891375"/>
                <a:ext cx="1957388" cy="52388"/>
              </a:xfrm>
              <a:custGeom>
                <a:avLst/>
                <a:gdLst>
                  <a:gd name="T0" fmla="*/ 294 w 298"/>
                  <a:gd name="T1" fmla="*/ 8 h 8"/>
                  <a:gd name="T2" fmla="*/ 4 w 298"/>
                  <a:gd name="T3" fmla="*/ 8 h 8"/>
                  <a:gd name="T4" fmla="*/ 0 w 298"/>
                  <a:gd name="T5" fmla="*/ 4 h 8"/>
                  <a:gd name="T6" fmla="*/ 4 w 298"/>
                  <a:gd name="T7" fmla="*/ 0 h 8"/>
                  <a:gd name="T8" fmla="*/ 294 w 298"/>
                  <a:gd name="T9" fmla="*/ 0 h 8"/>
                  <a:gd name="T10" fmla="*/ 298 w 298"/>
                  <a:gd name="T11" fmla="*/ 4 h 8"/>
                  <a:gd name="T12" fmla="*/ 294 w 298"/>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98" h="8">
                    <a:moveTo>
                      <a:pt x="294" y="8"/>
                    </a:moveTo>
                    <a:cubicBezTo>
                      <a:pt x="4" y="8"/>
                      <a:pt x="4" y="8"/>
                      <a:pt x="4" y="8"/>
                    </a:cubicBezTo>
                    <a:cubicBezTo>
                      <a:pt x="2" y="8"/>
                      <a:pt x="0" y="6"/>
                      <a:pt x="0" y="4"/>
                    </a:cubicBezTo>
                    <a:cubicBezTo>
                      <a:pt x="0" y="2"/>
                      <a:pt x="2" y="0"/>
                      <a:pt x="4" y="0"/>
                    </a:cubicBezTo>
                    <a:cubicBezTo>
                      <a:pt x="294" y="0"/>
                      <a:pt x="294" y="0"/>
                      <a:pt x="294" y="0"/>
                    </a:cubicBezTo>
                    <a:cubicBezTo>
                      <a:pt x="296" y="0"/>
                      <a:pt x="298" y="2"/>
                      <a:pt x="298" y="4"/>
                    </a:cubicBezTo>
                    <a:cubicBezTo>
                      <a:pt x="298" y="6"/>
                      <a:pt x="296" y="8"/>
                      <a:pt x="294" y="8"/>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410" name="Freeform 1682">
                <a:extLst>
                  <a:ext uri="{FF2B5EF4-FFF2-40B4-BE49-F238E27FC236}">
                    <a16:creationId xmlns:a16="http://schemas.microsoft.com/office/drawing/2014/main" id="{F7729F06-84E5-4B8C-A17D-5CBFBD6974A0}"/>
                  </a:ext>
                </a:extLst>
              </p:cNvPr>
              <p:cNvSpPr>
                <a:spLocks/>
              </p:cNvSpPr>
              <p:nvPr/>
            </p:nvSpPr>
            <p:spPr bwMode="auto">
              <a:xfrm>
                <a:off x="18013363" y="20312063"/>
                <a:ext cx="1957388" cy="58738"/>
              </a:xfrm>
              <a:custGeom>
                <a:avLst/>
                <a:gdLst>
                  <a:gd name="T0" fmla="*/ 294 w 298"/>
                  <a:gd name="T1" fmla="*/ 9 h 9"/>
                  <a:gd name="T2" fmla="*/ 4 w 298"/>
                  <a:gd name="T3" fmla="*/ 9 h 9"/>
                  <a:gd name="T4" fmla="*/ 0 w 298"/>
                  <a:gd name="T5" fmla="*/ 4 h 9"/>
                  <a:gd name="T6" fmla="*/ 4 w 298"/>
                  <a:gd name="T7" fmla="*/ 0 h 9"/>
                  <a:gd name="T8" fmla="*/ 294 w 298"/>
                  <a:gd name="T9" fmla="*/ 0 h 9"/>
                  <a:gd name="T10" fmla="*/ 298 w 298"/>
                  <a:gd name="T11" fmla="*/ 4 h 9"/>
                  <a:gd name="T12" fmla="*/ 294 w 298"/>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298" h="9">
                    <a:moveTo>
                      <a:pt x="294" y="9"/>
                    </a:moveTo>
                    <a:cubicBezTo>
                      <a:pt x="4" y="9"/>
                      <a:pt x="4" y="9"/>
                      <a:pt x="4" y="9"/>
                    </a:cubicBezTo>
                    <a:cubicBezTo>
                      <a:pt x="2" y="9"/>
                      <a:pt x="0" y="7"/>
                      <a:pt x="0" y="4"/>
                    </a:cubicBezTo>
                    <a:cubicBezTo>
                      <a:pt x="0" y="2"/>
                      <a:pt x="2" y="0"/>
                      <a:pt x="4" y="0"/>
                    </a:cubicBezTo>
                    <a:cubicBezTo>
                      <a:pt x="294" y="0"/>
                      <a:pt x="294" y="0"/>
                      <a:pt x="294" y="0"/>
                    </a:cubicBezTo>
                    <a:cubicBezTo>
                      <a:pt x="296" y="0"/>
                      <a:pt x="298" y="2"/>
                      <a:pt x="298" y="4"/>
                    </a:cubicBezTo>
                    <a:cubicBezTo>
                      <a:pt x="298" y="7"/>
                      <a:pt x="296" y="9"/>
                      <a:pt x="294" y="9"/>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411" name="Freeform 1683">
                <a:extLst>
                  <a:ext uri="{FF2B5EF4-FFF2-40B4-BE49-F238E27FC236}">
                    <a16:creationId xmlns:a16="http://schemas.microsoft.com/office/drawing/2014/main" id="{8C309A38-2302-409B-B13C-B7B2E2401D2B}"/>
                  </a:ext>
                </a:extLst>
              </p:cNvPr>
              <p:cNvSpPr>
                <a:spLocks noEditPoints="1"/>
              </p:cNvSpPr>
              <p:nvPr/>
            </p:nvSpPr>
            <p:spPr bwMode="auto">
              <a:xfrm>
                <a:off x="17653000" y="19116675"/>
                <a:ext cx="2671763" cy="3259138"/>
              </a:xfrm>
              <a:custGeom>
                <a:avLst/>
                <a:gdLst>
                  <a:gd name="T0" fmla="*/ 370 w 407"/>
                  <a:gd name="T1" fmla="*/ 17 h 496"/>
                  <a:gd name="T2" fmla="*/ 391 w 407"/>
                  <a:gd name="T3" fmla="*/ 38 h 496"/>
                  <a:gd name="T4" fmla="*/ 391 w 407"/>
                  <a:gd name="T5" fmla="*/ 458 h 496"/>
                  <a:gd name="T6" fmla="*/ 370 w 407"/>
                  <a:gd name="T7" fmla="*/ 479 h 496"/>
                  <a:gd name="T8" fmla="*/ 38 w 407"/>
                  <a:gd name="T9" fmla="*/ 479 h 496"/>
                  <a:gd name="T10" fmla="*/ 17 w 407"/>
                  <a:gd name="T11" fmla="*/ 458 h 496"/>
                  <a:gd name="T12" fmla="*/ 17 w 407"/>
                  <a:gd name="T13" fmla="*/ 38 h 496"/>
                  <a:gd name="T14" fmla="*/ 38 w 407"/>
                  <a:gd name="T15" fmla="*/ 17 h 496"/>
                  <a:gd name="T16" fmla="*/ 370 w 407"/>
                  <a:gd name="T17" fmla="*/ 17 h 496"/>
                  <a:gd name="T18" fmla="*/ 370 w 407"/>
                  <a:gd name="T19" fmla="*/ 0 h 496"/>
                  <a:gd name="T20" fmla="*/ 38 w 407"/>
                  <a:gd name="T21" fmla="*/ 0 h 496"/>
                  <a:gd name="T22" fmla="*/ 0 w 407"/>
                  <a:gd name="T23" fmla="*/ 38 h 496"/>
                  <a:gd name="T24" fmla="*/ 0 w 407"/>
                  <a:gd name="T25" fmla="*/ 458 h 496"/>
                  <a:gd name="T26" fmla="*/ 38 w 407"/>
                  <a:gd name="T27" fmla="*/ 496 h 496"/>
                  <a:gd name="T28" fmla="*/ 370 w 407"/>
                  <a:gd name="T29" fmla="*/ 496 h 496"/>
                  <a:gd name="T30" fmla="*/ 407 w 407"/>
                  <a:gd name="T31" fmla="*/ 458 h 496"/>
                  <a:gd name="T32" fmla="*/ 407 w 407"/>
                  <a:gd name="T33" fmla="*/ 38 h 496"/>
                  <a:gd name="T34" fmla="*/ 370 w 407"/>
                  <a:gd name="T35" fmla="*/ 0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7" h="496">
                    <a:moveTo>
                      <a:pt x="370" y="17"/>
                    </a:moveTo>
                    <a:cubicBezTo>
                      <a:pt x="381" y="17"/>
                      <a:pt x="391" y="26"/>
                      <a:pt x="391" y="38"/>
                    </a:cubicBezTo>
                    <a:cubicBezTo>
                      <a:pt x="391" y="458"/>
                      <a:pt x="391" y="458"/>
                      <a:pt x="391" y="458"/>
                    </a:cubicBezTo>
                    <a:cubicBezTo>
                      <a:pt x="391" y="470"/>
                      <a:pt x="381" y="479"/>
                      <a:pt x="370" y="479"/>
                    </a:cubicBezTo>
                    <a:cubicBezTo>
                      <a:pt x="38" y="479"/>
                      <a:pt x="38" y="479"/>
                      <a:pt x="38" y="479"/>
                    </a:cubicBezTo>
                    <a:cubicBezTo>
                      <a:pt x="26" y="479"/>
                      <a:pt x="17" y="470"/>
                      <a:pt x="17" y="458"/>
                    </a:cubicBezTo>
                    <a:cubicBezTo>
                      <a:pt x="17" y="38"/>
                      <a:pt x="17" y="38"/>
                      <a:pt x="17" y="38"/>
                    </a:cubicBezTo>
                    <a:cubicBezTo>
                      <a:pt x="17" y="26"/>
                      <a:pt x="26" y="17"/>
                      <a:pt x="38" y="17"/>
                    </a:cubicBezTo>
                    <a:cubicBezTo>
                      <a:pt x="370" y="17"/>
                      <a:pt x="370" y="17"/>
                      <a:pt x="370" y="17"/>
                    </a:cubicBezTo>
                    <a:moveTo>
                      <a:pt x="370" y="0"/>
                    </a:moveTo>
                    <a:cubicBezTo>
                      <a:pt x="38" y="0"/>
                      <a:pt x="38" y="0"/>
                      <a:pt x="38" y="0"/>
                    </a:cubicBezTo>
                    <a:cubicBezTo>
                      <a:pt x="17" y="0"/>
                      <a:pt x="0" y="17"/>
                      <a:pt x="0" y="38"/>
                    </a:cubicBezTo>
                    <a:cubicBezTo>
                      <a:pt x="0" y="458"/>
                      <a:pt x="0" y="458"/>
                      <a:pt x="0" y="458"/>
                    </a:cubicBezTo>
                    <a:cubicBezTo>
                      <a:pt x="0" y="479"/>
                      <a:pt x="17" y="496"/>
                      <a:pt x="38" y="496"/>
                    </a:cubicBezTo>
                    <a:cubicBezTo>
                      <a:pt x="370" y="496"/>
                      <a:pt x="370" y="496"/>
                      <a:pt x="370" y="496"/>
                    </a:cubicBezTo>
                    <a:cubicBezTo>
                      <a:pt x="390" y="496"/>
                      <a:pt x="407" y="479"/>
                      <a:pt x="407" y="458"/>
                    </a:cubicBezTo>
                    <a:cubicBezTo>
                      <a:pt x="407" y="38"/>
                      <a:pt x="407" y="38"/>
                      <a:pt x="407" y="38"/>
                    </a:cubicBezTo>
                    <a:cubicBezTo>
                      <a:pt x="407" y="17"/>
                      <a:pt x="390" y="0"/>
                      <a:pt x="370" y="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grpSp>
      </p:grpSp>
      <p:sp>
        <p:nvSpPr>
          <p:cNvPr id="17" name="Freeform 52">
            <a:extLst>
              <a:ext uri="{FF2B5EF4-FFF2-40B4-BE49-F238E27FC236}">
                <a16:creationId xmlns:a16="http://schemas.microsoft.com/office/drawing/2014/main" id="{377E2D03-B785-1BAF-2ACE-D96AD38249E7}"/>
              </a:ext>
            </a:extLst>
          </p:cNvPr>
          <p:cNvSpPr>
            <a:spLocks/>
          </p:cNvSpPr>
          <p:nvPr/>
        </p:nvSpPr>
        <p:spPr bwMode="auto">
          <a:xfrm>
            <a:off x="3138403" y="3794603"/>
            <a:ext cx="1404999" cy="191505"/>
          </a:xfrm>
          <a:custGeom>
            <a:avLst/>
            <a:gdLst/>
            <a:ahLst/>
            <a:cxnLst>
              <a:cxn ang="0">
                <a:pos x="0" y="96"/>
              </a:cxn>
              <a:cxn ang="0">
                <a:pos x="291" y="1"/>
              </a:cxn>
              <a:cxn ang="0">
                <a:pos x="1136" y="90"/>
              </a:cxn>
            </a:cxnLst>
            <a:rect l="0" t="0" r="r" b="b"/>
            <a:pathLst>
              <a:path w="1136" h="96">
                <a:moveTo>
                  <a:pt x="0" y="96"/>
                </a:moveTo>
                <a:cubicBezTo>
                  <a:pt x="48" y="80"/>
                  <a:pt x="102" y="2"/>
                  <a:pt x="291" y="1"/>
                </a:cubicBezTo>
                <a:cubicBezTo>
                  <a:pt x="480" y="0"/>
                  <a:pt x="960" y="71"/>
                  <a:pt x="1136" y="90"/>
                </a:cubicBezTo>
              </a:path>
            </a:pathLst>
          </a:custGeom>
          <a:noFill/>
          <a:ln w="38100" cap="rnd" cmpd="sng">
            <a:solidFill>
              <a:srgbClr val="00FF00"/>
            </a:solidFill>
            <a:prstDash val="sysDot"/>
            <a:round/>
            <a:headEnd type="none" w="med" len="med"/>
            <a:tailEnd type="none" w="med" len="med"/>
          </a:ln>
          <a:effectLst>
            <a:outerShdw blurRad="63500" dist="12700" dir="5400000" algn="ctr" rotWithShape="0">
              <a:schemeClr val="tx1">
                <a:alpha val="50000"/>
              </a:schemeClr>
            </a:outerShdw>
          </a:effectLst>
        </p:spPr>
        <p:txBody>
          <a:bodyPr wrap="square">
            <a:prstTxWarp prst="textNoShape">
              <a:avLst/>
            </a:prstTxWarp>
            <a:spAutoFit/>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US" sz="2399"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27" name="Freeform 53">
            <a:extLst>
              <a:ext uri="{FF2B5EF4-FFF2-40B4-BE49-F238E27FC236}">
                <a16:creationId xmlns:a16="http://schemas.microsoft.com/office/drawing/2014/main" id="{EE7BB68D-EA91-45F9-935E-91AD58E732A2}"/>
              </a:ext>
            </a:extLst>
          </p:cNvPr>
          <p:cNvSpPr>
            <a:spLocks/>
          </p:cNvSpPr>
          <p:nvPr/>
        </p:nvSpPr>
        <p:spPr bwMode="auto">
          <a:xfrm>
            <a:off x="5237151" y="4079720"/>
            <a:ext cx="2040577" cy="658830"/>
          </a:xfrm>
          <a:custGeom>
            <a:avLst/>
            <a:gdLst/>
            <a:ahLst/>
            <a:cxnLst>
              <a:cxn ang="0">
                <a:pos x="0" y="0"/>
              </a:cxn>
              <a:cxn ang="0">
                <a:pos x="906" y="286"/>
              </a:cxn>
            </a:cxnLst>
            <a:rect l="0" t="0" r="r" b="b"/>
            <a:pathLst>
              <a:path w="906" h="286">
                <a:moveTo>
                  <a:pt x="0" y="0"/>
                </a:moveTo>
                <a:cubicBezTo>
                  <a:pt x="151" y="48"/>
                  <a:pt x="717" y="227"/>
                  <a:pt x="906" y="286"/>
                </a:cubicBezTo>
              </a:path>
            </a:pathLst>
          </a:custGeom>
          <a:noFill/>
          <a:ln w="38100" cap="rnd" cmpd="sng">
            <a:solidFill>
              <a:srgbClr val="00FF00"/>
            </a:solidFill>
            <a:prstDash val="sysDot"/>
            <a:round/>
            <a:headEnd type="none" w="med" len="med"/>
            <a:tailEnd type="none" w="med" len="med"/>
          </a:ln>
          <a:effectLst>
            <a:outerShdw blurRad="63500" dist="12700" dir="5400000" algn="ctr" rotWithShape="0">
              <a:schemeClr val="tx1">
                <a:alpha val="50000"/>
              </a:schemeClr>
            </a:outerShdw>
          </a:effectLst>
        </p:spPr>
        <p:txBody>
          <a:bodyPr wrap="square">
            <a:prstTxWarp prst="textNoShape">
              <a:avLst/>
            </a:prstTxWarp>
            <a:spAutoFit/>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US" sz="2399" b="0" i="0" u="none" strike="noStrike" kern="1200" cap="none" spc="0" normalizeH="0" baseline="0" noProof="0">
              <a:ln>
                <a:noFill/>
              </a:ln>
              <a:solidFill>
                <a:srgbClr val="282C33"/>
              </a:solidFill>
              <a:effectLst/>
              <a:uLnTx/>
              <a:uFillTx/>
              <a:latin typeface="Arial" panose="020B0604020202020204" pitchFamily="34" charset="0"/>
              <a:ea typeface="+mn-ea"/>
              <a:cs typeface="+mn-cs"/>
            </a:endParaRPr>
          </a:p>
        </p:txBody>
      </p:sp>
      <p:sp>
        <p:nvSpPr>
          <p:cNvPr id="28" name="Freeform 53">
            <a:extLst>
              <a:ext uri="{FF2B5EF4-FFF2-40B4-BE49-F238E27FC236}">
                <a16:creationId xmlns:a16="http://schemas.microsoft.com/office/drawing/2014/main" id="{085AD1DC-FAAB-AFB6-A6BC-778E3C5C2228}"/>
              </a:ext>
            </a:extLst>
          </p:cNvPr>
          <p:cNvSpPr>
            <a:spLocks/>
          </p:cNvSpPr>
          <p:nvPr/>
        </p:nvSpPr>
        <p:spPr bwMode="auto">
          <a:xfrm>
            <a:off x="5250903" y="3876594"/>
            <a:ext cx="2259126" cy="747179"/>
          </a:xfrm>
          <a:custGeom>
            <a:avLst/>
            <a:gdLst/>
            <a:ahLst/>
            <a:cxnLst>
              <a:cxn ang="0">
                <a:pos x="0" y="0"/>
              </a:cxn>
              <a:cxn ang="0">
                <a:pos x="906" y="286"/>
              </a:cxn>
            </a:cxnLst>
            <a:rect l="0" t="0" r="r" b="b"/>
            <a:pathLst>
              <a:path w="906" h="286">
                <a:moveTo>
                  <a:pt x="0" y="0"/>
                </a:moveTo>
                <a:cubicBezTo>
                  <a:pt x="151" y="48"/>
                  <a:pt x="717" y="227"/>
                  <a:pt x="906" y="286"/>
                </a:cubicBezTo>
              </a:path>
            </a:pathLst>
          </a:custGeom>
          <a:noFill/>
          <a:ln w="38100" cap="rnd" cmpd="sng">
            <a:solidFill>
              <a:srgbClr val="00FF00"/>
            </a:solidFill>
            <a:prstDash val="sysDot"/>
            <a:round/>
            <a:headEnd type="none" w="med" len="med"/>
            <a:tailEnd type="none" w="med" len="med"/>
          </a:ln>
          <a:effectLst>
            <a:outerShdw blurRad="63500" dist="12700" dir="5400000" algn="ctr" rotWithShape="0">
              <a:schemeClr val="tx1">
                <a:alpha val="50000"/>
              </a:schemeClr>
            </a:outerShdw>
          </a:effectLst>
        </p:spPr>
        <p:txBody>
          <a:bodyPr wrap="square">
            <a:prstTxWarp prst="textNoShape">
              <a:avLst/>
            </a:prstTxWarp>
            <a:spAutoFit/>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US" sz="2399" b="0" i="0" u="none" strike="noStrike" kern="1200" cap="none" spc="0" normalizeH="0" baseline="0" noProof="0">
              <a:ln>
                <a:noFill/>
              </a:ln>
              <a:solidFill>
                <a:srgbClr val="282C33"/>
              </a:solidFill>
              <a:effectLst/>
              <a:uLnTx/>
              <a:uFillTx/>
              <a:latin typeface="Arial" panose="020B0604020202020204" pitchFamily="34" charset="0"/>
              <a:ea typeface="+mn-ea"/>
              <a:cs typeface="+mn-cs"/>
            </a:endParaRPr>
          </a:p>
        </p:txBody>
      </p:sp>
      <p:sp>
        <p:nvSpPr>
          <p:cNvPr id="29" name="Freeform 67">
            <a:extLst>
              <a:ext uri="{FF2B5EF4-FFF2-40B4-BE49-F238E27FC236}">
                <a16:creationId xmlns:a16="http://schemas.microsoft.com/office/drawing/2014/main" id="{85947022-9249-8381-48DD-9C52A6D0DA79}"/>
              </a:ext>
            </a:extLst>
          </p:cNvPr>
          <p:cNvSpPr>
            <a:spLocks/>
          </p:cNvSpPr>
          <p:nvPr/>
        </p:nvSpPr>
        <p:spPr bwMode="auto">
          <a:xfrm>
            <a:off x="7908749" y="4953419"/>
            <a:ext cx="1817434" cy="285587"/>
          </a:xfrm>
          <a:custGeom>
            <a:avLst/>
            <a:gdLst/>
            <a:ahLst/>
            <a:cxnLst>
              <a:cxn ang="0">
                <a:pos x="0" y="0"/>
              </a:cxn>
              <a:cxn ang="0">
                <a:pos x="282" y="235"/>
              </a:cxn>
              <a:cxn ang="0">
                <a:pos x="592" y="415"/>
              </a:cxn>
            </a:cxnLst>
            <a:rect l="0" t="0" r="r" b="b"/>
            <a:pathLst>
              <a:path w="592" h="415">
                <a:moveTo>
                  <a:pt x="0" y="0"/>
                </a:moveTo>
                <a:cubicBezTo>
                  <a:pt x="47" y="39"/>
                  <a:pt x="183" y="166"/>
                  <a:pt x="282" y="235"/>
                </a:cubicBezTo>
                <a:cubicBezTo>
                  <a:pt x="381" y="304"/>
                  <a:pt x="528" y="378"/>
                  <a:pt x="592" y="415"/>
                </a:cubicBezTo>
              </a:path>
            </a:pathLst>
          </a:custGeom>
          <a:noFill/>
          <a:ln w="38100" cap="rnd" cmpd="sng">
            <a:solidFill>
              <a:srgbClr val="00FF00"/>
            </a:solidFill>
            <a:prstDash val="sysDot"/>
            <a:round/>
            <a:headEnd type="none" w="med" len="med"/>
            <a:tailEnd type="none" w="med" len="med"/>
          </a:ln>
          <a:effectLst>
            <a:outerShdw blurRad="63500" dist="12700" dir="5400000" algn="ctr" rotWithShape="0">
              <a:schemeClr val="tx1">
                <a:alpha val="50000"/>
              </a:schemeClr>
            </a:outerShdw>
          </a:effectLst>
        </p:spPr>
        <p:txBody>
          <a:bodyPr wrap="square">
            <a:prstTxWarp prst="textNoShape">
              <a:avLst/>
            </a:prstTxWarp>
            <a:spAutoFit/>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US" sz="2399" b="0" i="0" u="none" strike="noStrike" kern="1200" cap="none" spc="0" normalizeH="0" baseline="0" noProof="0">
              <a:ln>
                <a:noFill/>
              </a:ln>
              <a:solidFill>
                <a:srgbClr val="282C33"/>
              </a:solidFill>
              <a:effectLst/>
              <a:uLnTx/>
              <a:uFillTx/>
              <a:latin typeface="Arial" panose="020B0604020202020204" pitchFamily="34" charset="0"/>
              <a:ea typeface="+mn-ea"/>
              <a:cs typeface="+mn-cs"/>
            </a:endParaRPr>
          </a:p>
        </p:txBody>
      </p:sp>
      <p:sp>
        <p:nvSpPr>
          <p:cNvPr id="30" name="Freeform 67">
            <a:extLst>
              <a:ext uri="{FF2B5EF4-FFF2-40B4-BE49-F238E27FC236}">
                <a16:creationId xmlns:a16="http://schemas.microsoft.com/office/drawing/2014/main" id="{06C7CD0D-D73F-1B0C-2052-6CDC13886403}"/>
              </a:ext>
            </a:extLst>
          </p:cNvPr>
          <p:cNvSpPr>
            <a:spLocks/>
          </p:cNvSpPr>
          <p:nvPr/>
        </p:nvSpPr>
        <p:spPr bwMode="auto">
          <a:xfrm rot="18064468">
            <a:off x="7854988" y="4205652"/>
            <a:ext cx="1044584" cy="544300"/>
          </a:xfrm>
          <a:custGeom>
            <a:avLst/>
            <a:gdLst/>
            <a:ahLst/>
            <a:cxnLst>
              <a:cxn ang="0">
                <a:pos x="0" y="0"/>
              </a:cxn>
              <a:cxn ang="0">
                <a:pos x="282" y="235"/>
              </a:cxn>
              <a:cxn ang="0">
                <a:pos x="592" y="415"/>
              </a:cxn>
            </a:cxnLst>
            <a:rect l="0" t="0" r="r" b="b"/>
            <a:pathLst>
              <a:path w="592" h="415">
                <a:moveTo>
                  <a:pt x="0" y="0"/>
                </a:moveTo>
                <a:cubicBezTo>
                  <a:pt x="47" y="39"/>
                  <a:pt x="183" y="166"/>
                  <a:pt x="282" y="235"/>
                </a:cubicBezTo>
                <a:cubicBezTo>
                  <a:pt x="381" y="304"/>
                  <a:pt x="528" y="378"/>
                  <a:pt x="592" y="415"/>
                </a:cubicBezTo>
              </a:path>
            </a:pathLst>
          </a:custGeom>
          <a:noFill/>
          <a:ln w="38100" cap="rnd" cmpd="sng">
            <a:solidFill>
              <a:schemeClr val="accent6">
                <a:lumMod val="75000"/>
              </a:schemeClr>
            </a:solidFill>
            <a:prstDash val="sysDot"/>
            <a:round/>
            <a:headEnd type="none" w="med" len="med"/>
            <a:tailEnd type="none" w="med" len="med"/>
          </a:ln>
          <a:effectLst>
            <a:outerShdw blurRad="63500" dist="12700" dir="5400000" algn="ctr" rotWithShape="0">
              <a:schemeClr val="tx1">
                <a:alpha val="50000"/>
              </a:schemeClr>
            </a:outerShdw>
          </a:effectLst>
        </p:spPr>
        <p:txBody>
          <a:bodyPr wrap="square">
            <a:prstTxWarp prst="textNoShape">
              <a:avLst/>
            </a:prstTxWarp>
            <a:spAutoFit/>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US" sz="2399" b="0" i="0" u="none" strike="noStrike" kern="1200" cap="none" spc="0" normalizeH="0" baseline="0" noProof="0">
              <a:ln>
                <a:noFill/>
              </a:ln>
              <a:solidFill>
                <a:srgbClr val="282C33"/>
              </a:solidFill>
              <a:effectLst/>
              <a:uLnTx/>
              <a:uFillTx/>
              <a:latin typeface="Arial" panose="020B0604020202020204" pitchFamily="34" charset="0"/>
              <a:ea typeface="+mn-ea"/>
              <a:cs typeface="+mn-cs"/>
            </a:endParaRPr>
          </a:p>
        </p:txBody>
      </p:sp>
      <p:sp>
        <p:nvSpPr>
          <p:cNvPr id="32" name="Freeform 67">
            <a:extLst>
              <a:ext uri="{FF2B5EF4-FFF2-40B4-BE49-F238E27FC236}">
                <a16:creationId xmlns:a16="http://schemas.microsoft.com/office/drawing/2014/main" id="{DC023543-5852-A0D1-2131-3841EF1A43E5}"/>
              </a:ext>
            </a:extLst>
          </p:cNvPr>
          <p:cNvSpPr>
            <a:spLocks/>
          </p:cNvSpPr>
          <p:nvPr/>
        </p:nvSpPr>
        <p:spPr bwMode="auto">
          <a:xfrm>
            <a:off x="7933918" y="5007909"/>
            <a:ext cx="2592740" cy="355092"/>
          </a:xfrm>
          <a:custGeom>
            <a:avLst/>
            <a:gdLst/>
            <a:ahLst/>
            <a:cxnLst>
              <a:cxn ang="0">
                <a:pos x="0" y="0"/>
              </a:cxn>
              <a:cxn ang="0">
                <a:pos x="282" y="235"/>
              </a:cxn>
              <a:cxn ang="0">
                <a:pos x="592" y="415"/>
              </a:cxn>
            </a:cxnLst>
            <a:rect l="0" t="0" r="r" b="b"/>
            <a:pathLst>
              <a:path w="592" h="415">
                <a:moveTo>
                  <a:pt x="0" y="0"/>
                </a:moveTo>
                <a:cubicBezTo>
                  <a:pt x="47" y="39"/>
                  <a:pt x="183" y="166"/>
                  <a:pt x="282" y="235"/>
                </a:cubicBezTo>
                <a:cubicBezTo>
                  <a:pt x="381" y="304"/>
                  <a:pt x="528" y="378"/>
                  <a:pt x="592" y="415"/>
                </a:cubicBezTo>
              </a:path>
            </a:pathLst>
          </a:custGeom>
          <a:noFill/>
          <a:ln w="38100" cap="rnd" cmpd="sng">
            <a:solidFill>
              <a:srgbClr val="00FF00"/>
            </a:solidFill>
            <a:prstDash val="sysDot"/>
            <a:round/>
            <a:headEnd type="none" w="med" len="med"/>
            <a:tailEnd type="none" w="med" len="med"/>
          </a:ln>
          <a:effectLst>
            <a:outerShdw blurRad="63500" dist="12700" dir="5400000" algn="ctr" rotWithShape="0">
              <a:schemeClr val="tx1">
                <a:alpha val="50000"/>
              </a:schemeClr>
            </a:outerShdw>
          </a:effectLst>
        </p:spPr>
        <p:txBody>
          <a:bodyPr wrap="square">
            <a:prstTxWarp prst="textNoShape">
              <a:avLst/>
            </a:prstTxWarp>
            <a:spAutoFit/>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US" sz="2399" b="0" i="0" u="none" strike="noStrike" kern="1200" cap="none" spc="0" normalizeH="0" baseline="0" noProof="0">
              <a:ln>
                <a:noFill/>
              </a:ln>
              <a:solidFill>
                <a:srgbClr val="282C33"/>
              </a:solidFill>
              <a:effectLst/>
              <a:uLnTx/>
              <a:uFillTx/>
              <a:latin typeface="Arial" panose="020B0604020202020204" pitchFamily="34" charset="0"/>
              <a:ea typeface="+mn-ea"/>
              <a:cs typeface="+mn-cs"/>
            </a:endParaRPr>
          </a:p>
        </p:txBody>
      </p:sp>
      <p:sp>
        <p:nvSpPr>
          <p:cNvPr id="33" name="Freeform 66">
            <a:extLst>
              <a:ext uri="{FF2B5EF4-FFF2-40B4-BE49-F238E27FC236}">
                <a16:creationId xmlns:a16="http://schemas.microsoft.com/office/drawing/2014/main" id="{C07EBE5F-B4DB-C63A-AFC3-A256A8D719E1}"/>
              </a:ext>
            </a:extLst>
          </p:cNvPr>
          <p:cNvSpPr>
            <a:spLocks/>
          </p:cNvSpPr>
          <p:nvPr/>
        </p:nvSpPr>
        <p:spPr bwMode="auto">
          <a:xfrm>
            <a:off x="6872286" y="3604860"/>
            <a:ext cx="946325" cy="1347715"/>
          </a:xfrm>
          <a:custGeom>
            <a:avLst/>
            <a:gdLst/>
            <a:ahLst/>
            <a:cxnLst>
              <a:cxn ang="0">
                <a:pos x="0" y="0"/>
              </a:cxn>
              <a:cxn ang="0">
                <a:pos x="162" y="464"/>
              </a:cxn>
              <a:cxn ang="0">
                <a:pos x="492" y="816"/>
              </a:cxn>
            </a:cxnLst>
            <a:rect l="0" t="0" r="r" b="b"/>
            <a:pathLst>
              <a:path w="492" h="816">
                <a:moveTo>
                  <a:pt x="0" y="0"/>
                </a:moveTo>
                <a:cubicBezTo>
                  <a:pt x="27" y="77"/>
                  <a:pt x="80" y="328"/>
                  <a:pt x="162" y="464"/>
                </a:cubicBezTo>
                <a:cubicBezTo>
                  <a:pt x="236" y="587"/>
                  <a:pt x="423" y="743"/>
                  <a:pt x="492" y="816"/>
                </a:cubicBezTo>
              </a:path>
            </a:pathLst>
          </a:custGeom>
          <a:noFill/>
          <a:ln w="38100" cap="rnd" cmpd="sng">
            <a:solidFill>
              <a:srgbClr val="00FF00"/>
            </a:solidFill>
            <a:prstDash val="sysDot"/>
            <a:round/>
            <a:headEnd type="none" w="med" len="med"/>
            <a:tailEnd type="none" w="med" len="med"/>
          </a:ln>
          <a:effectLst/>
        </p:spPr>
        <p:txBody>
          <a:bodyPr wrap="square">
            <a:prstTxWarp prst="textNoShape">
              <a:avLst/>
            </a:prstTxWarp>
            <a:spAutoFit/>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US" sz="2399" b="0" i="0" u="none" strike="noStrike" kern="1200" cap="none" spc="0" normalizeH="0" baseline="0" noProof="0">
              <a:ln>
                <a:noFill/>
              </a:ln>
              <a:solidFill>
                <a:srgbClr val="282C33"/>
              </a:solidFill>
              <a:effectLst/>
              <a:uLnTx/>
              <a:uFillTx/>
              <a:latin typeface="Arial" panose="020B0604020202020204" pitchFamily="34" charset="0"/>
              <a:ea typeface="+mn-ea"/>
              <a:cs typeface="+mn-cs"/>
            </a:endParaRPr>
          </a:p>
        </p:txBody>
      </p:sp>
      <p:grpSp>
        <p:nvGrpSpPr>
          <p:cNvPr id="4" name="Group 3">
            <a:extLst>
              <a:ext uri="{FF2B5EF4-FFF2-40B4-BE49-F238E27FC236}">
                <a16:creationId xmlns:a16="http://schemas.microsoft.com/office/drawing/2014/main" id="{75EFAC2F-D5AE-BCA8-CF9D-632E1B008A82}"/>
              </a:ext>
            </a:extLst>
          </p:cNvPr>
          <p:cNvGrpSpPr/>
          <p:nvPr/>
        </p:nvGrpSpPr>
        <p:grpSpPr>
          <a:xfrm>
            <a:off x="10516552" y="5067277"/>
            <a:ext cx="562448" cy="562448"/>
            <a:chOff x="439200" y="1495209"/>
            <a:chExt cx="685800" cy="685800"/>
          </a:xfrm>
        </p:grpSpPr>
        <p:sp>
          <p:nvSpPr>
            <p:cNvPr id="8" name="Oval 7">
              <a:extLst>
                <a:ext uri="{FF2B5EF4-FFF2-40B4-BE49-F238E27FC236}">
                  <a16:creationId xmlns:a16="http://schemas.microsoft.com/office/drawing/2014/main" id="{D0FFA139-AB15-F6EC-5A4A-CC05F9592661}"/>
                </a:ext>
              </a:extLst>
            </p:cNvPr>
            <p:cNvSpPr>
              <a:spLocks noChangeAspect="1"/>
            </p:cNvSpPr>
            <p:nvPr/>
          </p:nvSpPr>
          <p:spPr>
            <a:xfrm>
              <a:off x="439200" y="1495209"/>
              <a:ext cx="685800" cy="685800"/>
            </a:xfrm>
            <a:prstGeom prst="ellipse">
              <a:avLst/>
            </a:prstGeom>
            <a:solidFill>
              <a:schemeClr val="tx2">
                <a:lumMod val="50000"/>
                <a:lumOff val="50000"/>
              </a:schemeClr>
            </a:solidFill>
            <a:ln w="12700" cap="flat" cmpd="sng" algn="ctr">
              <a:noFill/>
              <a:prstDash val="solid"/>
            </a:ln>
            <a:effectLst/>
            <a:extLst>
              <a:ext uri="{91240B29-F687-4F45-9708-019B960494DF}">
                <a14:hiddenLine xmlns:a14="http://schemas.microsoft.com/office/drawing/2010/main" w="12700"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08013" rtl="0" eaLnBrk="0" fontAlgn="base" latinLnBrk="0" hangingPunct="0">
                <a:lnSpc>
                  <a:spcPct val="100000"/>
                </a:lnSpc>
                <a:spcBef>
                  <a:spcPct val="0"/>
                </a:spcBef>
                <a:spcAft>
                  <a:spcPct val="0"/>
                </a:spcAft>
                <a:buClrTx/>
                <a:buSzTx/>
                <a:buFontTx/>
                <a:buNone/>
                <a:tabLst/>
                <a:defRPr/>
              </a:pPr>
              <a:endParaRPr kumimoji="0" lang="en-GB"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12" name="Group 11">
              <a:extLst>
                <a:ext uri="{FF2B5EF4-FFF2-40B4-BE49-F238E27FC236}">
                  <a16:creationId xmlns:a16="http://schemas.microsoft.com/office/drawing/2014/main" id="{2BB6CDE7-2580-DB02-0617-F9D6458D4EF2}"/>
                </a:ext>
              </a:extLst>
            </p:cNvPr>
            <p:cNvGrpSpPr/>
            <p:nvPr/>
          </p:nvGrpSpPr>
          <p:grpSpPr>
            <a:xfrm>
              <a:off x="606380" y="1622894"/>
              <a:ext cx="351440" cy="430430"/>
              <a:chOff x="1274763" y="5365750"/>
              <a:chExt cx="2665413" cy="3265487"/>
            </a:xfrm>
          </p:grpSpPr>
          <p:sp>
            <p:nvSpPr>
              <p:cNvPr id="13" name="Rectangle 1387">
                <a:extLst>
                  <a:ext uri="{FF2B5EF4-FFF2-40B4-BE49-F238E27FC236}">
                    <a16:creationId xmlns:a16="http://schemas.microsoft.com/office/drawing/2014/main" id="{E00CC9DB-B620-05C1-7B48-030646301FCE}"/>
                  </a:ext>
                </a:extLst>
              </p:cNvPr>
              <p:cNvSpPr>
                <a:spLocks noChangeArrowheads="1"/>
              </p:cNvSpPr>
              <p:nvPr/>
            </p:nvSpPr>
            <p:spPr bwMode="auto">
              <a:xfrm>
                <a:off x="1616075" y="6265863"/>
                <a:ext cx="307975" cy="309562"/>
              </a:xfrm>
              <a:prstGeom prst="rect">
                <a:avLst/>
              </a:prstGeom>
              <a:solidFill>
                <a:srgbClr val="FFFFFF"/>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14" name="Rectangle 1388">
                <a:extLst>
                  <a:ext uri="{FF2B5EF4-FFF2-40B4-BE49-F238E27FC236}">
                    <a16:creationId xmlns:a16="http://schemas.microsoft.com/office/drawing/2014/main" id="{38735144-33F1-EA10-164C-ED819515DB46}"/>
                  </a:ext>
                </a:extLst>
              </p:cNvPr>
              <p:cNvSpPr>
                <a:spLocks noChangeArrowheads="1"/>
              </p:cNvSpPr>
              <p:nvPr/>
            </p:nvSpPr>
            <p:spPr bwMode="auto">
              <a:xfrm>
                <a:off x="2173288" y="6265863"/>
                <a:ext cx="309563" cy="309562"/>
              </a:xfrm>
              <a:prstGeom prst="rect">
                <a:avLst/>
              </a:prstGeom>
              <a:solidFill>
                <a:srgbClr val="FFFFFF"/>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15" name="Rectangle 1389">
                <a:extLst>
                  <a:ext uri="{FF2B5EF4-FFF2-40B4-BE49-F238E27FC236}">
                    <a16:creationId xmlns:a16="http://schemas.microsoft.com/office/drawing/2014/main" id="{A498B23D-3ED5-3D78-6112-107288C1B54E}"/>
                  </a:ext>
                </a:extLst>
              </p:cNvPr>
              <p:cNvSpPr>
                <a:spLocks noChangeArrowheads="1"/>
              </p:cNvSpPr>
              <p:nvPr/>
            </p:nvSpPr>
            <p:spPr bwMode="auto">
              <a:xfrm>
                <a:off x="2738438" y="6265863"/>
                <a:ext cx="301625" cy="309562"/>
              </a:xfrm>
              <a:prstGeom prst="rect">
                <a:avLst/>
              </a:prstGeom>
              <a:solidFill>
                <a:srgbClr val="FFFFFF"/>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16" name="Rectangle 1390">
                <a:extLst>
                  <a:ext uri="{FF2B5EF4-FFF2-40B4-BE49-F238E27FC236}">
                    <a16:creationId xmlns:a16="http://schemas.microsoft.com/office/drawing/2014/main" id="{1623E8D7-9081-46DC-1B8F-42AEBBD11CFC}"/>
                  </a:ext>
                </a:extLst>
              </p:cNvPr>
              <p:cNvSpPr>
                <a:spLocks noChangeArrowheads="1"/>
              </p:cNvSpPr>
              <p:nvPr/>
            </p:nvSpPr>
            <p:spPr bwMode="auto">
              <a:xfrm>
                <a:off x="3297238" y="6265863"/>
                <a:ext cx="301625" cy="309562"/>
              </a:xfrm>
              <a:prstGeom prst="rect">
                <a:avLst/>
              </a:prstGeom>
              <a:solidFill>
                <a:srgbClr val="FFFFFF"/>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18" name="Rectangle 1391">
                <a:extLst>
                  <a:ext uri="{FF2B5EF4-FFF2-40B4-BE49-F238E27FC236}">
                    <a16:creationId xmlns:a16="http://schemas.microsoft.com/office/drawing/2014/main" id="{216728A0-9EB4-7D06-0B6D-0B247CAFDC68}"/>
                  </a:ext>
                </a:extLst>
              </p:cNvPr>
              <p:cNvSpPr>
                <a:spLocks noChangeArrowheads="1"/>
              </p:cNvSpPr>
              <p:nvPr/>
            </p:nvSpPr>
            <p:spPr bwMode="auto">
              <a:xfrm>
                <a:off x="1616075" y="6824663"/>
                <a:ext cx="307975" cy="307975"/>
              </a:xfrm>
              <a:prstGeom prst="rect">
                <a:avLst/>
              </a:prstGeom>
              <a:solidFill>
                <a:srgbClr val="FFFFFF"/>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19" name="Rectangle 1392">
                <a:extLst>
                  <a:ext uri="{FF2B5EF4-FFF2-40B4-BE49-F238E27FC236}">
                    <a16:creationId xmlns:a16="http://schemas.microsoft.com/office/drawing/2014/main" id="{72FF4E12-F653-C726-9BCC-DC5BA403527A}"/>
                  </a:ext>
                </a:extLst>
              </p:cNvPr>
              <p:cNvSpPr>
                <a:spLocks noChangeArrowheads="1"/>
              </p:cNvSpPr>
              <p:nvPr/>
            </p:nvSpPr>
            <p:spPr bwMode="auto">
              <a:xfrm>
                <a:off x="2173288" y="6824663"/>
                <a:ext cx="309563" cy="307975"/>
              </a:xfrm>
              <a:prstGeom prst="rect">
                <a:avLst/>
              </a:prstGeom>
              <a:solidFill>
                <a:srgbClr val="FFFFFF"/>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20" name="Rectangle 1393">
                <a:extLst>
                  <a:ext uri="{FF2B5EF4-FFF2-40B4-BE49-F238E27FC236}">
                    <a16:creationId xmlns:a16="http://schemas.microsoft.com/office/drawing/2014/main" id="{D8D46F14-DDB8-B85A-AC22-550A8C9BA756}"/>
                  </a:ext>
                </a:extLst>
              </p:cNvPr>
              <p:cNvSpPr>
                <a:spLocks noChangeArrowheads="1"/>
              </p:cNvSpPr>
              <p:nvPr/>
            </p:nvSpPr>
            <p:spPr bwMode="auto">
              <a:xfrm>
                <a:off x="2738438" y="6824663"/>
                <a:ext cx="301625" cy="307975"/>
              </a:xfrm>
              <a:prstGeom prst="rect">
                <a:avLst/>
              </a:prstGeom>
              <a:solidFill>
                <a:srgbClr val="FFFFFF"/>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21" name="Rectangle 1394">
                <a:extLst>
                  <a:ext uri="{FF2B5EF4-FFF2-40B4-BE49-F238E27FC236}">
                    <a16:creationId xmlns:a16="http://schemas.microsoft.com/office/drawing/2014/main" id="{71FDE491-8861-F3DD-D0B6-18855E6067B3}"/>
                  </a:ext>
                </a:extLst>
              </p:cNvPr>
              <p:cNvSpPr>
                <a:spLocks noChangeArrowheads="1"/>
              </p:cNvSpPr>
              <p:nvPr/>
            </p:nvSpPr>
            <p:spPr bwMode="auto">
              <a:xfrm>
                <a:off x="3297238" y="6824663"/>
                <a:ext cx="301625" cy="307975"/>
              </a:xfrm>
              <a:prstGeom prst="rect">
                <a:avLst/>
              </a:prstGeom>
              <a:solidFill>
                <a:srgbClr val="FFFFFF"/>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22" name="Rectangle 1395">
                <a:extLst>
                  <a:ext uri="{FF2B5EF4-FFF2-40B4-BE49-F238E27FC236}">
                    <a16:creationId xmlns:a16="http://schemas.microsoft.com/office/drawing/2014/main" id="{8382DF33-B860-4243-4E25-3A4D345039E1}"/>
                  </a:ext>
                </a:extLst>
              </p:cNvPr>
              <p:cNvSpPr>
                <a:spLocks noChangeArrowheads="1"/>
              </p:cNvSpPr>
              <p:nvPr/>
            </p:nvSpPr>
            <p:spPr bwMode="auto">
              <a:xfrm>
                <a:off x="1616075" y="5707063"/>
                <a:ext cx="307975" cy="309562"/>
              </a:xfrm>
              <a:prstGeom prst="rect">
                <a:avLst/>
              </a:prstGeom>
              <a:solidFill>
                <a:srgbClr val="FFFFFF"/>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23" name="Rectangle 1396">
                <a:extLst>
                  <a:ext uri="{FF2B5EF4-FFF2-40B4-BE49-F238E27FC236}">
                    <a16:creationId xmlns:a16="http://schemas.microsoft.com/office/drawing/2014/main" id="{6D09EC79-7FF2-72CF-5EA0-57DD8024CCF8}"/>
                  </a:ext>
                </a:extLst>
              </p:cNvPr>
              <p:cNvSpPr>
                <a:spLocks noChangeArrowheads="1"/>
              </p:cNvSpPr>
              <p:nvPr/>
            </p:nvSpPr>
            <p:spPr bwMode="auto">
              <a:xfrm>
                <a:off x="2173288" y="5707063"/>
                <a:ext cx="309563" cy="309562"/>
              </a:xfrm>
              <a:prstGeom prst="rect">
                <a:avLst/>
              </a:prstGeom>
              <a:solidFill>
                <a:srgbClr val="FFFFFF"/>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24" name="Rectangle 1397">
                <a:extLst>
                  <a:ext uri="{FF2B5EF4-FFF2-40B4-BE49-F238E27FC236}">
                    <a16:creationId xmlns:a16="http://schemas.microsoft.com/office/drawing/2014/main" id="{5CF6C1DC-25CB-F0A4-98B8-FA14E7B3042C}"/>
                  </a:ext>
                </a:extLst>
              </p:cNvPr>
              <p:cNvSpPr>
                <a:spLocks noChangeArrowheads="1"/>
              </p:cNvSpPr>
              <p:nvPr/>
            </p:nvSpPr>
            <p:spPr bwMode="auto">
              <a:xfrm>
                <a:off x="2738438" y="5707063"/>
                <a:ext cx="301625" cy="309562"/>
              </a:xfrm>
              <a:prstGeom prst="rect">
                <a:avLst/>
              </a:prstGeom>
              <a:solidFill>
                <a:srgbClr val="FFFFFF"/>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25" name="Rectangle 1398">
                <a:extLst>
                  <a:ext uri="{FF2B5EF4-FFF2-40B4-BE49-F238E27FC236}">
                    <a16:creationId xmlns:a16="http://schemas.microsoft.com/office/drawing/2014/main" id="{CCCFC73A-18B3-49C2-B24D-0D10F76F0A22}"/>
                  </a:ext>
                </a:extLst>
              </p:cNvPr>
              <p:cNvSpPr>
                <a:spLocks noChangeArrowheads="1"/>
              </p:cNvSpPr>
              <p:nvPr/>
            </p:nvSpPr>
            <p:spPr bwMode="auto">
              <a:xfrm>
                <a:off x="3297238" y="5707063"/>
                <a:ext cx="301625" cy="309562"/>
              </a:xfrm>
              <a:prstGeom prst="rect">
                <a:avLst/>
              </a:prstGeom>
              <a:solidFill>
                <a:srgbClr val="FFFFFF"/>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26" name="Rectangle 1399">
                <a:extLst>
                  <a:ext uri="{FF2B5EF4-FFF2-40B4-BE49-F238E27FC236}">
                    <a16:creationId xmlns:a16="http://schemas.microsoft.com/office/drawing/2014/main" id="{38167BBF-1192-ABAA-252B-C741087F63A3}"/>
                  </a:ext>
                </a:extLst>
              </p:cNvPr>
              <p:cNvSpPr>
                <a:spLocks noChangeArrowheads="1"/>
              </p:cNvSpPr>
              <p:nvPr/>
            </p:nvSpPr>
            <p:spPr bwMode="auto">
              <a:xfrm>
                <a:off x="1616075" y="7383463"/>
                <a:ext cx="307975" cy="301625"/>
              </a:xfrm>
              <a:prstGeom prst="rect">
                <a:avLst/>
              </a:prstGeom>
              <a:solidFill>
                <a:srgbClr val="FFFFFF"/>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31" name="Rectangle 1400">
                <a:extLst>
                  <a:ext uri="{FF2B5EF4-FFF2-40B4-BE49-F238E27FC236}">
                    <a16:creationId xmlns:a16="http://schemas.microsoft.com/office/drawing/2014/main" id="{D653A141-ECFF-B664-0471-28D25541F066}"/>
                  </a:ext>
                </a:extLst>
              </p:cNvPr>
              <p:cNvSpPr>
                <a:spLocks noChangeArrowheads="1"/>
              </p:cNvSpPr>
              <p:nvPr/>
            </p:nvSpPr>
            <p:spPr bwMode="auto">
              <a:xfrm>
                <a:off x="3297238" y="7383463"/>
                <a:ext cx="301625" cy="301625"/>
              </a:xfrm>
              <a:prstGeom prst="rect">
                <a:avLst/>
              </a:prstGeom>
              <a:solidFill>
                <a:srgbClr val="FFFFFF"/>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34" name="Rectangle 1401">
                <a:extLst>
                  <a:ext uri="{FF2B5EF4-FFF2-40B4-BE49-F238E27FC236}">
                    <a16:creationId xmlns:a16="http://schemas.microsoft.com/office/drawing/2014/main" id="{96D761D5-3B92-128A-8949-9F33557A4FB1}"/>
                  </a:ext>
                </a:extLst>
              </p:cNvPr>
              <p:cNvSpPr>
                <a:spLocks noChangeArrowheads="1"/>
              </p:cNvSpPr>
              <p:nvPr/>
            </p:nvSpPr>
            <p:spPr bwMode="auto">
              <a:xfrm>
                <a:off x="1616075" y="7940675"/>
                <a:ext cx="307975" cy="303212"/>
              </a:xfrm>
              <a:prstGeom prst="rect">
                <a:avLst/>
              </a:prstGeom>
              <a:solidFill>
                <a:srgbClr val="FFFFFF"/>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37" name="Rectangle 1402">
                <a:extLst>
                  <a:ext uri="{FF2B5EF4-FFF2-40B4-BE49-F238E27FC236}">
                    <a16:creationId xmlns:a16="http://schemas.microsoft.com/office/drawing/2014/main" id="{09A588B0-291A-3FD8-D675-7772B096AC0B}"/>
                  </a:ext>
                </a:extLst>
              </p:cNvPr>
              <p:cNvSpPr>
                <a:spLocks noChangeArrowheads="1"/>
              </p:cNvSpPr>
              <p:nvPr/>
            </p:nvSpPr>
            <p:spPr bwMode="auto">
              <a:xfrm>
                <a:off x="3297238" y="7940675"/>
                <a:ext cx="301625" cy="303212"/>
              </a:xfrm>
              <a:prstGeom prst="rect">
                <a:avLst/>
              </a:prstGeom>
              <a:solidFill>
                <a:srgbClr val="FFFFFF"/>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39" name="Freeform 1403">
                <a:extLst>
                  <a:ext uri="{FF2B5EF4-FFF2-40B4-BE49-F238E27FC236}">
                    <a16:creationId xmlns:a16="http://schemas.microsoft.com/office/drawing/2014/main" id="{04730C26-A4F5-4189-B79A-F37F2F2AEA80}"/>
                  </a:ext>
                </a:extLst>
              </p:cNvPr>
              <p:cNvSpPr>
                <a:spLocks/>
              </p:cNvSpPr>
              <p:nvPr/>
            </p:nvSpPr>
            <p:spPr bwMode="auto">
              <a:xfrm>
                <a:off x="2160588" y="7356475"/>
                <a:ext cx="906463" cy="1247775"/>
              </a:xfrm>
              <a:custGeom>
                <a:avLst/>
                <a:gdLst>
                  <a:gd name="T0" fmla="*/ 571 w 571"/>
                  <a:gd name="T1" fmla="*/ 786 h 786"/>
                  <a:gd name="T2" fmla="*/ 538 w 571"/>
                  <a:gd name="T3" fmla="*/ 786 h 786"/>
                  <a:gd name="T4" fmla="*/ 538 w 571"/>
                  <a:gd name="T5" fmla="*/ 33 h 786"/>
                  <a:gd name="T6" fmla="*/ 33 w 571"/>
                  <a:gd name="T7" fmla="*/ 33 h 786"/>
                  <a:gd name="T8" fmla="*/ 33 w 571"/>
                  <a:gd name="T9" fmla="*/ 786 h 786"/>
                  <a:gd name="T10" fmla="*/ 0 w 571"/>
                  <a:gd name="T11" fmla="*/ 786 h 786"/>
                  <a:gd name="T12" fmla="*/ 0 w 571"/>
                  <a:gd name="T13" fmla="*/ 0 h 786"/>
                  <a:gd name="T14" fmla="*/ 571 w 571"/>
                  <a:gd name="T15" fmla="*/ 0 h 786"/>
                  <a:gd name="T16" fmla="*/ 571 w 571"/>
                  <a:gd name="T17" fmla="*/ 786 h 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1" h="786">
                    <a:moveTo>
                      <a:pt x="571" y="786"/>
                    </a:moveTo>
                    <a:lnTo>
                      <a:pt x="538" y="786"/>
                    </a:lnTo>
                    <a:lnTo>
                      <a:pt x="538" y="33"/>
                    </a:lnTo>
                    <a:lnTo>
                      <a:pt x="33" y="33"/>
                    </a:lnTo>
                    <a:lnTo>
                      <a:pt x="33" y="786"/>
                    </a:lnTo>
                    <a:lnTo>
                      <a:pt x="0" y="786"/>
                    </a:lnTo>
                    <a:lnTo>
                      <a:pt x="0" y="0"/>
                    </a:lnTo>
                    <a:lnTo>
                      <a:pt x="571" y="0"/>
                    </a:lnTo>
                    <a:lnTo>
                      <a:pt x="571" y="786"/>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42" name="Freeform 1404">
                <a:extLst>
                  <a:ext uri="{FF2B5EF4-FFF2-40B4-BE49-F238E27FC236}">
                    <a16:creationId xmlns:a16="http://schemas.microsoft.com/office/drawing/2014/main" id="{FB22E4B4-4FBE-4D4D-1EFA-E90D90BF8BF6}"/>
                  </a:ext>
                </a:extLst>
              </p:cNvPr>
              <p:cNvSpPr>
                <a:spLocks/>
              </p:cNvSpPr>
              <p:nvPr/>
            </p:nvSpPr>
            <p:spPr bwMode="auto">
              <a:xfrm>
                <a:off x="2606675" y="7408863"/>
                <a:ext cx="0" cy="1157287"/>
              </a:xfrm>
              <a:custGeom>
                <a:avLst/>
                <a:gdLst>
                  <a:gd name="T0" fmla="*/ 0 h 729"/>
                  <a:gd name="T1" fmla="*/ 729 h 729"/>
                  <a:gd name="T2" fmla="*/ 0 h 729"/>
                </a:gdLst>
                <a:ahLst/>
                <a:cxnLst>
                  <a:cxn ang="0">
                    <a:pos x="0" y="T0"/>
                  </a:cxn>
                  <a:cxn ang="0">
                    <a:pos x="0" y="T1"/>
                  </a:cxn>
                  <a:cxn ang="0">
                    <a:pos x="0" y="T2"/>
                  </a:cxn>
                </a:cxnLst>
                <a:rect l="0" t="0" r="r" b="b"/>
                <a:pathLst>
                  <a:path h="729">
                    <a:moveTo>
                      <a:pt x="0" y="0"/>
                    </a:moveTo>
                    <a:lnTo>
                      <a:pt x="0" y="729"/>
                    </a:lnTo>
                    <a:lnTo>
                      <a:pt x="0" y="0"/>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45" name="Line 1405">
                <a:extLst>
                  <a:ext uri="{FF2B5EF4-FFF2-40B4-BE49-F238E27FC236}">
                    <a16:creationId xmlns:a16="http://schemas.microsoft.com/office/drawing/2014/main" id="{FFA8CCEB-419B-9310-25F1-75C98150D290}"/>
                  </a:ext>
                </a:extLst>
              </p:cNvPr>
              <p:cNvSpPr>
                <a:spLocks noChangeShapeType="1"/>
              </p:cNvSpPr>
              <p:nvPr/>
            </p:nvSpPr>
            <p:spPr bwMode="auto">
              <a:xfrm>
                <a:off x="2606675" y="7408863"/>
                <a:ext cx="0" cy="1157287"/>
              </a:xfrm>
              <a:prstGeom prst="line">
                <a:avLst/>
              </a:prstGeom>
              <a:noFill/>
              <a:ln w="9525">
                <a:noFill/>
                <a:round/>
                <a:headEnd/>
                <a:tailEnd/>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50" name="Rectangle 1406">
                <a:extLst>
                  <a:ext uri="{FF2B5EF4-FFF2-40B4-BE49-F238E27FC236}">
                    <a16:creationId xmlns:a16="http://schemas.microsoft.com/office/drawing/2014/main" id="{075BCDBE-B1D6-C450-6ADB-C6F7E67C7719}"/>
                  </a:ext>
                </a:extLst>
              </p:cNvPr>
              <p:cNvSpPr>
                <a:spLocks noChangeArrowheads="1"/>
              </p:cNvSpPr>
              <p:nvPr/>
            </p:nvSpPr>
            <p:spPr bwMode="auto">
              <a:xfrm>
                <a:off x="2581275" y="7408863"/>
                <a:ext cx="58738" cy="1157287"/>
              </a:xfrm>
              <a:prstGeom prst="rect">
                <a:avLst/>
              </a:prstGeom>
              <a:solidFill>
                <a:srgbClr val="FFFFFF"/>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51" name="Freeform 1407">
                <a:extLst>
                  <a:ext uri="{FF2B5EF4-FFF2-40B4-BE49-F238E27FC236}">
                    <a16:creationId xmlns:a16="http://schemas.microsoft.com/office/drawing/2014/main" id="{AF50302B-F13E-C776-0CE1-20F426443E89}"/>
                  </a:ext>
                </a:extLst>
              </p:cNvPr>
              <p:cNvSpPr>
                <a:spLocks noEditPoints="1"/>
              </p:cNvSpPr>
              <p:nvPr/>
            </p:nvSpPr>
            <p:spPr bwMode="auto">
              <a:xfrm>
                <a:off x="1274763" y="5365750"/>
                <a:ext cx="2665413" cy="3265487"/>
              </a:xfrm>
              <a:custGeom>
                <a:avLst/>
                <a:gdLst>
                  <a:gd name="T0" fmla="*/ 367 w 406"/>
                  <a:gd name="T1" fmla="*/ 17 h 497"/>
                  <a:gd name="T2" fmla="*/ 390 w 406"/>
                  <a:gd name="T3" fmla="*/ 40 h 497"/>
                  <a:gd name="T4" fmla="*/ 390 w 406"/>
                  <a:gd name="T5" fmla="*/ 481 h 497"/>
                  <a:gd name="T6" fmla="*/ 269 w 406"/>
                  <a:gd name="T7" fmla="*/ 481 h 497"/>
                  <a:gd name="T8" fmla="*/ 137 w 406"/>
                  <a:gd name="T9" fmla="*/ 481 h 497"/>
                  <a:gd name="T10" fmla="*/ 16 w 406"/>
                  <a:gd name="T11" fmla="*/ 481 h 497"/>
                  <a:gd name="T12" fmla="*/ 16 w 406"/>
                  <a:gd name="T13" fmla="*/ 40 h 497"/>
                  <a:gd name="T14" fmla="*/ 39 w 406"/>
                  <a:gd name="T15" fmla="*/ 17 h 497"/>
                  <a:gd name="T16" fmla="*/ 367 w 406"/>
                  <a:gd name="T17" fmla="*/ 17 h 497"/>
                  <a:gd name="T18" fmla="*/ 367 w 406"/>
                  <a:gd name="T19" fmla="*/ 0 h 497"/>
                  <a:gd name="T20" fmla="*/ 39 w 406"/>
                  <a:gd name="T21" fmla="*/ 0 h 497"/>
                  <a:gd name="T22" fmla="*/ 11 w 406"/>
                  <a:gd name="T23" fmla="*/ 12 h 497"/>
                  <a:gd name="T24" fmla="*/ 0 w 406"/>
                  <a:gd name="T25" fmla="*/ 40 h 497"/>
                  <a:gd name="T26" fmla="*/ 0 w 406"/>
                  <a:gd name="T27" fmla="*/ 481 h 497"/>
                  <a:gd name="T28" fmla="*/ 0 w 406"/>
                  <a:gd name="T29" fmla="*/ 497 h 497"/>
                  <a:gd name="T30" fmla="*/ 16 w 406"/>
                  <a:gd name="T31" fmla="*/ 497 h 497"/>
                  <a:gd name="T32" fmla="*/ 137 w 406"/>
                  <a:gd name="T33" fmla="*/ 497 h 497"/>
                  <a:gd name="T34" fmla="*/ 269 w 406"/>
                  <a:gd name="T35" fmla="*/ 497 h 497"/>
                  <a:gd name="T36" fmla="*/ 390 w 406"/>
                  <a:gd name="T37" fmla="*/ 497 h 497"/>
                  <a:gd name="T38" fmla="*/ 406 w 406"/>
                  <a:gd name="T39" fmla="*/ 497 h 497"/>
                  <a:gd name="T40" fmla="*/ 406 w 406"/>
                  <a:gd name="T41" fmla="*/ 481 h 497"/>
                  <a:gd name="T42" fmla="*/ 406 w 406"/>
                  <a:gd name="T43" fmla="*/ 40 h 497"/>
                  <a:gd name="T44" fmla="*/ 367 w 406"/>
                  <a:gd name="T45" fmla="*/ 0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06" h="497">
                    <a:moveTo>
                      <a:pt x="367" y="17"/>
                    </a:moveTo>
                    <a:cubicBezTo>
                      <a:pt x="379" y="17"/>
                      <a:pt x="390" y="28"/>
                      <a:pt x="390" y="40"/>
                    </a:cubicBezTo>
                    <a:cubicBezTo>
                      <a:pt x="390" y="481"/>
                      <a:pt x="390" y="481"/>
                      <a:pt x="390" y="481"/>
                    </a:cubicBezTo>
                    <a:cubicBezTo>
                      <a:pt x="269" y="481"/>
                      <a:pt x="269" y="481"/>
                      <a:pt x="269" y="481"/>
                    </a:cubicBezTo>
                    <a:cubicBezTo>
                      <a:pt x="137" y="481"/>
                      <a:pt x="137" y="481"/>
                      <a:pt x="137" y="481"/>
                    </a:cubicBezTo>
                    <a:cubicBezTo>
                      <a:pt x="16" y="481"/>
                      <a:pt x="16" y="481"/>
                      <a:pt x="16" y="481"/>
                    </a:cubicBezTo>
                    <a:cubicBezTo>
                      <a:pt x="16" y="40"/>
                      <a:pt x="16" y="40"/>
                      <a:pt x="16" y="40"/>
                    </a:cubicBezTo>
                    <a:cubicBezTo>
                      <a:pt x="16" y="28"/>
                      <a:pt x="27" y="17"/>
                      <a:pt x="39" y="17"/>
                    </a:cubicBezTo>
                    <a:cubicBezTo>
                      <a:pt x="367" y="17"/>
                      <a:pt x="367" y="17"/>
                      <a:pt x="367" y="17"/>
                    </a:cubicBezTo>
                    <a:moveTo>
                      <a:pt x="367" y="0"/>
                    </a:moveTo>
                    <a:cubicBezTo>
                      <a:pt x="39" y="0"/>
                      <a:pt x="39" y="0"/>
                      <a:pt x="39" y="0"/>
                    </a:cubicBezTo>
                    <a:cubicBezTo>
                      <a:pt x="29" y="0"/>
                      <a:pt x="19" y="5"/>
                      <a:pt x="11" y="12"/>
                    </a:cubicBezTo>
                    <a:cubicBezTo>
                      <a:pt x="4" y="20"/>
                      <a:pt x="0" y="30"/>
                      <a:pt x="0" y="40"/>
                    </a:cubicBezTo>
                    <a:cubicBezTo>
                      <a:pt x="0" y="481"/>
                      <a:pt x="0" y="481"/>
                      <a:pt x="0" y="481"/>
                    </a:cubicBezTo>
                    <a:cubicBezTo>
                      <a:pt x="0" y="497"/>
                      <a:pt x="0" y="497"/>
                      <a:pt x="0" y="497"/>
                    </a:cubicBezTo>
                    <a:cubicBezTo>
                      <a:pt x="16" y="497"/>
                      <a:pt x="16" y="497"/>
                      <a:pt x="16" y="497"/>
                    </a:cubicBezTo>
                    <a:cubicBezTo>
                      <a:pt x="137" y="497"/>
                      <a:pt x="137" y="497"/>
                      <a:pt x="137" y="497"/>
                    </a:cubicBezTo>
                    <a:cubicBezTo>
                      <a:pt x="269" y="497"/>
                      <a:pt x="269" y="497"/>
                      <a:pt x="269" y="497"/>
                    </a:cubicBezTo>
                    <a:cubicBezTo>
                      <a:pt x="390" y="497"/>
                      <a:pt x="390" y="497"/>
                      <a:pt x="390" y="497"/>
                    </a:cubicBezTo>
                    <a:cubicBezTo>
                      <a:pt x="406" y="497"/>
                      <a:pt x="406" y="497"/>
                      <a:pt x="406" y="497"/>
                    </a:cubicBezTo>
                    <a:cubicBezTo>
                      <a:pt x="406" y="481"/>
                      <a:pt x="406" y="481"/>
                      <a:pt x="406" y="481"/>
                    </a:cubicBezTo>
                    <a:cubicBezTo>
                      <a:pt x="406" y="40"/>
                      <a:pt x="406" y="40"/>
                      <a:pt x="406" y="40"/>
                    </a:cubicBezTo>
                    <a:cubicBezTo>
                      <a:pt x="406" y="18"/>
                      <a:pt x="389" y="0"/>
                      <a:pt x="367" y="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grpSp>
      </p:grpSp>
      <p:sp>
        <p:nvSpPr>
          <p:cNvPr id="91" name="Freeform 60">
            <a:extLst>
              <a:ext uri="{FF2B5EF4-FFF2-40B4-BE49-F238E27FC236}">
                <a16:creationId xmlns:a16="http://schemas.microsoft.com/office/drawing/2014/main" id="{3251028F-6759-33FD-BFBB-8B2A3C9630BA}"/>
              </a:ext>
            </a:extLst>
          </p:cNvPr>
          <p:cNvSpPr>
            <a:spLocks/>
          </p:cNvSpPr>
          <p:nvPr/>
        </p:nvSpPr>
        <p:spPr bwMode="auto">
          <a:xfrm rot="8035746">
            <a:off x="8053266" y="4256099"/>
            <a:ext cx="1306239" cy="745740"/>
          </a:xfrm>
          <a:custGeom>
            <a:avLst/>
            <a:gdLst/>
            <a:ahLst/>
            <a:cxnLst>
              <a:cxn ang="0">
                <a:pos x="0" y="0"/>
              </a:cxn>
              <a:cxn ang="0">
                <a:pos x="308" y="180"/>
              </a:cxn>
              <a:cxn ang="0">
                <a:pos x="634" y="415"/>
              </a:cxn>
            </a:cxnLst>
            <a:rect l="0" t="0" r="r" b="b"/>
            <a:pathLst>
              <a:path w="634" h="415">
                <a:moveTo>
                  <a:pt x="0" y="0"/>
                </a:moveTo>
                <a:cubicBezTo>
                  <a:pt x="51" y="30"/>
                  <a:pt x="202" y="111"/>
                  <a:pt x="308" y="180"/>
                </a:cubicBezTo>
                <a:cubicBezTo>
                  <a:pt x="407" y="244"/>
                  <a:pt x="566" y="366"/>
                  <a:pt x="634" y="415"/>
                </a:cubicBezTo>
              </a:path>
            </a:pathLst>
          </a:custGeom>
          <a:noFill/>
          <a:ln w="38100" cap="rnd" cmpd="sng">
            <a:solidFill>
              <a:srgbClr val="FF0000"/>
            </a:solidFill>
            <a:prstDash val="sysDot"/>
            <a:round/>
            <a:headEnd/>
            <a:tailEnd/>
          </a:ln>
          <a:effectLst/>
        </p:spPr>
        <p:txBody>
          <a:bodyPr wrap="square">
            <a:prstTxWarp prst="textNoShape">
              <a:avLst/>
            </a:prstTxWarp>
            <a:spAutoFit/>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US" sz="2399" b="0" i="0" u="none" strike="noStrike" kern="1200" cap="none" spc="0" normalizeH="0" baseline="0" noProof="0">
              <a:ln>
                <a:noFill/>
              </a:ln>
              <a:solidFill>
                <a:srgbClr val="282C33"/>
              </a:solidFill>
              <a:effectLst/>
              <a:uLnTx/>
              <a:uFillTx/>
              <a:latin typeface="Arial" panose="020B0604020202020204" pitchFamily="34" charset="0"/>
              <a:ea typeface="+mn-ea"/>
              <a:cs typeface="+mn-cs"/>
            </a:endParaRPr>
          </a:p>
        </p:txBody>
      </p:sp>
      <p:sp>
        <p:nvSpPr>
          <p:cNvPr id="92" name="Freeform 67">
            <a:extLst>
              <a:ext uri="{FF2B5EF4-FFF2-40B4-BE49-F238E27FC236}">
                <a16:creationId xmlns:a16="http://schemas.microsoft.com/office/drawing/2014/main" id="{83897BC0-D88C-0600-51C5-915AFA92F0DC}"/>
              </a:ext>
            </a:extLst>
          </p:cNvPr>
          <p:cNvSpPr>
            <a:spLocks/>
          </p:cNvSpPr>
          <p:nvPr/>
        </p:nvSpPr>
        <p:spPr bwMode="auto">
          <a:xfrm rot="18064468">
            <a:off x="8004972" y="3700840"/>
            <a:ext cx="1870573" cy="1455045"/>
          </a:xfrm>
          <a:custGeom>
            <a:avLst/>
            <a:gdLst/>
            <a:ahLst/>
            <a:cxnLst>
              <a:cxn ang="0">
                <a:pos x="0" y="0"/>
              </a:cxn>
              <a:cxn ang="0">
                <a:pos x="282" y="235"/>
              </a:cxn>
              <a:cxn ang="0">
                <a:pos x="592" y="415"/>
              </a:cxn>
            </a:cxnLst>
            <a:rect l="0" t="0" r="r" b="b"/>
            <a:pathLst>
              <a:path w="592" h="415">
                <a:moveTo>
                  <a:pt x="0" y="0"/>
                </a:moveTo>
                <a:cubicBezTo>
                  <a:pt x="47" y="39"/>
                  <a:pt x="183" y="166"/>
                  <a:pt x="282" y="235"/>
                </a:cubicBezTo>
                <a:cubicBezTo>
                  <a:pt x="381" y="304"/>
                  <a:pt x="528" y="378"/>
                  <a:pt x="592" y="415"/>
                </a:cubicBezTo>
              </a:path>
            </a:pathLst>
          </a:custGeom>
          <a:noFill/>
          <a:ln w="38100" cap="rnd" cmpd="sng">
            <a:solidFill>
              <a:srgbClr val="00FF00"/>
            </a:solidFill>
            <a:prstDash val="sysDot"/>
            <a:round/>
            <a:headEnd type="none" w="med" len="med"/>
            <a:tailEnd type="none" w="med" len="med"/>
          </a:ln>
          <a:effectLst>
            <a:outerShdw blurRad="63500" dist="12700" dir="5400000" algn="ctr" rotWithShape="0">
              <a:schemeClr val="tx1">
                <a:alpha val="50000"/>
              </a:schemeClr>
            </a:outerShdw>
          </a:effectLst>
        </p:spPr>
        <p:txBody>
          <a:bodyPr wrap="square">
            <a:prstTxWarp prst="textNoShape">
              <a:avLst/>
            </a:prstTxWarp>
            <a:spAutoFit/>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US" sz="2399" b="0" i="0" u="none" strike="noStrike" kern="1200" cap="none" spc="0" normalizeH="0" baseline="0" noProof="0">
              <a:ln>
                <a:noFill/>
              </a:ln>
              <a:solidFill>
                <a:srgbClr val="282C33"/>
              </a:solidFill>
              <a:effectLst/>
              <a:uLnTx/>
              <a:uFillTx/>
              <a:latin typeface="Arial" panose="020B0604020202020204" pitchFamily="34" charset="0"/>
              <a:ea typeface="+mn-ea"/>
              <a:cs typeface="+mn-cs"/>
            </a:endParaRPr>
          </a:p>
        </p:txBody>
      </p:sp>
      <p:grpSp>
        <p:nvGrpSpPr>
          <p:cNvPr id="76" name="Group 75">
            <a:extLst>
              <a:ext uri="{FF2B5EF4-FFF2-40B4-BE49-F238E27FC236}">
                <a16:creationId xmlns:a16="http://schemas.microsoft.com/office/drawing/2014/main" id="{D50F8D05-3D6E-99C6-2F18-0290BB9ACFB5}"/>
              </a:ext>
            </a:extLst>
          </p:cNvPr>
          <p:cNvGrpSpPr/>
          <p:nvPr/>
        </p:nvGrpSpPr>
        <p:grpSpPr>
          <a:xfrm>
            <a:off x="9372087" y="3982122"/>
            <a:ext cx="562448" cy="562448"/>
            <a:chOff x="2039518" y="3971529"/>
            <a:chExt cx="685800" cy="685800"/>
          </a:xfrm>
        </p:grpSpPr>
        <p:sp>
          <p:nvSpPr>
            <p:cNvPr id="77" name="Oval 76">
              <a:extLst>
                <a:ext uri="{FF2B5EF4-FFF2-40B4-BE49-F238E27FC236}">
                  <a16:creationId xmlns:a16="http://schemas.microsoft.com/office/drawing/2014/main" id="{172758EC-AF89-044E-0938-6831D439173A}"/>
                </a:ext>
              </a:extLst>
            </p:cNvPr>
            <p:cNvSpPr>
              <a:spLocks noChangeAspect="1"/>
            </p:cNvSpPr>
            <p:nvPr/>
          </p:nvSpPr>
          <p:spPr>
            <a:xfrm>
              <a:off x="2039518" y="3971529"/>
              <a:ext cx="685800" cy="685800"/>
            </a:xfrm>
            <a:prstGeom prst="ellipse">
              <a:avLst/>
            </a:prstGeom>
            <a:solidFill>
              <a:schemeClr val="tx2">
                <a:lumMod val="50000"/>
                <a:lumOff val="50000"/>
              </a:schemeClr>
            </a:solidFill>
            <a:ln w="12700" cap="flat" cmpd="sng" algn="ctr">
              <a:noFill/>
              <a:prstDash val="solid"/>
            </a:ln>
            <a:effectLst/>
            <a:extLst>
              <a:ext uri="{91240B29-F687-4F45-9708-019B960494DF}">
                <a14:hiddenLine xmlns:a14="http://schemas.microsoft.com/office/drawing/2010/main" w="12700"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08013" rtl="0" eaLnBrk="0" fontAlgn="base" latinLnBrk="0" hangingPunct="0">
                <a:lnSpc>
                  <a:spcPct val="100000"/>
                </a:lnSpc>
                <a:spcBef>
                  <a:spcPct val="0"/>
                </a:spcBef>
                <a:spcAft>
                  <a:spcPct val="0"/>
                </a:spcAft>
                <a:buClrTx/>
                <a:buSzTx/>
                <a:buFontTx/>
                <a:buNone/>
                <a:tabLst/>
                <a:defRPr/>
              </a:pPr>
              <a:endParaRPr kumimoji="0" lang="en-GB"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78" name="Group 77">
              <a:extLst>
                <a:ext uri="{FF2B5EF4-FFF2-40B4-BE49-F238E27FC236}">
                  <a16:creationId xmlns:a16="http://schemas.microsoft.com/office/drawing/2014/main" id="{81173D0D-546A-BB1D-A70A-51A8CF1DB59A}"/>
                </a:ext>
              </a:extLst>
            </p:cNvPr>
            <p:cNvGrpSpPr/>
            <p:nvPr/>
          </p:nvGrpSpPr>
          <p:grpSpPr>
            <a:xfrm>
              <a:off x="2206280" y="4099633"/>
              <a:ext cx="352277" cy="429593"/>
              <a:chOff x="17653000" y="19116675"/>
              <a:chExt cx="2671763" cy="3259138"/>
            </a:xfrm>
          </p:grpSpPr>
          <p:sp>
            <p:nvSpPr>
              <p:cNvPr id="79" name="Freeform 1672">
                <a:extLst>
                  <a:ext uri="{FF2B5EF4-FFF2-40B4-BE49-F238E27FC236}">
                    <a16:creationId xmlns:a16="http://schemas.microsoft.com/office/drawing/2014/main" id="{32D3FD76-0494-11D3-E0EF-99AF198F1208}"/>
                  </a:ext>
                </a:extLst>
              </p:cNvPr>
              <p:cNvSpPr>
                <a:spLocks noEditPoints="1"/>
              </p:cNvSpPr>
              <p:nvPr/>
            </p:nvSpPr>
            <p:spPr bwMode="auto">
              <a:xfrm>
                <a:off x="18013363" y="19464338"/>
                <a:ext cx="1957388" cy="1320800"/>
              </a:xfrm>
              <a:custGeom>
                <a:avLst/>
                <a:gdLst>
                  <a:gd name="T0" fmla="*/ 1233 w 1233"/>
                  <a:gd name="T1" fmla="*/ 832 h 832"/>
                  <a:gd name="T2" fmla="*/ 0 w 1233"/>
                  <a:gd name="T3" fmla="*/ 832 h 832"/>
                  <a:gd name="T4" fmla="*/ 0 w 1233"/>
                  <a:gd name="T5" fmla="*/ 0 h 832"/>
                  <a:gd name="T6" fmla="*/ 1233 w 1233"/>
                  <a:gd name="T7" fmla="*/ 0 h 832"/>
                  <a:gd name="T8" fmla="*/ 1233 w 1233"/>
                  <a:gd name="T9" fmla="*/ 832 h 832"/>
                  <a:gd name="T10" fmla="*/ 33 w 1233"/>
                  <a:gd name="T11" fmla="*/ 799 h 832"/>
                  <a:gd name="T12" fmla="*/ 1200 w 1233"/>
                  <a:gd name="T13" fmla="*/ 799 h 832"/>
                  <a:gd name="T14" fmla="*/ 1200 w 1233"/>
                  <a:gd name="T15" fmla="*/ 38 h 832"/>
                  <a:gd name="T16" fmla="*/ 33 w 1233"/>
                  <a:gd name="T17" fmla="*/ 38 h 832"/>
                  <a:gd name="T18" fmla="*/ 33 w 1233"/>
                  <a:gd name="T19" fmla="*/ 799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3" h="832">
                    <a:moveTo>
                      <a:pt x="1233" y="832"/>
                    </a:moveTo>
                    <a:lnTo>
                      <a:pt x="0" y="832"/>
                    </a:lnTo>
                    <a:lnTo>
                      <a:pt x="0" y="0"/>
                    </a:lnTo>
                    <a:lnTo>
                      <a:pt x="1233" y="0"/>
                    </a:lnTo>
                    <a:lnTo>
                      <a:pt x="1233" y="832"/>
                    </a:lnTo>
                    <a:close/>
                    <a:moveTo>
                      <a:pt x="33" y="799"/>
                    </a:moveTo>
                    <a:lnTo>
                      <a:pt x="1200" y="799"/>
                    </a:lnTo>
                    <a:lnTo>
                      <a:pt x="1200" y="38"/>
                    </a:lnTo>
                    <a:lnTo>
                      <a:pt x="33" y="38"/>
                    </a:lnTo>
                    <a:lnTo>
                      <a:pt x="33" y="799"/>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80" name="Freeform 1673">
                <a:extLst>
                  <a:ext uri="{FF2B5EF4-FFF2-40B4-BE49-F238E27FC236}">
                    <a16:creationId xmlns:a16="http://schemas.microsoft.com/office/drawing/2014/main" id="{50F88893-2D02-9BEC-6ECD-AD2B79CF1A0C}"/>
                  </a:ext>
                </a:extLst>
              </p:cNvPr>
              <p:cNvSpPr>
                <a:spLocks noEditPoints="1"/>
              </p:cNvSpPr>
              <p:nvPr/>
            </p:nvSpPr>
            <p:spPr bwMode="auto">
              <a:xfrm>
                <a:off x="18664238" y="21193125"/>
                <a:ext cx="657225" cy="657225"/>
              </a:xfrm>
              <a:custGeom>
                <a:avLst/>
                <a:gdLst>
                  <a:gd name="T0" fmla="*/ 50 w 100"/>
                  <a:gd name="T1" fmla="*/ 100 h 100"/>
                  <a:gd name="T2" fmla="*/ 0 w 100"/>
                  <a:gd name="T3" fmla="*/ 50 h 100"/>
                  <a:gd name="T4" fmla="*/ 50 w 100"/>
                  <a:gd name="T5" fmla="*/ 0 h 100"/>
                  <a:gd name="T6" fmla="*/ 100 w 100"/>
                  <a:gd name="T7" fmla="*/ 50 h 100"/>
                  <a:gd name="T8" fmla="*/ 50 w 100"/>
                  <a:gd name="T9" fmla="*/ 100 h 100"/>
                  <a:gd name="T10" fmla="*/ 50 w 100"/>
                  <a:gd name="T11" fmla="*/ 9 h 100"/>
                  <a:gd name="T12" fmla="*/ 8 w 100"/>
                  <a:gd name="T13" fmla="*/ 50 h 100"/>
                  <a:gd name="T14" fmla="*/ 50 w 100"/>
                  <a:gd name="T15" fmla="*/ 92 h 100"/>
                  <a:gd name="T16" fmla="*/ 92 w 100"/>
                  <a:gd name="T17" fmla="*/ 50 h 100"/>
                  <a:gd name="T18" fmla="*/ 50 w 100"/>
                  <a:gd name="T19" fmla="*/ 9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100">
                    <a:moveTo>
                      <a:pt x="50" y="100"/>
                    </a:moveTo>
                    <a:cubicBezTo>
                      <a:pt x="22" y="100"/>
                      <a:pt x="0" y="78"/>
                      <a:pt x="0" y="50"/>
                    </a:cubicBezTo>
                    <a:cubicBezTo>
                      <a:pt x="0" y="23"/>
                      <a:pt x="22" y="0"/>
                      <a:pt x="50" y="0"/>
                    </a:cubicBezTo>
                    <a:cubicBezTo>
                      <a:pt x="77" y="0"/>
                      <a:pt x="100" y="23"/>
                      <a:pt x="100" y="50"/>
                    </a:cubicBezTo>
                    <a:cubicBezTo>
                      <a:pt x="100" y="78"/>
                      <a:pt x="77" y="100"/>
                      <a:pt x="50" y="100"/>
                    </a:cubicBezTo>
                    <a:close/>
                    <a:moveTo>
                      <a:pt x="50" y="9"/>
                    </a:moveTo>
                    <a:cubicBezTo>
                      <a:pt x="27" y="9"/>
                      <a:pt x="8" y="27"/>
                      <a:pt x="8" y="50"/>
                    </a:cubicBezTo>
                    <a:cubicBezTo>
                      <a:pt x="8" y="73"/>
                      <a:pt x="27" y="92"/>
                      <a:pt x="50" y="92"/>
                    </a:cubicBezTo>
                    <a:cubicBezTo>
                      <a:pt x="73" y="92"/>
                      <a:pt x="92" y="73"/>
                      <a:pt x="92" y="50"/>
                    </a:cubicBezTo>
                    <a:cubicBezTo>
                      <a:pt x="92" y="27"/>
                      <a:pt x="73" y="9"/>
                      <a:pt x="50" y="9"/>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81" name="Freeform 1674">
                <a:extLst>
                  <a:ext uri="{FF2B5EF4-FFF2-40B4-BE49-F238E27FC236}">
                    <a16:creationId xmlns:a16="http://schemas.microsoft.com/office/drawing/2014/main" id="{C1800A56-8910-4479-A6C5-95438C880C0F}"/>
                  </a:ext>
                </a:extLst>
              </p:cNvPr>
              <p:cNvSpPr>
                <a:spLocks noEditPoints="1"/>
              </p:cNvSpPr>
              <p:nvPr/>
            </p:nvSpPr>
            <p:spPr bwMode="auto">
              <a:xfrm>
                <a:off x="19662775" y="19642138"/>
                <a:ext cx="123825" cy="125413"/>
              </a:xfrm>
              <a:custGeom>
                <a:avLst/>
                <a:gdLst>
                  <a:gd name="T0" fmla="*/ 10 w 19"/>
                  <a:gd name="T1" fmla="*/ 19 h 19"/>
                  <a:gd name="T2" fmla="*/ 0 w 19"/>
                  <a:gd name="T3" fmla="*/ 9 h 19"/>
                  <a:gd name="T4" fmla="*/ 10 w 19"/>
                  <a:gd name="T5" fmla="*/ 0 h 19"/>
                  <a:gd name="T6" fmla="*/ 19 w 19"/>
                  <a:gd name="T7" fmla="*/ 9 h 19"/>
                  <a:gd name="T8" fmla="*/ 10 w 19"/>
                  <a:gd name="T9" fmla="*/ 19 h 19"/>
                  <a:gd name="T10" fmla="*/ 9 w 19"/>
                  <a:gd name="T11" fmla="*/ 9 h 19"/>
                  <a:gd name="T12" fmla="*/ 10 w 19"/>
                  <a:gd name="T13" fmla="*/ 9 h 19"/>
                  <a:gd name="T14" fmla="*/ 14 w 19"/>
                  <a:gd name="T15" fmla="*/ 9 h 19"/>
                  <a:gd name="T16" fmla="*/ 9 w 19"/>
                  <a:gd name="T17"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10" y="19"/>
                    </a:moveTo>
                    <a:cubicBezTo>
                      <a:pt x="4" y="19"/>
                      <a:pt x="0" y="14"/>
                      <a:pt x="0" y="9"/>
                    </a:cubicBezTo>
                    <a:cubicBezTo>
                      <a:pt x="0" y="4"/>
                      <a:pt x="4" y="0"/>
                      <a:pt x="10" y="0"/>
                    </a:cubicBezTo>
                    <a:cubicBezTo>
                      <a:pt x="15" y="0"/>
                      <a:pt x="19" y="4"/>
                      <a:pt x="19" y="9"/>
                    </a:cubicBezTo>
                    <a:cubicBezTo>
                      <a:pt x="19" y="14"/>
                      <a:pt x="15" y="19"/>
                      <a:pt x="10" y="19"/>
                    </a:cubicBezTo>
                    <a:close/>
                    <a:moveTo>
                      <a:pt x="9" y="9"/>
                    </a:moveTo>
                    <a:cubicBezTo>
                      <a:pt x="9" y="9"/>
                      <a:pt x="9" y="9"/>
                      <a:pt x="10" y="9"/>
                    </a:cubicBezTo>
                    <a:cubicBezTo>
                      <a:pt x="14" y="9"/>
                      <a:pt x="14" y="9"/>
                      <a:pt x="14" y="9"/>
                    </a:cubicBezTo>
                    <a:lnTo>
                      <a:pt x="9" y="9"/>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82" name="Freeform 1675">
                <a:extLst>
                  <a:ext uri="{FF2B5EF4-FFF2-40B4-BE49-F238E27FC236}">
                    <a16:creationId xmlns:a16="http://schemas.microsoft.com/office/drawing/2014/main" id="{E9677785-7872-8E2E-FFC5-E9074E07ED9C}"/>
                  </a:ext>
                </a:extLst>
              </p:cNvPr>
              <p:cNvSpPr>
                <a:spLocks noEditPoints="1"/>
              </p:cNvSpPr>
              <p:nvPr/>
            </p:nvSpPr>
            <p:spPr bwMode="auto">
              <a:xfrm>
                <a:off x="19662775" y="20062825"/>
                <a:ext cx="123825" cy="125413"/>
              </a:xfrm>
              <a:custGeom>
                <a:avLst/>
                <a:gdLst>
                  <a:gd name="T0" fmla="*/ 10 w 19"/>
                  <a:gd name="T1" fmla="*/ 19 h 19"/>
                  <a:gd name="T2" fmla="*/ 0 w 19"/>
                  <a:gd name="T3" fmla="*/ 10 h 19"/>
                  <a:gd name="T4" fmla="*/ 10 w 19"/>
                  <a:gd name="T5" fmla="*/ 0 h 19"/>
                  <a:gd name="T6" fmla="*/ 19 w 19"/>
                  <a:gd name="T7" fmla="*/ 10 h 19"/>
                  <a:gd name="T8" fmla="*/ 10 w 19"/>
                  <a:gd name="T9" fmla="*/ 19 h 19"/>
                  <a:gd name="T10" fmla="*/ 9 w 19"/>
                  <a:gd name="T11" fmla="*/ 10 h 19"/>
                  <a:gd name="T12" fmla="*/ 10 w 19"/>
                  <a:gd name="T13" fmla="*/ 10 h 19"/>
                  <a:gd name="T14" fmla="*/ 14 w 19"/>
                  <a:gd name="T15" fmla="*/ 10 h 19"/>
                  <a:gd name="T16" fmla="*/ 9 w 19"/>
                  <a:gd name="T17"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10" y="19"/>
                    </a:moveTo>
                    <a:cubicBezTo>
                      <a:pt x="4" y="19"/>
                      <a:pt x="0" y="15"/>
                      <a:pt x="0" y="10"/>
                    </a:cubicBezTo>
                    <a:cubicBezTo>
                      <a:pt x="0" y="5"/>
                      <a:pt x="4" y="0"/>
                      <a:pt x="10" y="0"/>
                    </a:cubicBezTo>
                    <a:cubicBezTo>
                      <a:pt x="15" y="0"/>
                      <a:pt x="19" y="5"/>
                      <a:pt x="19" y="10"/>
                    </a:cubicBezTo>
                    <a:cubicBezTo>
                      <a:pt x="19" y="15"/>
                      <a:pt x="15" y="19"/>
                      <a:pt x="10" y="19"/>
                    </a:cubicBezTo>
                    <a:close/>
                    <a:moveTo>
                      <a:pt x="9" y="10"/>
                    </a:moveTo>
                    <a:cubicBezTo>
                      <a:pt x="9" y="10"/>
                      <a:pt x="9" y="10"/>
                      <a:pt x="10" y="10"/>
                    </a:cubicBezTo>
                    <a:cubicBezTo>
                      <a:pt x="14" y="10"/>
                      <a:pt x="14" y="10"/>
                      <a:pt x="14" y="10"/>
                    </a:cubicBezTo>
                    <a:lnTo>
                      <a:pt x="9" y="10"/>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83" name="Freeform 1676">
                <a:extLst>
                  <a:ext uri="{FF2B5EF4-FFF2-40B4-BE49-F238E27FC236}">
                    <a16:creationId xmlns:a16="http://schemas.microsoft.com/office/drawing/2014/main" id="{2B3A793E-B338-27B3-8B34-DF3A6918FAE8}"/>
                  </a:ext>
                </a:extLst>
              </p:cNvPr>
              <p:cNvSpPr>
                <a:spLocks noEditPoints="1"/>
              </p:cNvSpPr>
              <p:nvPr/>
            </p:nvSpPr>
            <p:spPr bwMode="auto">
              <a:xfrm>
                <a:off x="19662775" y="20489863"/>
                <a:ext cx="123825" cy="125413"/>
              </a:xfrm>
              <a:custGeom>
                <a:avLst/>
                <a:gdLst>
                  <a:gd name="T0" fmla="*/ 10 w 19"/>
                  <a:gd name="T1" fmla="*/ 19 h 19"/>
                  <a:gd name="T2" fmla="*/ 0 w 19"/>
                  <a:gd name="T3" fmla="*/ 10 h 19"/>
                  <a:gd name="T4" fmla="*/ 10 w 19"/>
                  <a:gd name="T5" fmla="*/ 0 h 19"/>
                  <a:gd name="T6" fmla="*/ 19 w 19"/>
                  <a:gd name="T7" fmla="*/ 10 h 19"/>
                  <a:gd name="T8" fmla="*/ 10 w 19"/>
                  <a:gd name="T9" fmla="*/ 19 h 19"/>
                  <a:gd name="T10" fmla="*/ 9 w 19"/>
                  <a:gd name="T11" fmla="*/ 10 h 19"/>
                  <a:gd name="T12" fmla="*/ 10 w 19"/>
                  <a:gd name="T13" fmla="*/ 10 h 19"/>
                  <a:gd name="T14" fmla="*/ 14 w 19"/>
                  <a:gd name="T15" fmla="*/ 10 h 19"/>
                  <a:gd name="T16" fmla="*/ 9 w 19"/>
                  <a:gd name="T17"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10" y="19"/>
                    </a:moveTo>
                    <a:cubicBezTo>
                      <a:pt x="4" y="19"/>
                      <a:pt x="0" y="15"/>
                      <a:pt x="0" y="10"/>
                    </a:cubicBezTo>
                    <a:cubicBezTo>
                      <a:pt x="0" y="5"/>
                      <a:pt x="4" y="0"/>
                      <a:pt x="10" y="0"/>
                    </a:cubicBezTo>
                    <a:cubicBezTo>
                      <a:pt x="15" y="0"/>
                      <a:pt x="19" y="5"/>
                      <a:pt x="19" y="10"/>
                    </a:cubicBezTo>
                    <a:cubicBezTo>
                      <a:pt x="19" y="15"/>
                      <a:pt x="15" y="19"/>
                      <a:pt x="10" y="19"/>
                    </a:cubicBezTo>
                    <a:close/>
                    <a:moveTo>
                      <a:pt x="9" y="10"/>
                    </a:moveTo>
                    <a:cubicBezTo>
                      <a:pt x="9" y="10"/>
                      <a:pt x="9" y="10"/>
                      <a:pt x="10" y="10"/>
                    </a:cubicBezTo>
                    <a:cubicBezTo>
                      <a:pt x="14" y="10"/>
                      <a:pt x="14" y="10"/>
                      <a:pt x="14" y="10"/>
                    </a:cubicBezTo>
                    <a:lnTo>
                      <a:pt x="9" y="10"/>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84" name="Freeform 1677">
                <a:extLst>
                  <a:ext uri="{FF2B5EF4-FFF2-40B4-BE49-F238E27FC236}">
                    <a16:creationId xmlns:a16="http://schemas.microsoft.com/office/drawing/2014/main" id="{C2ED1E7F-C355-FF73-3621-074263A1AB06}"/>
                  </a:ext>
                </a:extLst>
              </p:cNvPr>
              <p:cNvSpPr>
                <a:spLocks noEditPoints="1"/>
              </p:cNvSpPr>
              <p:nvPr/>
            </p:nvSpPr>
            <p:spPr bwMode="auto">
              <a:xfrm>
                <a:off x="17987963" y="21061363"/>
                <a:ext cx="130175" cy="131763"/>
              </a:xfrm>
              <a:custGeom>
                <a:avLst/>
                <a:gdLst>
                  <a:gd name="T0" fmla="*/ 10 w 20"/>
                  <a:gd name="T1" fmla="*/ 20 h 20"/>
                  <a:gd name="T2" fmla="*/ 0 w 20"/>
                  <a:gd name="T3" fmla="*/ 10 h 20"/>
                  <a:gd name="T4" fmla="*/ 10 w 20"/>
                  <a:gd name="T5" fmla="*/ 0 h 20"/>
                  <a:gd name="T6" fmla="*/ 20 w 20"/>
                  <a:gd name="T7" fmla="*/ 10 h 20"/>
                  <a:gd name="T8" fmla="*/ 10 w 20"/>
                  <a:gd name="T9" fmla="*/ 20 h 20"/>
                  <a:gd name="T10" fmla="*/ 10 w 20"/>
                  <a:gd name="T11" fmla="*/ 10 h 20"/>
                  <a:gd name="T12" fmla="*/ 10 w 20"/>
                  <a:gd name="T13" fmla="*/ 10 h 20"/>
                </a:gdLst>
                <a:ahLst/>
                <a:cxnLst>
                  <a:cxn ang="0">
                    <a:pos x="T0" y="T1"/>
                  </a:cxn>
                  <a:cxn ang="0">
                    <a:pos x="T2" y="T3"/>
                  </a:cxn>
                  <a:cxn ang="0">
                    <a:pos x="T4" y="T5"/>
                  </a:cxn>
                  <a:cxn ang="0">
                    <a:pos x="T6" y="T7"/>
                  </a:cxn>
                  <a:cxn ang="0">
                    <a:pos x="T8" y="T9"/>
                  </a:cxn>
                  <a:cxn ang="0">
                    <a:pos x="T10" y="T11"/>
                  </a:cxn>
                  <a:cxn ang="0">
                    <a:pos x="T12" y="T13"/>
                  </a:cxn>
                </a:cxnLst>
                <a:rect l="0" t="0" r="r" b="b"/>
                <a:pathLst>
                  <a:path w="20" h="20">
                    <a:moveTo>
                      <a:pt x="10" y="20"/>
                    </a:moveTo>
                    <a:cubicBezTo>
                      <a:pt x="5" y="20"/>
                      <a:pt x="0" y="15"/>
                      <a:pt x="0" y="10"/>
                    </a:cubicBezTo>
                    <a:cubicBezTo>
                      <a:pt x="0" y="4"/>
                      <a:pt x="5" y="0"/>
                      <a:pt x="10" y="0"/>
                    </a:cubicBezTo>
                    <a:cubicBezTo>
                      <a:pt x="16" y="0"/>
                      <a:pt x="20" y="4"/>
                      <a:pt x="20" y="10"/>
                    </a:cubicBezTo>
                    <a:cubicBezTo>
                      <a:pt x="20" y="15"/>
                      <a:pt x="16" y="20"/>
                      <a:pt x="10" y="20"/>
                    </a:cubicBezTo>
                    <a:close/>
                    <a:moveTo>
                      <a:pt x="10" y="10"/>
                    </a:moveTo>
                    <a:cubicBezTo>
                      <a:pt x="10" y="10"/>
                      <a:pt x="10" y="10"/>
                      <a:pt x="10" y="1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85" name="Freeform 1678">
                <a:extLst>
                  <a:ext uri="{FF2B5EF4-FFF2-40B4-BE49-F238E27FC236}">
                    <a16:creationId xmlns:a16="http://schemas.microsoft.com/office/drawing/2014/main" id="{DCB4A94C-970B-D398-ECB9-D21E978C90A2}"/>
                  </a:ext>
                </a:extLst>
              </p:cNvPr>
              <p:cNvSpPr>
                <a:spLocks noEditPoints="1"/>
              </p:cNvSpPr>
              <p:nvPr/>
            </p:nvSpPr>
            <p:spPr bwMode="auto">
              <a:xfrm>
                <a:off x="17987963" y="21350288"/>
                <a:ext cx="130175" cy="131763"/>
              </a:xfrm>
              <a:custGeom>
                <a:avLst/>
                <a:gdLst>
                  <a:gd name="T0" fmla="*/ 10 w 20"/>
                  <a:gd name="T1" fmla="*/ 20 h 20"/>
                  <a:gd name="T2" fmla="*/ 0 w 20"/>
                  <a:gd name="T3" fmla="*/ 10 h 20"/>
                  <a:gd name="T4" fmla="*/ 10 w 20"/>
                  <a:gd name="T5" fmla="*/ 0 h 20"/>
                  <a:gd name="T6" fmla="*/ 20 w 20"/>
                  <a:gd name="T7" fmla="*/ 10 h 20"/>
                  <a:gd name="T8" fmla="*/ 10 w 20"/>
                  <a:gd name="T9" fmla="*/ 20 h 20"/>
                  <a:gd name="T10" fmla="*/ 10 w 20"/>
                  <a:gd name="T11" fmla="*/ 10 h 20"/>
                  <a:gd name="T12" fmla="*/ 10 w 20"/>
                  <a:gd name="T13" fmla="*/ 10 h 20"/>
                </a:gdLst>
                <a:ahLst/>
                <a:cxnLst>
                  <a:cxn ang="0">
                    <a:pos x="T0" y="T1"/>
                  </a:cxn>
                  <a:cxn ang="0">
                    <a:pos x="T2" y="T3"/>
                  </a:cxn>
                  <a:cxn ang="0">
                    <a:pos x="T4" y="T5"/>
                  </a:cxn>
                  <a:cxn ang="0">
                    <a:pos x="T6" y="T7"/>
                  </a:cxn>
                  <a:cxn ang="0">
                    <a:pos x="T8" y="T9"/>
                  </a:cxn>
                  <a:cxn ang="0">
                    <a:pos x="T10" y="T11"/>
                  </a:cxn>
                  <a:cxn ang="0">
                    <a:pos x="T12" y="T13"/>
                  </a:cxn>
                </a:cxnLst>
                <a:rect l="0" t="0" r="r" b="b"/>
                <a:pathLst>
                  <a:path w="20" h="20">
                    <a:moveTo>
                      <a:pt x="10" y="20"/>
                    </a:moveTo>
                    <a:cubicBezTo>
                      <a:pt x="5" y="20"/>
                      <a:pt x="0" y="15"/>
                      <a:pt x="0" y="10"/>
                    </a:cubicBezTo>
                    <a:cubicBezTo>
                      <a:pt x="0" y="4"/>
                      <a:pt x="5" y="0"/>
                      <a:pt x="10" y="0"/>
                    </a:cubicBezTo>
                    <a:cubicBezTo>
                      <a:pt x="16" y="0"/>
                      <a:pt x="20" y="4"/>
                      <a:pt x="20" y="10"/>
                    </a:cubicBezTo>
                    <a:cubicBezTo>
                      <a:pt x="20" y="15"/>
                      <a:pt x="16" y="20"/>
                      <a:pt x="10" y="20"/>
                    </a:cubicBezTo>
                    <a:close/>
                    <a:moveTo>
                      <a:pt x="10" y="10"/>
                    </a:moveTo>
                    <a:cubicBezTo>
                      <a:pt x="10" y="10"/>
                      <a:pt x="10" y="10"/>
                      <a:pt x="10" y="1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86" name="Freeform 1679">
                <a:extLst>
                  <a:ext uri="{FF2B5EF4-FFF2-40B4-BE49-F238E27FC236}">
                    <a16:creationId xmlns:a16="http://schemas.microsoft.com/office/drawing/2014/main" id="{14F31CD2-5A0C-CACE-3205-6DB1C62E22DF}"/>
                  </a:ext>
                </a:extLst>
              </p:cNvPr>
              <p:cNvSpPr>
                <a:spLocks noEditPoints="1"/>
              </p:cNvSpPr>
              <p:nvPr/>
            </p:nvSpPr>
            <p:spPr bwMode="auto">
              <a:xfrm>
                <a:off x="17987963" y="21639213"/>
                <a:ext cx="130175" cy="131763"/>
              </a:xfrm>
              <a:custGeom>
                <a:avLst/>
                <a:gdLst>
                  <a:gd name="T0" fmla="*/ 10 w 20"/>
                  <a:gd name="T1" fmla="*/ 20 h 20"/>
                  <a:gd name="T2" fmla="*/ 0 w 20"/>
                  <a:gd name="T3" fmla="*/ 10 h 20"/>
                  <a:gd name="T4" fmla="*/ 10 w 20"/>
                  <a:gd name="T5" fmla="*/ 0 h 20"/>
                  <a:gd name="T6" fmla="*/ 20 w 20"/>
                  <a:gd name="T7" fmla="*/ 10 h 20"/>
                  <a:gd name="T8" fmla="*/ 10 w 20"/>
                  <a:gd name="T9" fmla="*/ 20 h 20"/>
                  <a:gd name="T10" fmla="*/ 10 w 20"/>
                  <a:gd name="T11" fmla="*/ 10 h 20"/>
                  <a:gd name="T12" fmla="*/ 10 w 20"/>
                  <a:gd name="T13" fmla="*/ 11 h 20"/>
                  <a:gd name="T14" fmla="*/ 10 w 20"/>
                  <a:gd name="T15" fmla="*/ 10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20">
                    <a:moveTo>
                      <a:pt x="10" y="20"/>
                    </a:moveTo>
                    <a:cubicBezTo>
                      <a:pt x="5" y="20"/>
                      <a:pt x="0" y="16"/>
                      <a:pt x="0" y="10"/>
                    </a:cubicBezTo>
                    <a:cubicBezTo>
                      <a:pt x="0" y="4"/>
                      <a:pt x="5" y="0"/>
                      <a:pt x="10" y="0"/>
                    </a:cubicBezTo>
                    <a:cubicBezTo>
                      <a:pt x="16" y="0"/>
                      <a:pt x="20" y="4"/>
                      <a:pt x="20" y="10"/>
                    </a:cubicBezTo>
                    <a:cubicBezTo>
                      <a:pt x="20" y="16"/>
                      <a:pt x="16" y="20"/>
                      <a:pt x="10" y="20"/>
                    </a:cubicBezTo>
                    <a:close/>
                    <a:moveTo>
                      <a:pt x="10" y="10"/>
                    </a:moveTo>
                    <a:cubicBezTo>
                      <a:pt x="10" y="10"/>
                      <a:pt x="10" y="11"/>
                      <a:pt x="10" y="11"/>
                    </a:cubicBezTo>
                    <a:lnTo>
                      <a:pt x="10" y="10"/>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87" name="Freeform 1680">
                <a:extLst>
                  <a:ext uri="{FF2B5EF4-FFF2-40B4-BE49-F238E27FC236}">
                    <a16:creationId xmlns:a16="http://schemas.microsoft.com/office/drawing/2014/main" id="{F31185E5-B8FA-0ACB-F31F-7077C0ECD0BD}"/>
                  </a:ext>
                </a:extLst>
              </p:cNvPr>
              <p:cNvSpPr>
                <a:spLocks noEditPoints="1"/>
              </p:cNvSpPr>
              <p:nvPr/>
            </p:nvSpPr>
            <p:spPr bwMode="auto">
              <a:xfrm>
                <a:off x="17987963" y="21928138"/>
                <a:ext cx="130175" cy="131763"/>
              </a:xfrm>
              <a:custGeom>
                <a:avLst/>
                <a:gdLst>
                  <a:gd name="T0" fmla="*/ 10 w 20"/>
                  <a:gd name="T1" fmla="*/ 20 h 20"/>
                  <a:gd name="T2" fmla="*/ 0 w 20"/>
                  <a:gd name="T3" fmla="*/ 10 h 20"/>
                  <a:gd name="T4" fmla="*/ 10 w 20"/>
                  <a:gd name="T5" fmla="*/ 0 h 20"/>
                  <a:gd name="T6" fmla="*/ 20 w 20"/>
                  <a:gd name="T7" fmla="*/ 10 h 20"/>
                  <a:gd name="T8" fmla="*/ 10 w 20"/>
                  <a:gd name="T9" fmla="*/ 20 h 20"/>
                  <a:gd name="T10" fmla="*/ 10 w 20"/>
                  <a:gd name="T11" fmla="*/ 10 h 20"/>
                  <a:gd name="T12" fmla="*/ 10 w 20"/>
                  <a:gd name="T13" fmla="*/ 11 h 20"/>
                  <a:gd name="T14" fmla="*/ 10 w 20"/>
                  <a:gd name="T15" fmla="*/ 10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20">
                    <a:moveTo>
                      <a:pt x="10" y="20"/>
                    </a:moveTo>
                    <a:cubicBezTo>
                      <a:pt x="5" y="20"/>
                      <a:pt x="0" y="16"/>
                      <a:pt x="0" y="10"/>
                    </a:cubicBezTo>
                    <a:cubicBezTo>
                      <a:pt x="0" y="5"/>
                      <a:pt x="5" y="0"/>
                      <a:pt x="10" y="0"/>
                    </a:cubicBezTo>
                    <a:cubicBezTo>
                      <a:pt x="16" y="0"/>
                      <a:pt x="20" y="5"/>
                      <a:pt x="20" y="10"/>
                    </a:cubicBezTo>
                    <a:cubicBezTo>
                      <a:pt x="20" y="16"/>
                      <a:pt x="16" y="20"/>
                      <a:pt x="10" y="20"/>
                    </a:cubicBezTo>
                    <a:close/>
                    <a:moveTo>
                      <a:pt x="10" y="10"/>
                    </a:moveTo>
                    <a:cubicBezTo>
                      <a:pt x="10" y="10"/>
                      <a:pt x="10" y="11"/>
                      <a:pt x="10" y="11"/>
                    </a:cubicBezTo>
                    <a:lnTo>
                      <a:pt x="10" y="10"/>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88" name="Freeform 1681">
                <a:extLst>
                  <a:ext uri="{FF2B5EF4-FFF2-40B4-BE49-F238E27FC236}">
                    <a16:creationId xmlns:a16="http://schemas.microsoft.com/office/drawing/2014/main" id="{13314016-ABCF-754C-6B41-4D3CA702954F}"/>
                  </a:ext>
                </a:extLst>
              </p:cNvPr>
              <p:cNvSpPr>
                <a:spLocks/>
              </p:cNvSpPr>
              <p:nvPr/>
            </p:nvSpPr>
            <p:spPr bwMode="auto">
              <a:xfrm>
                <a:off x="18013363" y="19891375"/>
                <a:ext cx="1957388" cy="52388"/>
              </a:xfrm>
              <a:custGeom>
                <a:avLst/>
                <a:gdLst>
                  <a:gd name="T0" fmla="*/ 294 w 298"/>
                  <a:gd name="T1" fmla="*/ 8 h 8"/>
                  <a:gd name="T2" fmla="*/ 4 w 298"/>
                  <a:gd name="T3" fmla="*/ 8 h 8"/>
                  <a:gd name="T4" fmla="*/ 0 w 298"/>
                  <a:gd name="T5" fmla="*/ 4 h 8"/>
                  <a:gd name="T6" fmla="*/ 4 w 298"/>
                  <a:gd name="T7" fmla="*/ 0 h 8"/>
                  <a:gd name="T8" fmla="*/ 294 w 298"/>
                  <a:gd name="T9" fmla="*/ 0 h 8"/>
                  <a:gd name="T10" fmla="*/ 298 w 298"/>
                  <a:gd name="T11" fmla="*/ 4 h 8"/>
                  <a:gd name="T12" fmla="*/ 294 w 298"/>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98" h="8">
                    <a:moveTo>
                      <a:pt x="294" y="8"/>
                    </a:moveTo>
                    <a:cubicBezTo>
                      <a:pt x="4" y="8"/>
                      <a:pt x="4" y="8"/>
                      <a:pt x="4" y="8"/>
                    </a:cubicBezTo>
                    <a:cubicBezTo>
                      <a:pt x="2" y="8"/>
                      <a:pt x="0" y="6"/>
                      <a:pt x="0" y="4"/>
                    </a:cubicBezTo>
                    <a:cubicBezTo>
                      <a:pt x="0" y="2"/>
                      <a:pt x="2" y="0"/>
                      <a:pt x="4" y="0"/>
                    </a:cubicBezTo>
                    <a:cubicBezTo>
                      <a:pt x="294" y="0"/>
                      <a:pt x="294" y="0"/>
                      <a:pt x="294" y="0"/>
                    </a:cubicBezTo>
                    <a:cubicBezTo>
                      <a:pt x="296" y="0"/>
                      <a:pt x="298" y="2"/>
                      <a:pt x="298" y="4"/>
                    </a:cubicBezTo>
                    <a:cubicBezTo>
                      <a:pt x="298" y="6"/>
                      <a:pt x="296" y="8"/>
                      <a:pt x="294" y="8"/>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89" name="Freeform 1682">
                <a:extLst>
                  <a:ext uri="{FF2B5EF4-FFF2-40B4-BE49-F238E27FC236}">
                    <a16:creationId xmlns:a16="http://schemas.microsoft.com/office/drawing/2014/main" id="{5B89EBB0-10E7-0BE6-D9B5-F445632D38E8}"/>
                  </a:ext>
                </a:extLst>
              </p:cNvPr>
              <p:cNvSpPr>
                <a:spLocks/>
              </p:cNvSpPr>
              <p:nvPr/>
            </p:nvSpPr>
            <p:spPr bwMode="auto">
              <a:xfrm>
                <a:off x="18013363" y="20312063"/>
                <a:ext cx="1957388" cy="58738"/>
              </a:xfrm>
              <a:custGeom>
                <a:avLst/>
                <a:gdLst>
                  <a:gd name="T0" fmla="*/ 294 w 298"/>
                  <a:gd name="T1" fmla="*/ 9 h 9"/>
                  <a:gd name="T2" fmla="*/ 4 w 298"/>
                  <a:gd name="T3" fmla="*/ 9 h 9"/>
                  <a:gd name="T4" fmla="*/ 0 w 298"/>
                  <a:gd name="T5" fmla="*/ 4 h 9"/>
                  <a:gd name="T6" fmla="*/ 4 w 298"/>
                  <a:gd name="T7" fmla="*/ 0 h 9"/>
                  <a:gd name="T8" fmla="*/ 294 w 298"/>
                  <a:gd name="T9" fmla="*/ 0 h 9"/>
                  <a:gd name="T10" fmla="*/ 298 w 298"/>
                  <a:gd name="T11" fmla="*/ 4 h 9"/>
                  <a:gd name="T12" fmla="*/ 294 w 298"/>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298" h="9">
                    <a:moveTo>
                      <a:pt x="294" y="9"/>
                    </a:moveTo>
                    <a:cubicBezTo>
                      <a:pt x="4" y="9"/>
                      <a:pt x="4" y="9"/>
                      <a:pt x="4" y="9"/>
                    </a:cubicBezTo>
                    <a:cubicBezTo>
                      <a:pt x="2" y="9"/>
                      <a:pt x="0" y="7"/>
                      <a:pt x="0" y="4"/>
                    </a:cubicBezTo>
                    <a:cubicBezTo>
                      <a:pt x="0" y="2"/>
                      <a:pt x="2" y="0"/>
                      <a:pt x="4" y="0"/>
                    </a:cubicBezTo>
                    <a:cubicBezTo>
                      <a:pt x="294" y="0"/>
                      <a:pt x="294" y="0"/>
                      <a:pt x="294" y="0"/>
                    </a:cubicBezTo>
                    <a:cubicBezTo>
                      <a:pt x="296" y="0"/>
                      <a:pt x="298" y="2"/>
                      <a:pt x="298" y="4"/>
                    </a:cubicBezTo>
                    <a:cubicBezTo>
                      <a:pt x="298" y="7"/>
                      <a:pt x="296" y="9"/>
                      <a:pt x="294" y="9"/>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90" name="Freeform 1683">
                <a:extLst>
                  <a:ext uri="{FF2B5EF4-FFF2-40B4-BE49-F238E27FC236}">
                    <a16:creationId xmlns:a16="http://schemas.microsoft.com/office/drawing/2014/main" id="{249D8880-0010-5D42-FF90-91683F96C642}"/>
                  </a:ext>
                </a:extLst>
              </p:cNvPr>
              <p:cNvSpPr>
                <a:spLocks noEditPoints="1"/>
              </p:cNvSpPr>
              <p:nvPr/>
            </p:nvSpPr>
            <p:spPr bwMode="auto">
              <a:xfrm>
                <a:off x="17653000" y="19116675"/>
                <a:ext cx="2671763" cy="3259138"/>
              </a:xfrm>
              <a:custGeom>
                <a:avLst/>
                <a:gdLst>
                  <a:gd name="T0" fmla="*/ 370 w 407"/>
                  <a:gd name="T1" fmla="*/ 17 h 496"/>
                  <a:gd name="T2" fmla="*/ 391 w 407"/>
                  <a:gd name="T3" fmla="*/ 38 h 496"/>
                  <a:gd name="T4" fmla="*/ 391 w 407"/>
                  <a:gd name="T5" fmla="*/ 458 h 496"/>
                  <a:gd name="T6" fmla="*/ 370 w 407"/>
                  <a:gd name="T7" fmla="*/ 479 h 496"/>
                  <a:gd name="T8" fmla="*/ 38 w 407"/>
                  <a:gd name="T9" fmla="*/ 479 h 496"/>
                  <a:gd name="T10" fmla="*/ 17 w 407"/>
                  <a:gd name="T11" fmla="*/ 458 h 496"/>
                  <a:gd name="T12" fmla="*/ 17 w 407"/>
                  <a:gd name="T13" fmla="*/ 38 h 496"/>
                  <a:gd name="T14" fmla="*/ 38 w 407"/>
                  <a:gd name="T15" fmla="*/ 17 h 496"/>
                  <a:gd name="T16" fmla="*/ 370 w 407"/>
                  <a:gd name="T17" fmla="*/ 17 h 496"/>
                  <a:gd name="T18" fmla="*/ 370 w 407"/>
                  <a:gd name="T19" fmla="*/ 0 h 496"/>
                  <a:gd name="T20" fmla="*/ 38 w 407"/>
                  <a:gd name="T21" fmla="*/ 0 h 496"/>
                  <a:gd name="T22" fmla="*/ 0 w 407"/>
                  <a:gd name="T23" fmla="*/ 38 h 496"/>
                  <a:gd name="T24" fmla="*/ 0 w 407"/>
                  <a:gd name="T25" fmla="*/ 458 h 496"/>
                  <a:gd name="T26" fmla="*/ 38 w 407"/>
                  <a:gd name="T27" fmla="*/ 496 h 496"/>
                  <a:gd name="T28" fmla="*/ 370 w 407"/>
                  <a:gd name="T29" fmla="*/ 496 h 496"/>
                  <a:gd name="T30" fmla="*/ 407 w 407"/>
                  <a:gd name="T31" fmla="*/ 458 h 496"/>
                  <a:gd name="T32" fmla="*/ 407 w 407"/>
                  <a:gd name="T33" fmla="*/ 38 h 496"/>
                  <a:gd name="T34" fmla="*/ 370 w 407"/>
                  <a:gd name="T35" fmla="*/ 0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7" h="496">
                    <a:moveTo>
                      <a:pt x="370" y="17"/>
                    </a:moveTo>
                    <a:cubicBezTo>
                      <a:pt x="381" y="17"/>
                      <a:pt x="391" y="26"/>
                      <a:pt x="391" y="38"/>
                    </a:cubicBezTo>
                    <a:cubicBezTo>
                      <a:pt x="391" y="458"/>
                      <a:pt x="391" y="458"/>
                      <a:pt x="391" y="458"/>
                    </a:cubicBezTo>
                    <a:cubicBezTo>
                      <a:pt x="391" y="470"/>
                      <a:pt x="381" y="479"/>
                      <a:pt x="370" y="479"/>
                    </a:cubicBezTo>
                    <a:cubicBezTo>
                      <a:pt x="38" y="479"/>
                      <a:pt x="38" y="479"/>
                      <a:pt x="38" y="479"/>
                    </a:cubicBezTo>
                    <a:cubicBezTo>
                      <a:pt x="26" y="479"/>
                      <a:pt x="17" y="470"/>
                      <a:pt x="17" y="458"/>
                    </a:cubicBezTo>
                    <a:cubicBezTo>
                      <a:pt x="17" y="38"/>
                      <a:pt x="17" y="38"/>
                      <a:pt x="17" y="38"/>
                    </a:cubicBezTo>
                    <a:cubicBezTo>
                      <a:pt x="17" y="26"/>
                      <a:pt x="26" y="17"/>
                      <a:pt x="38" y="17"/>
                    </a:cubicBezTo>
                    <a:cubicBezTo>
                      <a:pt x="370" y="17"/>
                      <a:pt x="370" y="17"/>
                      <a:pt x="370" y="17"/>
                    </a:cubicBezTo>
                    <a:moveTo>
                      <a:pt x="370" y="0"/>
                    </a:moveTo>
                    <a:cubicBezTo>
                      <a:pt x="38" y="0"/>
                      <a:pt x="38" y="0"/>
                      <a:pt x="38" y="0"/>
                    </a:cubicBezTo>
                    <a:cubicBezTo>
                      <a:pt x="17" y="0"/>
                      <a:pt x="0" y="17"/>
                      <a:pt x="0" y="38"/>
                    </a:cubicBezTo>
                    <a:cubicBezTo>
                      <a:pt x="0" y="458"/>
                      <a:pt x="0" y="458"/>
                      <a:pt x="0" y="458"/>
                    </a:cubicBezTo>
                    <a:cubicBezTo>
                      <a:pt x="0" y="479"/>
                      <a:pt x="17" y="496"/>
                      <a:pt x="38" y="496"/>
                    </a:cubicBezTo>
                    <a:cubicBezTo>
                      <a:pt x="370" y="496"/>
                      <a:pt x="370" y="496"/>
                      <a:pt x="370" y="496"/>
                    </a:cubicBezTo>
                    <a:cubicBezTo>
                      <a:pt x="390" y="496"/>
                      <a:pt x="407" y="479"/>
                      <a:pt x="407" y="458"/>
                    </a:cubicBezTo>
                    <a:cubicBezTo>
                      <a:pt x="407" y="38"/>
                      <a:pt x="407" y="38"/>
                      <a:pt x="407" y="38"/>
                    </a:cubicBezTo>
                    <a:cubicBezTo>
                      <a:pt x="407" y="17"/>
                      <a:pt x="390" y="0"/>
                      <a:pt x="370" y="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grpSp>
      </p:grpSp>
      <p:grpSp>
        <p:nvGrpSpPr>
          <p:cNvPr id="217" name="Group 216">
            <a:extLst>
              <a:ext uri="{FF2B5EF4-FFF2-40B4-BE49-F238E27FC236}">
                <a16:creationId xmlns:a16="http://schemas.microsoft.com/office/drawing/2014/main" id="{4C41C561-B42F-491B-8846-A1C40BAB1AF4}"/>
              </a:ext>
            </a:extLst>
          </p:cNvPr>
          <p:cNvGrpSpPr/>
          <p:nvPr/>
        </p:nvGrpSpPr>
        <p:grpSpPr>
          <a:xfrm>
            <a:off x="9738863" y="4964286"/>
            <a:ext cx="562448" cy="562448"/>
            <a:chOff x="439200" y="1495209"/>
            <a:chExt cx="685800" cy="685800"/>
          </a:xfrm>
        </p:grpSpPr>
        <p:sp>
          <p:nvSpPr>
            <p:cNvPr id="218" name="Oval 217">
              <a:extLst>
                <a:ext uri="{FF2B5EF4-FFF2-40B4-BE49-F238E27FC236}">
                  <a16:creationId xmlns:a16="http://schemas.microsoft.com/office/drawing/2014/main" id="{13729DFD-8B4D-4486-8027-9AE866A24464}"/>
                </a:ext>
              </a:extLst>
            </p:cNvPr>
            <p:cNvSpPr>
              <a:spLocks noChangeAspect="1"/>
            </p:cNvSpPr>
            <p:nvPr/>
          </p:nvSpPr>
          <p:spPr>
            <a:xfrm>
              <a:off x="439200" y="1495209"/>
              <a:ext cx="685800" cy="685800"/>
            </a:xfrm>
            <a:prstGeom prst="ellipse">
              <a:avLst/>
            </a:prstGeom>
            <a:solidFill>
              <a:schemeClr val="tx2">
                <a:lumMod val="50000"/>
                <a:lumOff val="50000"/>
              </a:schemeClr>
            </a:solidFill>
            <a:ln w="12700" cap="flat" cmpd="sng" algn="ctr">
              <a:noFill/>
              <a:prstDash val="solid"/>
            </a:ln>
            <a:effectLst/>
            <a:extLst>
              <a:ext uri="{91240B29-F687-4F45-9708-019B960494DF}">
                <a14:hiddenLine xmlns:a14="http://schemas.microsoft.com/office/drawing/2010/main" w="12700"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08013" rtl="0" eaLnBrk="0" fontAlgn="base" latinLnBrk="0" hangingPunct="0">
                <a:lnSpc>
                  <a:spcPct val="100000"/>
                </a:lnSpc>
                <a:spcBef>
                  <a:spcPct val="0"/>
                </a:spcBef>
                <a:spcAft>
                  <a:spcPct val="0"/>
                </a:spcAft>
                <a:buClrTx/>
                <a:buSzTx/>
                <a:buFontTx/>
                <a:buNone/>
                <a:tabLst/>
                <a:defRPr/>
              </a:pPr>
              <a:endParaRPr kumimoji="0" lang="en-GB"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219" name="Group 218">
              <a:extLst>
                <a:ext uri="{FF2B5EF4-FFF2-40B4-BE49-F238E27FC236}">
                  <a16:creationId xmlns:a16="http://schemas.microsoft.com/office/drawing/2014/main" id="{18869720-E3C9-46FE-9158-DD584625A764}"/>
                </a:ext>
              </a:extLst>
            </p:cNvPr>
            <p:cNvGrpSpPr/>
            <p:nvPr/>
          </p:nvGrpSpPr>
          <p:grpSpPr>
            <a:xfrm>
              <a:off x="606380" y="1622894"/>
              <a:ext cx="351440" cy="430430"/>
              <a:chOff x="1274763" y="5365750"/>
              <a:chExt cx="2665413" cy="3265487"/>
            </a:xfrm>
          </p:grpSpPr>
          <p:sp>
            <p:nvSpPr>
              <p:cNvPr id="220" name="Rectangle 1387">
                <a:extLst>
                  <a:ext uri="{FF2B5EF4-FFF2-40B4-BE49-F238E27FC236}">
                    <a16:creationId xmlns:a16="http://schemas.microsoft.com/office/drawing/2014/main" id="{10444511-4F86-49AE-8437-2C4ABC6EA541}"/>
                  </a:ext>
                </a:extLst>
              </p:cNvPr>
              <p:cNvSpPr>
                <a:spLocks noChangeArrowheads="1"/>
              </p:cNvSpPr>
              <p:nvPr/>
            </p:nvSpPr>
            <p:spPr bwMode="auto">
              <a:xfrm>
                <a:off x="1616075" y="6265863"/>
                <a:ext cx="307975" cy="309562"/>
              </a:xfrm>
              <a:prstGeom prst="rect">
                <a:avLst/>
              </a:prstGeom>
              <a:solidFill>
                <a:srgbClr val="FFFFFF"/>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221" name="Rectangle 1388">
                <a:extLst>
                  <a:ext uri="{FF2B5EF4-FFF2-40B4-BE49-F238E27FC236}">
                    <a16:creationId xmlns:a16="http://schemas.microsoft.com/office/drawing/2014/main" id="{A2183BEE-6BF5-4155-9365-0F605079FEA0}"/>
                  </a:ext>
                </a:extLst>
              </p:cNvPr>
              <p:cNvSpPr>
                <a:spLocks noChangeArrowheads="1"/>
              </p:cNvSpPr>
              <p:nvPr/>
            </p:nvSpPr>
            <p:spPr bwMode="auto">
              <a:xfrm>
                <a:off x="2173288" y="6265863"/>
                <a:ext cx="309563" cy="309562"/>
              </a:xfrm>
              <a:prstGeom prst="rect">
                <a:avLst/>
              </a:prstGeom>
              <a:solidFill>
                <a:srgbClr val="FFFFFF"/>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222" name="Rectangle 1389">
                <a:extLst>
                  <a:ext uri="{FF2B5EF4-FFF2-40B4-BE49-F238E27FC236}">
                    <a16:creationId xmlns:a16="http://schemas.microsoft.com/office/drawing/2014/main" id="{80454812-5131-4645-88C7-227C25B5394E}"/>
                  </a:ext>
                </a:extLst>
              </p:cNvPr>
              <p:cNvSpPr>
                <a:spLocks noChangeArrowheads="1"/>
              </p:cNvSpPr>
              <p:nvPr/>
            </p:nvSpPr>
            <p:spPr bwMode="auto">
              <a:xfrm>
                <a:off x="2738438" y="6265863"/>
                <a:ext cx="301625" cy="309562"/>
              </a:xfrm>
              <a:prstGeom prst="rect">
                <a:avLst/>
              </a:prstGeom>
              <a:solidFill>
                <a:srgbClr val="FFFFFF"/>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223" name="Rectangle 1390">
                <a:extLst>
                  <a:ext uri="{FF2B5EF4-FFF2-40B4-BE49-F238E27FC236}">
                    <a16:creationId xmlns:a16="http://schemas.microsoft.com/office/drawing/2014/main" id="{CEB06001-126C-4881-B626-53030744C839}"/>
                  </a:ext>
                </a:extLst>
              </p:cNvPr>
              <p:cNvSpPr>
                <a:spLocks noChangeArrowheads="1"/>
              </p:cNvSpPr>
              <p:nvPr/>
            </p:nvSpPr>
            <p:spPr bwMode="auto">
              <a:xfrm>
                <a:off x="3297238" y="6265863"/>
                <a:ext cx="301625" cy="309562"/>
              </a:xfrm>
              <a:prstGeom prst="rect">
                <a:avLst/>
              </a:prstGeom>
              <a:solidFill>
                <a:srgbClr val="FFFFFF"/>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224" name="Rectangle 1391">
                <a:extLst>
                  <a:ext uri="{FF2B5EF4-FFF2-40B4-BE49-F238E27FC236}">
                    <a16:creationId xmlns:a16="http://schemas.microsoft.com/office/drawing/2014/main" id="{2FB70EEE-E7EA-433E-A0B2-C6DCEDB5F736}"/>
                  </a:ext>
                </a:extLst>
              </p:cNvPr>
              <p:cNvSpPr>
                <a:spLocks noChangeArrowheads="1"/>
              </p:cNvSpPr>
              <p:nvPr/>
            </p:nvSpPr>
            <p:spPr bwMode="auto">
              <a:xfrm>
                <a:off x="1616075" y="6824663"/>
                <a:ext cx="307975" cy="307975"/>
              </a:xfrm>
              <a:prstGeom prst="rect">
                <a:avLst/>
              </a:prstGeom>
              <a:solidFill>
                <a:srgbClr val="FFFFFF"/>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225" name="Rectangle 1392">
                <a:extLst>
                  <a:ext uri="{FF2B5EF4-FFF2-40B4-BE49-F238E27FC236}">
                    <a16:creationId xmlns:a16="http://schemas.microsoft.com/office/drawing/2014/main" id="{18469E88-A999-4A84-AA75-3186772163BC}"/>
                  </a:ext>
                </a:extLst>
              </p:cNvPr>
              <p:cNvSpPr>
                <a:spLocks noChangeArrowheads="1"/>
              </p:cNvSpPr>
              <p:nvPr/>
            </p:nvSpPr>
            <p:spPr bwMode="auto">
              <a:xfrm>
                <a:off x="2173288" y="6824663"/>
                <a:ext cx="309563" cy="307975"/>
              </a:xfrm>
              <a:prstGeom prst="rect">
                <a:avLst/>
              </a:prstGeom>
              <a:solidFill>
                <a:srgbClr val="FFFFFF"/>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226" name="Rectangle 1393">
                <a:extLst>
                  <a:ext uri="{FF2B5EF4-FFF2-40B4-BE49-F238E27FC236}">
                    <a16:creationId xmlns:a16="http://schemas.microsoft.com/office/drawing/2014/main" id="{CCA90711-AA3C-435E-AED0-B8DC3D321A88}"/>
                  </a:ext>
                </a:extLst>
              </p:cNvPr>
              <p:cNvSpPr>
                <a:spLocks noChangeArrowheads="1"/>
              </p:cNvSpPr>
              <p:nvPr/>
            </p:nvSpPr>
            <p:spPr bwMode="auto">
              <a:xfrm>
                <a:off x="2738438" y="6824663"/>
                <a:ext cx="301625" cy="307975"/>
              </a:xfrm>
              <a:prstGeom prst="rect">
                <a:avLst/>
              </a:prstGeom>
              <a:solidFill>
                <a:srgbClr val="FFFFFF"/>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227" name="Rectangle 1394">
                <a:extLst>
                  <a:ext uri="{FF2B5EF4-FFF2-40B4-BE49-F238E27FC236}">
                    <a16:creationId xmlns:a16="http://schemas.microsoft.com/office/drawing/2014/main" id="{E0631375-1A4C-48B3-BDE5-D52C2F312896}"/>
                  </a:ext>
                </a:extLst>
              </p:cNvPr>
              <p:cNvSpPr>
                <a:spLocks noChangeArrowheads="1"/>
              </p:cNvSpPr>
              <p:nvPr/>
            </p:nvSpPr>
            <p:spPr bwMode="auto">
              <a:xfrm>
                <a:off x="3297238" y="6824663"/>
                <a:ext cx="301625" cy="307975"/>
              </a:xfrm>
              <a:prstGeom prst="rect">
                <a:avLst/>
              </a:prstGeom>
              <a:solidFill>
                <a:srgbClr val="FFFFFF"/>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228" name="Rectangle 1395">
                <a:extLst>
                  <a:ext uri="{FF2B5EF4-FFF2-40B4-BE49-F238E27FC236}">
                    <a16:creationId xmlns:a16="http://schemas.microsoft.com/office/drawing/2014/main" id="{0AB40FDA-E801-4C12-9ADA-872B3AADA6F8}"/>
                  </a:ext>
                </a:extLst>
              </p:cNvPr>
              <p:cNvSpPr>
                <a:spLocks noChangeArrowheads="1"/>
              </p:cNvSpPr>
              <p:nvPr/>
            </p:nvSpPr>
            <p:spPr bwMode="auto">
              <a:xfrm>
                <a:off x="1616075" y="5707063"/>
                <a:ext cx="307975" cy="309562"/>
              </a:xfrm>
              <a:prstGeom prst="rect">
                <a:avLst/>
              </a:prstGeom>
              <a:solidFill>
                <a:srgbClr val="FFFFFF"/>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229" name="Rectangle 1396">
                <a:extLst>
                  <a:ext uri="{FF2B5EF4-FFF2-40B4-BE49-F238E27FC236}">
                    <a16:creationId xmlns:a16="http://schemas.microsoft.com/office/drawing/2014/main" id="{2FCE59C9-0994-4782-83DE-DAF2B8C10E64}"/>
                  </a:ext>
                </a:extLst>
              </p:cNvPr>
              <p:cNvSpPr>
                <a:spLocks noChangeArrowheads="1"/>
              </p:cNvSpPr>
              <p:nvPr/>
            </p:nvSpPr>
            <p:spPr bwMode="auto">
              <a:xfrm>
                <a:off x="2173288" y="5707063"/>
                <a:ext cx="309563" cy="309562"/>
              </a:xfrm>
              <a:prstGeom prst="rect">
                <a:avLst/>
              </a:prstGeom>
              <a:solidFill>
                <a:srgbClr val="FFFFFF"/>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230" name="Rectangle 1397">
                <a:extLst>
                  <a:ext uri="{FF2B5EF4-FFF2-40B4-BE49-F238E27FC236}">
                    <a16:creationId xmlns:a16="http://schemas.microsoft.com/office/drawing/2014/main" id="{DD7A2DEA-05B7-400A-8423-89B7615D365B}"/>
                  </a:ext>
                </a:extLst>
              </p:cNvPr>
              <p:cNvSpPr>
                <a:spLocks noChangeArrowheads="1"/>
              </p:cNvSpPr>
              <p:nvPr/>
            </p:nvSpPr>
            <p:spPr bwMode="auto">
              <a:xfrm>
                <a:off x="2738438" y="5707063"/>
                <a:ext cx="301625" cy="309562"/>
              </a:xfrm>
              <a:prstGeom prst="rect">
                <a:avLst/>
              </a:prstGeom>
              <a:solidFill>
                <a:srgbClr val="FFFFFF"/>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231" name="Rectangle 1398">
                <a:extLst>
                  <a:ext uri="{FF2B5EF4-FFF2-40B4-BE49-F238E27FC236}">
                    <a16:creationId xmlns:a16="http://schemas.microsoft.com/office/drawing/2014/main" id="{C02AAF56-33AE-4A82-8862-E139300563D3}"/>
                  </a:ext>
                </a:extLst>
              </p:cNvPr>
              <p:cNvSpPr>
                <a:spLocks noChangeArrowheads="1"/>
              </p:cNvSpPr>
              <p:nvPr/>
            </p:nvSpPr>
            <p:spPr bwMode="auto">
              <a:xfrm>
                <a:off x="3297238" y="5707063"/>
                <a:ext cx="301625" cy="309562"/>
              </a:xfrm>
              <a:prstGeom prst="rect">
                <a:avLst/>
              </a:prstGeom>
              <a:solidFill>
                <a:srgbClr val="FFFFFF"/>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232" name="Rectangle 1399">
                <a:extLst>
                  <a:ext uri="{FF2B5EF4-FFF2-40B4-BE49-F238E27FC236}">
                    <a16:creationId xmlns:a16="http://schemas.microsoft.com/office/drawing/2014/main" id="{BF825CC2-F596-49F6-A039-F68EFEAC4B92}"/>
                  </a:ext>
                </a:extLst>
              </p:cNvPr>
              <p:cNvSpPr>
                <a:spLocks noChangeArrowheads="1"/>
              </p:cNvSpPr>
              <p:nvPr/>
            </p:nvSpPr>
            <p:spPr bwMode="auto">
              <a:xfrm>
                <a:off x="1616075" y="7383463"/>
                <a:ext cx="307975" cy="301625"/>
              </a:xfrm>
              <a:prstGeom prst="rect">
                <a:avLst/>
              </a:prstGeom>
              <a:solidFill>
                <a:srgbClr val="FFFFFF"/>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233" name="Rectangle 1400">
                <a:extLst>
                  <a:ext uri="{FF2B5EF4-FFF2-40B4-BE49-F238E27FC236}">
                    <a16:creationId xmlns:a16="http://schemas.microsoft.com/office/drawing/2014/main" id="{5F9E16D5-9C48-4E3E-AD08-3A743A0D1130}"/>
                  </a:ext>
                </a:extLst>
              </p:cNvPr>
              <p:cNvSpPr>
                <a:spLocks noChangeArrowheads="1"/>
              </p:cNvSpPr>
              <p:nvPr/>
            </p:nvSpPr>
            <p:spPr bwMode="auto">
              <a:xfrm>
                <a:off x="3297238" y="7383463"/>
                <a:ext cx="301625" cy="301625"/>
              </a:xfrm>
              <a:prstGeom prst="rect">
                <a:avLst/>
              </a:prstGeom>
              <a:solidFill>
                <a:srgbClr val="FFFFFF"/>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234" name="Rectangle 1401">
                <a:extLst>
                  <a:ext uri="{FF2B5EF4-FFF2-40B4-BE49-F238E27FC236}">
                    <a16:creationId xmlns:a16="http://schemas.microsoft.com/office/drawing/2014/main" id="{A6278535-1C3D-4279-91A8-451FBEB8FAC8}"/>
                  </a:ext>
                </a:extLst>
              </p:cNvPr>
              <p:cNvSpPr>
                <a:spLocks noChangeArrowheads="1"/>
              </p:cNvSpPr>
              <p:nvPr/>
            </p:nvSpPr>
            <p:spPr bwMode="auto">
              <a:xfrm>
                <a:off x="1616075" y="7940675"/>
                <a:ext cx="307975" cy="303212"/>
              </a:xfrm>
              <a:prstGeom prst="rect">
                <a:avLst/>
              </a:prstGeom>
              <a:solidFill>
                <a:srgbClr val="FFFFFF"/>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235" name="Rectangle 1402">
                <a:extLst>
                  <a:ext uri="{FF2B5EF4-FFF2-40B4-BE49-F238E27FC236}">
                    <a16:creationId xmlns:a16="http://schemas.microsoft.com/office/drawing/2014/main" id="{026E486B-3627-4353-B888-B5923EFDA7C1}"/>
                  </a:ext>
                </a:extLst>
              </p:cNvPr>
              <p:cNvSpPr>
                <a:spLocks noChangeArrowheads="1"/>
              </p:cNvSpPr>
              <p:nvPr/>
            </p:nvSpPr>
            <p:spPr bwMode="auto">
              <a:xfrm>
                <a:off x="3297238" y="7940675"/>
                <a:ext cx="301625" cy="303212"/>
              </a:xfrm>
              <a:prstGeom prst="rect">
                <a:avLst/>
              </a:prstGeom>
              <a:solidFill>
                <a:srgbClr val="FFFFFF"/>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236" name="Freeform 1403">
                <a:extLst>
                  <a:ext uri="{FF2B5EF4-FFF2-40B4-BE49-F238E27FC236}">
                    <a16:creationId xmlns:a16="http://schemas.microsoft.com/office/drawing/2014/main" id="{14A600B2-7719-4B6A-8CE0-785766A07D5A}"/>
                  </a:ext>
                </a:extLst>
              </p:cNvPr>
              <p:cNvSpPr>
                <a:spLocks/>
              </p:cNvSpPr>
              <p:nvPr/>
            </p:nvSpPr>
            <p:spPr bwMode="auto">
              <a:xfrm>
                <a:off x="2160588" y="7356475"/>
                <a:ext cx="906463" cy="1247775"/>
              </a:xfrm>
              <a:custGeom>
                <a:avLst/>
                <a:gdLst>
                  <a:gd name="T0" fmla="*/ 571 w 571"/>
                  <a:gd name="T1" fmla="*/ 786 h 786"/>
                  <a:gd name="T2" fmla="*/ 538 w 571"/>
                  <a:gd name="T3" fmla="*/ 786 h 786"/>
                  <a:gd name="T4" fmla="*/ 538 w 571"/>
                  <a:gd name="T5" fmla="*/ 33 h 786"/>
                  <a:gd name="T6" fmla="*/ 33 w 571"/>
                  <a:gd name="T7" fmla="*/ 33 h 786"/>
                  <a:gd name="T8" fmla="*/ 33 w 571"/>
                  <a:gd name="T9" fmla="*/ 786 h 786"/>
                  <a:gd name="T10" fmla="*/ 0 w 571"/>
                  <a:gd name="T11" fmla="*/ 786 h 786"/>
                  <a:gd name="T12" fmla="*/ 0 w 571"/>
                  <a:gd name="T13" fmla="*/ 0 h 786"/>
                  <a:gd name="T14" fmla="*/ 571 w 571"/>
                  <a:gd name="T15" fmla="*/ 0 h 786"/>
                  <a:gd name="T16" fmla="*/ 571 w 571"/>
                  <a:gd name="T17" fmla="*/ 786 h 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1" h="786">
                    <a:moveTo>
                      <a:pt x="571" y="786"/>
                    </a:moveTo>
                    <a:lnTo>
                      <a:pt x="538" y="786"/>
                    </a:lnTo>
                    <a:lnTo>
                      <a:pt x="538" y="33"/>
                    </a:lnTo>
                    <a:lnTo>
                      <a:pt x="33" y="33"/>
                    </a:lnTo>
                    <a:lnTo>
                      <a:pt x="33" y="786"/>
                    </a:lnTo>
                    <a:lnTo>
                      <a:pt x="0" y="786"/>
                    </a:lnTo>
                    <a:lnTo>
                      <a:pt x="0" y="0"/>
                    </a:lnTo>
                    <a:lnTo>
                      <a:pt x="571" y="0"/>
                    </a:lnTo>
                    <a:lnTo>
                      <a:pt x="571" y="786"/>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237" name="Freeform 1404">
                <a:extLst>
                  <a:ext uri="{FF2B5EF4-FFF2-40B4-BE49-F238E27FC236}">
                    <a16:creationId xmlns:a16="http://schemas.microsoft.com/office/drawing/2014/main" id="{203A87D5-E69C-4E52-9D85-F394842100D8}"/>
                  </a:ext>
                </a:extLst>
              </p:cNvPr>
              <p:cNvSpPr>
                <a:spLocks/>
              </p:cNvSpPr>
              <p:nvPr/>
            </p:nvSpPr>
            <p:spPr bwMode="auto">
              <a:xfrm>
                <a:off x="2606675" y="7408863"/>
                <a:ext cx="0" cy="1157287"/>
              </a:xfrm>
              <a:custGeom>
                <a:avLst/>
                <a:gdLst>
                  <a:gd name="T0" fmla="*/ 0 h 729"/>
                  <a:gd name="T1" fmla="*/ 729 h 729"/>
                  <a:gd name="T2" fmla="*/ 0 h 729"/>
                </a:gdLst>
                <a:ahLst/>
                <a:cxnLst>
                  <a:cxn ang="0">
                    <a:pos x="0" y="T0"/>
                  </a:cxn>
                  <a:cxn ang="0">
                    <a:pos x="0" y="T1"/>
                  </a:cxn>
                  <a:cxn ang="0">
                    <a:pos x="0" y="T2"/>
                  </a:cxn>
                </a:cxnLst>
                <a:rect l="0" t="0" r="r" b="b"/>
                <a:pathLst>
                  <a:path h="729">
                    <a:moveTo>
                      <a:pt x="0" y="0"/>
                    </a:moveTo>
                    <a:lnTo>
                      <a:pt x="0" y="729"/>
                    </a:lnTo>
                    <a:lnTo>
                      <a:pt x="0" y="0"/>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238" name="Line 1405">
                <a:extLst>
                  <a:ext uri="{FF2B5EF4-FFF2-40B4-BE49-F238E27FC236}">
                    <a16:creationId xmlns:a16="http://schemas.microsoft.com/office/drawing/2014/main" id="{1DCE7503-0F99-4A14-B958-EA5C05669783}"/>
                  </a:ext>
                </a:extLst>
              </p:cNvPr>
              <p:cNvSpPr>
                <a:spLocks noChangeShapeType="1"/>
              </p:cNvSpPr>
              <p:nvPr/>
            </p:nvSpPr>
            <p:spPr bwMode="auto">
              <a:xfrm>
                <a:off x="2606675" y="7408863"/>
                <a:ext cx="0" cy="1157287"/>
              </a:xfrm>
              <a:prstGeom prst="line">
                <a:avLst/>
              </a:prstGeom>
              <a:noFill/>
              <a:ln w="9525">
                <a:noFill/>
                <a:round/>
                <a:headEnd/>
                <a:tailEnd/>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239" name="Rectangle 1406">
                <a:extLst>
                  <a:ext uri="{FF2B5EF4-FFF2-40B4-BE49-F238E27FC236}">
                    <a16:creationId xmlns:a16="http://schemas.microsoft.com/office/drawing/2014/main" id="{B006D986-7D56-455D-A106-156F368EDA38}"/>
                  </a:ext>
                </a:extLst>
              </p:cNvPr>
              <p:cNvSpPr>
                <a:spLocks noChangeArrowheads="1"/>
              </p:cNvSpPr>
              <p:nvPr/>
            </p:nvSpPr>
            <p:spPr bwMode="auto">
              <a:xfrm>
                <a:off x="2581275" y="7408863"/>
                <a:ext cx="58738" cy="1157287"/>
              </a:xfrm>
              <a:prstGeom prst="rect">
                <a:avLst/>
              </a:prstGeom>
              <a:solidFill>
                <a:srgbClr val="FFFFFF"/>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240" name="Freeform 1407">
                <a:extLst>
                  <a:ext uri="{FF2B5EF4-FFF2-40B4-BE49-F238E27FC236}">
                    <a16:creationId xmlns:a16="http://schemas.microsoft.com/office/drawing/2014/main" id="{E6315197-DE5D-4A9E-8E96-EDDFC09356A8}"/>
                  </a:ext>
                </a:extLst>
              </p:cNvPr>
              <p:cNvSpPr>
                <a:spLocks noEditPoints="1"/>
              </p:cNvSpPr>
              <p:nvPr/>
            </p:nvSpPr>
            <p:spPr bwMode="auto">
              <a:xfrm>
                <a:off x="1274763" y="5365750"/>
                <a:ext cx="2665413" cy="3265487"/>
              </a:xfrm>
              <a:custGeom>
                <a:avLst/>
                <a:gdLst>
                  <a:gd name="T0" fmla="*/ 367 w 406"/>
                  <a:gd name="T1" fmla="*/ 17 h 497"/>
                  <a:gd name="T2" fmla="*/ 390 w 406"/>
                  <a:gd name="T3" fmla="*/ 40 h 497"/>
                  <a:gd name="T4" fmla="*/ 390 w 406"/>
                  <a:gd name="T5" fmla="*/ 481 h 497"/>
                  <a:gd name="T6" fmla="*/ 269 w 406"/>
                  <a:gd name="T7" fmla="*/ 481 h 497"/>
                  <a:gd name="T8" fmla="*/ 137 w 406"/>
                  <a:gd name="T9" fmla="*/ 481 h 497"/>
                  <a:gd name="T10" fmla="*/ 16 w 406"/>
                  <a:gd name="T11" fmla="*/ 481 h 497"/>
                  <a:gd name="T12" fmla="*/ 16 w 406"/>
                  <a:gd name="T13" fmla="*/ 40 h 497"/>
                  <a:gd name="T14" fmla="*/ 39 w 406"/>
                  <a:gd name="T15" fmla="*/ 17 h 497"/>
                  <a:gd name="T16" fmla="*/ 367 w 406"/>
                  <a:gd name="T17" fmla="*/ 17 h 497"/>
                  <a:gd name="T18" fmla="*/ 367 w 406"/>
                  <a:gd name="T19" fmla="*/ 0 h 497"/>
                  <a:gd name="T20" fmla="*/ 39 w 406"/>
                  <a:gd name="T21" fmla="*/ 0 h 497"/>
                  <a:gd name="T22" fmla="*/ 11 w 406"/>
                  <a:gd name="T23" fmla="*/ 12 h 497"/>
                  <a:gd name="T24" fmla="*/ 0 w 406"/>
                  <a:gd name="T25" fmla="*/ 40 h 497"/>
                  <a:gd name="T26" fmla="*/ 0 w 406"/>
                  <a:gd name="T27" fmla="*/ 481 h 497"/>
                  <a:gd name="T28" fmla="*/ 0 w 406"/>
                  <a:gd name="T29" fmla="*/ 497 h 497"/>
                  <a:gd name="T30" fmla="*/ 16 w 406"/>
                  <a:gd name="T31" fmla="*/ 497 h 497"/>
                  <a:gd name="T32" fmla="*/ 137 w 406"/>
                  <a:gd name="T33" fmla="*/ 497 h 497"/>
                  <a:gd name="T34" fmla="*/ 269 w 406"/>
                  <a:gd name="T35" fmla="*/ 497 h 497"/>
                  <a:gd name="T36" fmla="*/ 390 w 406"/>
                  <a:gd name="T37" fmla="*/ 497 h 497"/>
                  <a:gd name="T38" fmla="*/ 406 w 406"/>
                  <a:gd name="T39" fmla="*/ 497 h 497"/>
                  <a:gd name="T40" fmla="*/ 406 w 406"/>
                  <a:gd name="T41" fmla="*/ 481 h 497"/>
                  <a:gd name="T42" fmla="*/ 406 w 406"/>
                  <a:gd name="T43" fmla="*/ 40 h 497"/>
                  <a:gd name="T44" fmla="*/ 367 w 406"/>
                  <a:gd name="T45" fmla="*/ 0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06" h="497">
                    <a:moveTo>
                      <a:pt x="367" y="17"/>
                    </a:moveTo>
                    <a:cubicBezTo>
                      <a:pt x="379" y="17"/>
                      <a:pt x="390" y="28"/>
                      <a:pt x="390" y="40"/>
                    </a:cubicBezTo>
                    <a:cubicBezTo>
                      <a:pt x="390" y="481"/>
                      <a:pt x="390" y="481"/>
                      <a:pt x="390" y="481"/>
                    </a:cubicBezTo>
                    <a:cubicBezTo>
                      <a:pt x="269" y="481"/>
                      <a:pt x="269" y="481"/>
                      <a:pt x="269" y="481"/>
                    </a:cubicBezTo>
                    <a:cubicBezTo>
                      <a:pt x="137" y="481"/>
                      <a:pt x="137" y="481"/>
                      <a:pt x="137" y="481"/>
                    </a:cubicBezTo>
                    <a:cubicBezTo>
                      <a:pt x="16" y="481"/>
                      <a:pt x="16" y="481"/>
                      <a:pt x="16" y="481"/>
                    </a:cubicBezTo>
                    <a:cubicBezTo>
                      <a:pt x="16" y="40"/>
                      <a:pt x="16" y="40"/>
                      <a:pt x="16" y="40"/>
                    </a:cubicBezTo>
                    <a:cubicBezTo>
                      <a:pt x="16" y="28"/>
                      <a:pt x="27" y="17"/>
                      <a:pt x="39" y="17"/>
                    </a:cubicBezTo>
                    <a:cubicBezTo>
                      <a:pt x="367" y="17"/>
                      <a:pt x="367" y="17"/>
                      <a:pt x="367" y="17"/>
                    </a:cubicBezTo>
                    <a:moveTo>
                      <a:pt x="367" y="0"/>
                    </a:moveTo>
                    <a:cubicBezTo>
                      <a:pt x="39" y="0"/>
                      <a:pt x="39" y="0"/>
                      <a:pt x="39" y="0"/>
                    </a:cubicBezTo>
                    <a:cubicBezTo>
                      <a:pt x="29" y="0"/>
                      <a:pt x="19" y="5"/>
                      <a:pt x="11" y="12"/>
                    </a:cubicBezTo>
                    <a:cubicBezTo>
                      <a:pt x="4" y="20"/>
                      <a:pt x="0" y="30"/>
                      <a:pt x="0" y="40"/>
                    </a:cubicBezTo>
                    <a:cubicBezTo>
                      <a:pt x="0" y="481"/>
                      <a:pt x="0" y="481"/>
                      <a:pt x="0" y="481"/>
                    </a:cubicBezTo>
                    <a:cubicBezTo>
                      <a:pt x="0" y="497"/>
                      <a:pt x="0" y="497"/>
                      <a:pt x="0" y="497"/>
                    </a:cubicBezTo>
                    <a:cubicBezTo>
                      <a:pt x="16" y="497"/>
                      <a:pt x="16" y="497"/>
                      <a:pt x="16" y="497"/>
                    </a:cubicBezTo>
                    <a:cubicBezTo>
                      <a:pt x="137" y="497"/>
                      <a:pt x="137" y="497"/>
                      <a:pt x="137" y="497"/>
                    </a:cubicBezTo>
                    <a:cubicBezTo>
                      <a:pt x="269" y="497"/>
                      <a:pt x="269" y="497"/>
                      <a:pt x="269" y="497"/>
                    </a:cubicBezTo>
                    <a:cubicBezTo>
                      <a:pt x="390" y="497"/>
                      <a:pt x="390" y="497"/>
                      <a:pt x="390" y="497"/>
                    </a:cubicBezTo>
                    <a:cubicBezTo>
                      <a:pt x="406" y="497"/>
                      <a:pt x="406" y="497"/>
                      <a:pt x="406" y="497"/>
                    </a:cubicBezTo>
                    <a:cubicBezTo>
                      <a:pt x="406" y="481"/>
                      <a:pt x="406" y="481"/>
                      <a:pt x="406" y="481"/>
                    </a:cubicBezTo>
                    <a:cubicBezTo>
                      <a:pt x="406" y="40"/>
                      <a:pt x="406" y="40"/>
                      <a:pt x="406" y="40"/>
                    </a:cubicBezTo>
                    <a:cubicBezTo>
                      <a:pt x="406" y="18"/>
                      <a:pt x="389" y="0"/>
                      <a:pt x="367" y="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grpSp>
      </p:grpSp>
      <p:sp>
        <p:nvSpPr>
          <p:cNvPr id="3" name="Freeform 65">
            <a:extLst>
              <a:ext uri="{FF2B5EF4-FFF2-40B4-BE49-F238E27FC236}">
                <a16:creationId xmlns:a16="http://schemas.microsoft.com/office/drawing/2014/main" id="{ABC590BA-D676-D565-47B5-5E6A70D7C5C3}"/>
              </a:ext>
            </a:extLst>
          </p:cNvPr>
          <p:cNvSpPr>
            <a:spLocks/>
          </p:cNvSpPr>
          <p:nvPr/>
        </p:nvSpPr>
        <p:spPr bwMode="auto">
          <a:xfrm rot="1937322">
            <a:off x="6098426" y="2466125"/>
            <a:ext cx="747046" cy="465683"/>
          </a:xfrm>
          <a:custGeom>
            <a:avLst/>
            <a:gdLst/>
            <a:ahLst/>
            <a:cxnLst>
              <a:cxn ang="0">
                <a:pos x="0" y="0"/>
              </a:cxn>
              <a:cxn ang="0">
                <a:pos x="469" y="446"/>
              </a:cxn>
            </a:cxnLst>
            <a:rect l="0" t="0" r="r" b="b"/>
            <a:pathLst>
              <a:path w="469" h="446">
                <a:moveTo>
                  <a:pt x="0" y="0"/>
                </a:moveTo>
                <a:cubicBezTo>
                  <a:pt x="77" y="51"/>
                  <a:pt x="391" y="372"/>
                  <a:pt x="469" y="446"/>
                </a:cubicBezTo>
              </a:path>
            </a:pathLst>
          </a:custGeom>
          <a:noFill/>
          <a:ln w="38100" cap="rnd" cmpd="sng">
            <a:solidFill>
              <a:srgbClr val="00FF00"/>
            </a:solidFill>
            <a:prstDash val="sysDot"/>
            <a:round/>
            <a:headEnd type="none" w="med" len="med"/>
            <a:tailEnd type="none" w="med" len="med"/>
          </a:ln>
          <a:effectLst>
            <a:outerShdw blurRad="63500" dist="12700" dir="5400000" algn="ctr" rotWithShape="0">
              <a:schemeClr val="tx1">
                <a:alpha val="50000"/>
              </a:schemeClr>
            </a:outerShdw>
          </a:effectLst>
        </p:spPr>
        <p:txBody>
          <a:bodyPr wrap="square">
            <a:prstTxWarp prst="textNoShape">
              <a:avLst/>
            </a:prstTxWarp>
            <a:spAutoFit/>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US" sz="2399" b="0" i="0" u="none" strike="noStrike" kern="1200" cap="none" spc="0" normalizeH="0" baseline="0" noProof="0">
              <a:ln>
                <a:noFill/>
              </a:ln>
              <a:solidFill>
                <a:srgbClr val="282C33"/>
              </a:solidFill>
              <a:effectLst/>
              <a:uLnTx/>
              <a:uFillTx/>
              <a:latin typeface="Arial" panose="020B0604020202020204" pitchFamily="34" charset="0"/>
              <a:ea typeface="+mn-ea"/>
              <a:cs typeface="+mn-cs"/>
            </a:endParaRPr>
          </a:p>
        </p:txBody>
      </p:sp>
      <p:grpSp>
        <p:nvGrpSpPr>
          <p:cNvPr id="181" name="Group 180">
            <a:extLst>
              <a:ext uri="{FF2B5EF4-FFF2-40B4-BE49-F238E27FC236}">
                <a16:creationId xmlns:a16="http://schemas.microsoft.com/office/drawing/2014/main" id="{F20DAB5D-B056-4787-B4C6-81B7C46B6F33}"/>
              </a:ext>
            </a:extLst>
          </p:cNvPr>
          <p:cNvGrpSpPr/>
          <p:nvPr/>
        </p:nvGrpSpPr>
        <p:grpSpPr>
          <a:xfrm>
            <a:off x="6342504" y="2922432"/>
            <a:ext cx="735509" cy="735509"/>
            <a:chOff x="432000" y="1440000"/>
            <a:chExt cx="687282" cy="687600"/>
          </a:xfrm>
        </p:grpSpPr>
        <p:sp>
          <p:nvSpPr>
            <p:cNvPr id="182" name="Oval 5">
              <a:extLst>
                <a:ext uri="{FF2B5EF4-FFF2-40B4-BE49-F238E27FC236}">
                  <a16:creationId xmlns:a16="http://schemas.microsoft.com/office/drawing/2014/main" id="{64D99DB1-D545-45E7-A716-85E045971951}"/>
                </a:ext>
              </a:extLst>
            </p:cNvPr>
            <p:cNvSpPr>
              <a:spLocks noChangeArrowheads="1"/>
            </p:cNvSpPr>
            <p:nvPr/>
          </p:nvSpPr>
          <p:spPr bwMode="auto">
            <a:xfrm>
              <a:off x="432000" y="1440000"/>
              <a:ext cx="687282" cy="687600"/>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282C33"/>
                </a:solidFill>
                <a:effectLst/>
                <a:uLnTx/>
                <a:uFillTx/>
                <a:latin typeface="Arial" panose="020B0604020202020204" pitchFamily="34" charset="0"/>
                <a:ea typeface="+mn-ea"/>
                <a:cs typeface="+mn-cs"/>
              </a:endParaRPr>
            </a:p>
          </p:txBody>
        </p:sp>
        <p:grpSp>
          <p:nvGrpSpPr>
            <p:cNvPr id="183" name="Group 182">
              <a:extLst>
                <a:ext uri="{FF2B5EF4-FFF2-40B4-BE49-F238E27FC236}">
                  <a16:creationId xmlns:a16="http://schemas.microsoft.com/office/drawing/2014/main" id="{DB326974-1E72-4FBA-B314-2764EF3B028B}"/>
                </a:ext>
              </a:extLst>
            </p:cNvPr>
            <p:cNvGrpSpPr/>
            <p:nvPr/>
          </p:nvGrpSpPr>
          <p:grpSpPr>
            <a:xfrm>
              <a:off x="559333" y="1567333"/>
              <a:ext cx="432934" cy="433252"/>
              <a:chOff x="3938588" y="1270000"/>
              <a:chExt cx="4318000" cy="4321175"/>
            </a:xfrm>
          </p:grpSpPr>
          <p:sp>
            <p:nvSpPr>
              <p:cNvPr id="184" name="Freeform 6">
                <a:extLst>
                  <a:ext uri="{FF2B5EF4-FFF2-40B4-BE49-F238E27FC236}">
                    <a16:creationId xmlns:a16="http://schemas.microsoft.com/office/drawing/2014/main" id="{4A5AEA0A-F9EB-46C2-A39D-81A3C1C77805}"/>
                  </a:ext>
                </a:extLst>
              </p:cNvPr>
              <p:cNvSpPr>
                <a:spLocks noEditPoints="1"/>
              </p:cNvSpPr>
              <p:nvPr/>
            </p:nvSpPr>
            <p:spPr bwMode="auto">
              <a:xfrm>
                <a:off x="3938588" y="1270000"/>
                <a:ext cx="4318000" cy="4321175"/>
              </a:xfrm>
              <a:custGeom>
                <a:avLst/>
                <a:gdLst>
                  <a:gd name="T0" fmla="*/ 746 w 1493"/>
                  <a:gd name="T1" fmla="*/ 0 h 1493"/>
                  <a:gd name="T2" fmla="*/ 0 w 1493"/>
                  <a:gd name="T3" fmla="*/ 746 h 1493"/>
                  <a:gd name="T4" fmla="*/ 746 w 1493"/>
                  <a:gd name="T5" fmla="*/ 1493 h 1493"/>
                  <a:gd name="T6" fmla="*/ 1493 w 1493"/>
                  <a:gd name="T7" fmla="*/ 746 h 1493"/>
                  <a:gd name="T8" fmla="*/ 746 w 1493"/>
                  <a:gd name="T9" fmla="*/ 0 h 1493"/>
                  <a:gd name="T10" fmla="*/ 746 w 1493"/>
                  <a:gd name="T11" fmla="*/ 1443 h 1493"/>
                  <a:gd name="T12" fmla="*/ 49 w 1493"/>
                  <a:gd name="T13" fmla="*/ 746 h 1493"/>
                  <a:gd name="T14" fmla="*/ 746 w 1493"/>
                  <a:gd name="T15" fmla="*/ 49 h 1493"/>
                  <a:gd name="T16" fmla="*/ 1443 w 1493"/>
                  <a:gd name="T17" fmla="*/ 746 h 1493"/>
                  <a:gd name="T18" fmla="*/ 746 w 1493"/>
                  <a:gd name="T19" fmla="*/ 1443 h 1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93" h="1493">
                    <a:moveTo>
                      <a:pt x="746" y="0"/>
                    </a:moveTo>
                    <a:cubicBezTo>
                      <a:pt x="334" y="0"/>
                      <a:pt x="0" y="334"/>
                      <a:pt x="0" y="746"/>
                    </a:cubicBezTo>
                    <a:cubicBezTo>
                      <a:pt x="0" y="1158"/>
                      <a:pt x="334" y="1493"/>
                      <a:pt x="746" y="1493"/>
                    </a:cubicBezTo>
                    <a:cubicBezTo>
                      <a:pt x="1158" y="1493"/>
                      <a:pt x="1493" y="1158"/>
                      <a:pt x="1493" y="746"/>
                    </a:cubicBezTo>
                    <a:cubicBezTo>
                      <a:pt x="1493" y="334"/>
                      <a:pt x="1158" y="0"/>
                      <a:pt x="746" y="0"/>
                    </a:cubicBezTo>
                    <a:close/>
                    <a:moveTo>
                      <a:pt x="746" y="1443"/>
                    </a:moveTo>
                    <a:cubicBezTo>
                      <a:pt x="361" y="1443"/>
                      <a:pt x="49" y="1131"/>
                      <a:pt x="49" y="746"/>
                    </a:cubicBezTo>
                    <a:cubicBezTo>
                      <a:pt x="49" y="361"/>
                      <a:pt x="361" y="49"/>
                      <a:pt x="746" y="49"/>
                    </a:cubicBezTo>
                    <a:cubicBezTo>
                      <a:pt x="1131" y="49"/>
                      <a:pt x="1443" y="361"/>
                      <a:pt x="1443" y="746"/>
                    </a:cubicBezTo>
                    <a:cubicBezTo>
                      <a:pt x="1443" y="1131"/>
                      <a:pt x="1131" y="1443"/>
                      <a:pt x="746" y="144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282C33"/>
                  </a:solidFill>
                  <a:effectLst/>
                  <a:uLnTx/>
                  <a:uFillTx/>
                  <a:latin typeface="Arial" panose="020B0604020202020204" pitchFamily="34" charset="0"/>
                  <a:ea typeface="+mn-ea"/>
                  <a:cs typeface="+mn-cs"/>
                </a:endParaRPr>
              </a:p>
            </p:txBody>
          </p:sp>
          <p:sp>
            <p:nvSpPr>
              <p:cNvPr id="185" name="Freeform 7">
                <a:extLst>
                  <a:ext uri="{FF2B5EF4-FFF2-40B4-BE49-F238E27FC236}">
                    <a16:creationId xmlns:a16="http://schemas.microsoft.com/office/drawing/2014/main" id="{AE3BEF31-AA95-4485-A941-F19BC3653DEB}"/>
                  </a:ext>
                </a:extLst>
              </p:cNvPr>
              <p:cNvSpPr>
                <a:spLocks/>
              </p:cNvSpPr>
              <p:nvPr/>
            </p:nvSpPr>
            <p:spPr bwMode="auto">
              <a:xfrm>
                <a:off x="5702301" y="1751013"/>
                <a:ext cx="790575" cy="1362075"/>
              </a:xfrm>
              <a:custGeom>
                <a:avLst/>
                <a:gdLst>
                  <a:gd name="T0" fmla="*/ 159 w 498"/>
                  <a:gd name="T1" fmla="*/ 858 h 858"/>
                  <a:gd name="T2" fmla="*/ 337 w 498"/>
                  <a:gd name="T3" fmla="*/ 858 h 858"/>
                  <a:gd name="T4" fmla="*/ 337 w 498"/>
                  <a:gd name="T5" fmla="*/ 311 h 858"/>
                  <a:gd name="T6" fmla="*/ 498 w 498"/>
                  <a:gd name="T7" fmla="*/ 311 h 858"/>
                  <a:gd name="T8" fmla="*/ 248 w 498"/>
                  <a:gd name="T9" fmla="*/ 0 h 858"/>
                  <a:gd name="T10" fmla="*/ 0 w 498"/>
                  <a:gd name="T11" fmla="*/ 311 h 858"/>
                  <a:gd name="T12" fmla="*/ 159 w 498"/>
                  <a:gd name="T13" fmla="*/ 311 h 858"/>
                  <a:gd name="T14" fmla="*/ 159 w 498"/>
                  <a:gd name="T15" fmla="*/ 858 h 8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858">
                    <a:moveTo>
                      <a:pt x="159" y="858"/>
                    </a:moveTo>
                    <a:lnTo>
                      <a:pt x="337" y="858"/>
                    </a:lnTo>
                    <a:lnTo>
                      <a:pt x="337" y="311"/>
                    </a:lnTo>
                    <a:lnTo>
                      <a:pt x="498" y="311"/>
                    </a:lnTo>
                    <a:lnTo>
                      <a:pt x="248" y="0"/>
                    </a:lnTo>
                    <a:lnTo>
                      <a:pt x="0" y="311"/>
                    </a:lnTo>
                    <a:lnTo>
                      <a:pt x="159" y="311"/>
                    </a:lnTo>
                    <a:lnTo>
                      <a:pt x="159" y="85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186" name="Freeform 8">
                <a:extLst>
                  <a:ext uri="{FF2B5EF4-FFF2-40B4-BE49-F238E27FC236}">
                    <a16:creationId xmlns:a16="http://schemas.microsoft.com/office/drawing/2014/main" id="{313A23E2-205A-4ABB-9FCF-76BB54227EF7}"/>
                  </a:ext>
                </a:extLst>
              </p:cNvPr>
              <p:cNvSpPr>
                <a:spLocks/>
              </p:cNvSpPr>
              <p:nvPr/>
            </p:nvSpPr>
            <p:spPr bwMode="auto">
              <a:xfrm>
                <a:off x="5702301" y="3746500"/>
                <a:ext cx="790575" cy="1360488"/>
              </a:xfrm>
              <a:custGeom>
                <a:avLst/>
                <a:gdLst>
                  <a:gd name="T0" fmla="*/ 337 w 498"/>
                  <a:gd name="T1" fmla="*/ 0 h 857"/>
                  <a:gd name="T2" fmla="*/ 159 w 498"/>
                  <a:gd name="T3" fmla="*/ 0 h 857"/>
                  <a:gd name="T4" fmla="*/ 159 w 498"/>
                  <a:gd name="T5" fmla="*/ 547 h 857"/>
                  <a:gd name="T6" fmla="*/ 0 w 498"/>
                  <a:gd name="T7" fmla="*/ 547 h 857"/>
                  <a:gd name="T8" fmla="*/ 248 w 498"/>
                  <a:gd name="T9" fmla="*/ 857 h 857"/>
                  <a:gd name="T10" fmla="*/ 498 w 498"/>
                  <a:gd name="T11" fmla="*/ 547 h 857"/>
                  <a:gd name="T12" fmla="*/ 337 w 498"/>
                  <a:gd name="T13" fmla="*/ 547 h 857"/>
                  <a:gd name="T14" fmla="*/ 337 w 498"/>
                  <a:gd name="T15" fmla="*/ 0 h 8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857">
                    <a:moveTo>
                      <a:pt x="337" y="0"/>
                    </a:moveTo>
                    <a:lnTo>
                      <a:pt x="159" y="0"/>
                    </a:lnTo>
                    <a:lnTo>
                      <a:pt x="159" y="547"/>
                    </a:lnTo>
                    <a:lnTo>
                      <a:pt x="0" y="547"/>
                    </a:lnTo>
                    <a:lnTo>
                      <a:pt x="248" y="857"/>
                    </a:lnTo>
                    <a:lnTo>
                      <a:pt x="498" y="547"/>
                    </a:lnTo>
                    <a:lnTo>
                      <a:pt x="337" y="547"/>
                    </a:lnTo>
                    <a:lnTo>
                      <a:pt x="33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282C33"/>
                  </a:solidFill>
                  <a:effectLst/>
                  <a:uLnTx/>
                  <a:uFillTx/>
                  <a:latin typeface="Arial" panose="020B0604020202020204" pitchFamily="34" charset="0"/>
                  <a:ea typeface="+mn-ea"/>
                  <a:cs typeface="+mn-cs"/>
                </a:endParaRPr>
              </a:p>
            </p:txBody>
          </p:sp>
          <p:sp>
            <p:nvSpPr>
              <p:cNvPr id="187" name="Freeform 9">
                <a:extLst>
                  <a:ext uri="{FF2B5EF4-FFF2-40B4-BE49-F238E27FC236}">
                    <a16:creationId xmlns:a16="http://schemas.microsoft.com/office/drawing/2014/main" id="{290D3CBA-DD0F-4E21-9CAE-7E845F972192}"/>
                  </a:ext>
                </a:extLst>
              </p:cNvPr>
              <p:cNvSpPr>
                <a:spLocks/>
              </p:cNvSpPr>
              <p:nvPr/>
            </p:nvSpPr>
            <p:spPr bwMode="auto">
              <a:xfrm>
                <a:off x="6413501" y="3035300"/>
                <a:ext cx="1360488" cy="790575"/>
              </a:xfrm>
              <a:custGeom>
                <a:avLst/>
                <a:gdLst>
                  <a:gd name="T0" fmla="*/ 310 w 857"/>
                  <a:gd name="T1" fmla="*/ 159 h 498"/>
                  <a:gd name="T2" fmla="*/ 310 w 857"/>
                  <a:gd name="T3" fmla="*/ 0 h 498"/>
                  <a:gd name="T4" fmla="*/ 0 w 857"/>
                  <a:gd name="T5" fmla="*/ 248 h 498"/>
                  <a:gd name="T6" fmla="*/ 310 w 857"/>
                  <a:gd name="T7" fmla="*/ 498 h 498"/>
                  <a:gd name="T8" fmla="*/ 310 w 857"/>
                  <a:gd name="T9" fmla="*/ 337 h 498"/>
                  <a:gd name="T10" fmla="*/ 857 w 857"/>
                  <a:gd name="T11" fmla="*/ 337 h 498"/>
                  <a:gd name="T12" fmla="*/ 857 w 857"/>
                  <a:gd name="T13" fmla="*/ 159 h 498"/>
                  <a:gd name="T14" fmla="*/ 310 w 857"/>
                  <a:gd name="T15" fmla="*/ 159 h 4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57" h="498">
                    <a:moveTo>
                      <a:pt x="310" y="159"/>
                    </a:moveTo>
                    <a:lnTo>
                      <a:pt x="310" y="0"/>
                    </a:lnTo>
                    <a:lnTo>
                      <a:pt x="0" y="248"/>
                    </a:lnTo>
                    <a:lnTo>
                      <a:pt x="310" y="498"/>
                    </a:lnTo>
                    <a:lnTo>
                      <a:pt x="310" y="337"/>
                    </a:lnTo>
                    <a:lnTo>
                      <a:pt x="857" y="337"/>
                    </a:lnTo>
                    <a:lnTo>
                      <a:pt x="857" y="159"/>
                    </a:lnTo>
                    <a:lnTo>
                      <a:pt x="310" y="15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282C33"/>
                  </a:solidFill>
                  <a:effectLst/>
                  <a:uLnTx/>
                  <a:uFillTx/>
                  <a:latin typeface="Arial" panose="020B0604020202020204" pitchFamily="34" charset="0"/>
                  <a:ea typeface="+mn-ea"/>
                  <a:cs typeface="+mn-cs"/>
                </a:endParaRPr>
              </a:p>
            </p:txBody>
          </p:sp>
          <p:sp>
            <p:nvSpPr>
              <p:cNvPr id="188" name="Freeform 10">
                <a:extLst>
                  <a:ext uri="{FF2B5EF4-FFF2-40B4-BE49-F238E27FC236}">
                    <a16:creationId xmlns:a16="http://schemas.microsoft.com/office/drawing/2014/main" id="{A8587FF7-72CB-459E-AA85-B8D9225FB0BE}"/>
                  </a:ext>
                </a:extLst>
              </p:cNvPr>
              <p:cNvSpPr>
                <a:spLocks/>
              </p:cNvSpPr>
              <p:nvPr/>
            </p:nvSpPr>
            <p:spPr bwMode="auto">
              <a:xfrm>
                <a:off x="4418013" y="3035300"/>
                <a:ext cx="1362075" cy="790575"/>
              </a:xfrm>
              <a:custGeom>
                <a:avLst/>
                <a:gdLst>
                  <a:gd name="T0" fmla="*/ 858 w 858"/>
                  <a:gd name="T1" fmla="*/ 248 h 498"/>
                  <a:gd name="T2" fmla="*/ 549 w 858"/>
                  <a:gd name="T3" fmla="*/ 0 h 498"/>
                  <a:gd name="T4" fmla="*/ 549 w 858"/>
                  <a:gd name="T5" fmla="*/ 159 h 498"/>
                  <a:gd name="T6" fmla="*/ 0 w 858"/>
                  <a:gd name="T7" fmla="*/ 159 h 498"/>
                  <a:gd name="T8" fmla="*/ 0 w 858"/>
                  <a:gd name="T9" fmla="*/ 339 h 498"/>
                  <a:gd name="T10" fmla="*/ 549 w 858"/>
                  <a:gd name="T11" fmla="*/ 339 h 498"/>
                  <a:gd name="T12" fmla="*/ 549 w 858"/>
                  <a:gd name="T13" fmla="*/ 498 h 498"/>
                  <a:gd name="T14" fmla="*/ 858 w 858"/>
                  <a:gd name="T15" fmla="*/ 248 h 4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58" h="498">
                    <a:moveTo>
                      <a:pt x="858" y="248"/>
                    </a:moveTo>
                    <a:lnTo>
                      <a:pt x="549" y="0"/>
                    </a:lnTo>
                    <a:lnTo>
                      <a:pt x="549" y="159"/>
                    </a:lnTo>
                    <a:lnTo>
                      <a:pt x="0" y="159"/>
                    </a:lnTo>
                    <a:lnTo>
                      <a:pt x="0" y="339"/>
                    </a:lnTo>
                    <a:lnTo>
                      <a:pt x="549" y="339"/>
                    </a:lnTo>
                    <a:lnTo>
                      <a:pt x="549" y="498"/>
                    </a:lnTo>
                    <a:lnTo>
                      <a:pt x="858" y="2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282C33"/>
                  </a:solidFill>
                  <a:effectLst/>
                  <a:uLnTx/>
                  <a:uFillTx/>
                  <a:latin typeface="Arial" panose="020B0604020202020204" pitchFamily="34" charset="0"/>
                  <a:ea typeface="+mn-ea"/>
                  <a:cs typeface="+mn-cs"/>
                </a:endParaRPr>
              </a:p>
            </p:txBody>
          </p:sp>
        </p:grpSp>
      </p:grpSp>
      <p:grpSp>
        <p:nvGrpSpPr>
          <p:cNvPr id="189" name="Group 188">
            <a:extLst>
              <a:ext uri="{FF2B5EF4-FFF2-40B4-BE49-F238E27FC236}">
                <a16:creationId xmlns:a16="http://schemas.microsoft.com/office/drawing/2014/main" id="{0EB88BC9-FBE3-4CCD-8179-1AA49D9F505D}"/>
              </a:ext>
            </a:extLst>
          </p:cNvPr>
          <p:cNvGrpSpPr/>
          <p:nvPr/>
        </p:nvGrpSpPr>
        <p:grpSpPr>
          <a:xfrm>
            <a:off x="7262971" y="4544570"/>
            <a:ext cx="735509" cy="735509"/>
            <a:chOff x="432000" y="1440000"/>
            <a:chExt cx="687282" cy="687600"/>
          </a:xfrm>
        </p:grpSpPr>
        <p:sp>
          <p:nvSpPr>
            <p:cNvPr id="190" name="Oval 5">
              <a:extLst>
                <a:ext uri="{FF2B5EF4-FFF2-40B4-BE49-F238E27FC236}">
                  <a16:creationId xmlns:a16="http://schemas.microsoft.com/office/drawing/2014/main" id="{2483B616-97F8-4001-B04E-716D6457DE66}"/>
                </a:ext>
              </a:extLst>
            </p:cNvPr>
            <p:cNvSpPr>
              <a:spLocks noChangeArrowheads="1"/>
            </p:cNvSpPr>
            <p:nvPr/>
          </p:nvSpPr>
          <p:spPr bwMode="auto">
            <a:xfrm>
              <a:off x="432000" y="1440000"/>
              <a:ext cx="687282" cy="687600"/>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282C33"/>
                </a:solidFill>
                <a:effectLst/>
                <a:uLnTx/>
                <a:uFillTx/>
                <a:latin typeface="Arial" panose="020B0604020202020204" pitchFamily="34" charset="0"/>
                <a:ea typeface="+mn-ea"/>
                <a:cs typeface="+mn-cs"/>
              </a:endParaRPr>
            </a:p>
          </p:txBody>
        </p:sp>
        <p:grpSp>
          <p:nvGrpSpPr>
            <p:cNvPr id="191" name="Group 190">
              <a:extLst>
                <a:ext uri="{FF2B5EF4-FFF2-40B4-BE49-F238E27FC236}">
                  <a16:creationId xmlns:a16="http://schemas.microsoft.com/office/drawing/2014/main" id="{CC89589D-D8B3-4918-BDB0-A701C270D276}"/>
                </a:ext>
              </a:extLst>
            </p:cNvPr>
            <p:cNvGrpSpPr/>
            <p:nvPr/>
          </p:nvGrpSpPr>
          <p:grpSpPr>
            <a:xfrm>
              <a:off x="559333" y="1567333"/>
              <a:ext cx="432934" cy="433252"/>
              <a:chOff x="3938588" y="1270000"/>
              <a:chExt cx="4318000" cy="4321175"/>
            </a:xfrm>
          </p:grpSpPr>
          <p:sp>
            <p:nvSpPr>
              <p:cNvPr id="192" name="Freeform 6">
                <a:extLst>
                  <a:ext uri="{FF2B5EF4-FFF2-40B4-BE49-F238E27FC236}">
                    <a16:creationId xmlns:a16="http://schemas.microsoft.com/office/drawing/2014/main" id="{9984925C-DC91-4A11-828D-E6E7F71D8CCD}"/>
                  </a:ext>
                </a:extLst>
              </p:cNvPr>
              <p:cNvSpPr>
                <a:spLocks noEditPoints="1"/>
              </p:cNvSpPr>
              <p:nvPr/>
            </p:nvSpPr>
            <p:spPr bwMode="auto">
              <a:xfrm>
                <a:off x="3938588" y="1270000"/>
                <a:ext cx="4318000" cy="4321175"/>
              </a:xfrm>
              <a:custGeom>
                <a:avLst/>
                <a:gdLst>
                  <a:gd name="T0" fmla="*/ 746 w 1493"/>
                  <a:gd name="T1" fmla="*/ 0 h 1493"/>
                  <a:gd name="T2" fmla="*/ 0 w 1493"/>
                  <a:gd name="T3" fmla="*/ 746 h 1493"/>
                  <a:gd name="T4" fmla="*/ 746 w 1493"/>
                  <a:gd name="T5" fmla="*/ 1493 h 1493"/>
                  <a:gd name="T6" fmla="*/ 1493 w 1493"/>
                  <a:gd name="T7" fmla="*/ 746 h 1493"/>
                  <a:gd name="T8" fmla="*/ 746 w 1493"/>
                  <a:gd name="T9" fmla="*/ 0 h 1493"/>
                  <a:gd name="T10" fmla="*/ 746 w 1493"/>
                  <a:gd name="T11" fmla="*/ 1443 h 1493"/>
                  <a:gd name="T12" fmla="*/ 49 w 1493"/>
                  <a:gd name="T13" fmla="*/ 746 h 1493"/>
                  <a:gd name="T14" fmla="*/ 746 w 1493"/>
                  <a:gd name="T15" fmla="*/ 49 h 1493"/>
                  <a:gd name="T16" fmla="*/ 1443 w 1493"/>
                  <a:gd name="T17" fmla="*/ 746 h 1493"/>
                  <a:gd name="T18" fmla="*/ 746 w 1493"/>
                  <a:gd name="T19" fmla="*/ 1443 h 1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93" h="1493">
                    <a:moveTo>
                      <a:pt x="746" y="0"/>
                    </a:moveTo>
                    <a:cubicBezTo>
                      <a:pt x="334" y="0"/>
                      <a:pt x="0" y="334"/>
                      <a:pt x="0" y="746"/>
                    </a:cubicBezTo>
                    <a:cubicBezTo>
                      <a:pt x="0" y="1158"/>
                      <a:pt x="334" y="1493"/>
                      <a:pt x="746" y="1493"/>
                    </a:cubicBezTo>
                    <a:cubicBezTo>
                      <a:pt x="1158" y="1493"/>
                      <a:pt x="1493" y="1158"/>
                      <a:pt x="1493" y="746"/>
                    </a:cubicBezTo>
                    <a:cubicBezTo>
                      <a:pt x="1493" y="334"/>
                      <a:pt x="1158" y="0"/>
                      <a:pt x="746" y="0"/>
                    </a:cubicBezTo>
                    <a:close/>
                    <a:moveTo>
                      <a:pt x="746" y="1443"/>
                    </a:moveTo>
                    <a:cubicBezTo>
                      <a:pt x="361" y="1443"/>
                      <a:pt x="49" y="1131"/>
                      <a:pt x="49" y="746"/>
                    </a:cubicBezTo>
                    <a:cubicBezTo>
                      <a:pt x="49" y="361"/>
                      <a:pt x="361" y="49"/>
                      <a:pt x="746" y="49"/>
                    </a:cubicBezTo>
                    <a:cubicBezTo>
                      <a:pt x="1131" y="49"/>
                      <a:pt x="1443" y="361"/>
                      <a:pt x="1443" y="746"/>
                    </a:cubicBezTo>
                    <a:cubicBezTo>
                      <a:pt x="1443" y="1131"/>
                      <a:pt x="1131" y="1443"/>
                      <a:pt x="746" y="144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282C33"/>
                  </a:solidFill>
                  <a:effectLst/>
                  <a:uLnTx/>
                  <a:uFillTx/>
                  <a:latin typeface="Arial" panose="020B0604020202020204" pitchFamily="34" charset="0"/>
                  <a:ea typeface="+mn-ea"/>
                  <a:cs typeface="+mn-cs"/>
                </a:endParaRPr>
              </a:p>
            </p:txBody>
          </p:sp>
          <p:sp>
            <p:nvSpPr>
              <p:cNvPr id="193" name="Freeform 7">
                <a:extLst>
                  <a:ext uri="{FF2B5EF4-FFF2-40B4-BE49-F238E27FC236}">
                    <a16:creationId xmlns:a16="http://schemas.microsoft.com/office/drawing/2014/main" id="{BDB7CC6B-8042-4E3B-8468-6F12F8B54359}"/>
                  </a:ext>
                </a:extLst>
              </p:cNvPr>
              <p:cNvSpPr>
                <a:spLocks/>
              </p:cNvSpPr>
              <p:nvPr/>
            </p:nvSpPr>
            <p:spPr bwMode="auto">
              <a:xfrm>
                <a:off x="5702301" y="1751013"/>
                <a:ext cx="790575" cy="1362075"/>
              </a:xfrm>
              <a:custGeom>
                <a:avLst/>
                <a:gdLst>
                  <a:gd name="T0" fmla="*/ 159 w 498"/>
                  <a:gd name="T1" fmla="*/ 858 h 858"/>
                  <a:gd name="T2" fmla="*/ 337 w 498"/>
                  <a:gd name="T3" fmla="*/ 858 h 858"/>
                  <a:gd name="T4" fmla="*/ 337 w 498"/>
                  <a:gd name="T5" fmla="*/ 311 h 858"/>
                  <a:gd name="T6" fmla="*/ 498 w 498"/>
                  <a:gd name="T7" fmla="*/ 311 h 858"/>
                  <a:gd name="T8" fmla="*/ 248 w 498"/>
                  <a:gd name="T9" fmla="*/ 0 h 858"/>
                  <a:gd name="T10" fmla="*/ 0 w 498"/>
                  <a:gd name="T11" fmla="*/ 311 h 858"/>
                  <a:gd name="T12" fmla="*/ 159 w 498"/>
                  <a:gd name="T13" fmla="*/ 311 h 858"/>
                  <a:gd name="T14" fmla="*/ 159 w 498"/>
                  <a:gd name="T15" fmla="*/ 858 h 8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858">
                    <a:moveTo>
                      <a:pt x="159" y="858"/>
                    </a:moveTo>
                    <a:lnTo>
                      <a:pt x="337" y="858"/>
                    </a:lnTo>
                    <a:lnTo>
                      <a:pt x="337" y="311"/>
                    </a:lnTo>
                    <a:lnTo>
                      <a:pt x="498" y="311"/>
                    </a:lnTo>
                    <a:lnTo>
                      <a:pt x="248" y="0"/>
                    </a:lnTo>
                    <a:lnTo>
                      <a:pt x="0" y="311"/>
                    </a:lnTo>
                    <a:lnTo>
                      <a:pt x="159" y="311"/>
                    </a:lnTo>
                    <a:lnTo>
                      <a:pt x="159" y="85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194" name="Freeform 8">
                <a:extLst>
                  <a:ext uri="{FF2B5EF4-FFF2-40B4-BE49-F238E27FC236}">
                    <a16:creationId xmlns:a16="http://schemas.microsoft.com/office/drawing/2014/main" id="{024983E5-36A6-47C6-ADF7-E053042D8DBC}"/>
                  </a:ext>
                </a:extLst>
              </p:cNvPr>
              <p:cNvSpPr>
                <a:spLocks/>
              </p:cNvSpPr>
              <p:nvPr/>
            </p:nvSpPr>
            <p:spPr bwMode="auto">
              <a:xfrm>
                <a:off x="5702301" y="3746500"/>
                <a:ext cx="790575" cy="1360488"/>
              </a:xfrm>
              <a:custGeom>
                <a:avLst/>
                <a:gdLst>
                  <a:gd name="T0" fmla="*/ 337 w 498"/>
                  <a:gd name="T1" fmla="*/ 0 h 857"/>
                  <a:gd name="T2" fmla="*/ 159 w 498"/>
                  <a:gd name="T3" fmla="*/ 0 h 857"/>
                  <a:gd name="T4" fmla="*/ 159 w 498"/>
                  <a:gd name="T5" fmla="*/ 547 h 857"/>
                  <a:gd name="T6" fmla="*/ 0 w 498"/>
                  <a:gd name="T7" fmla="*/ 547 h 857"/>
                  <a:gd name="T8" fmla="*/ 248 w 498"/>
                  <a:gd name="T9" fmla="*/ 857 h 857"/>
                  <a:gd name="T10" fmla="*/ 498 w 498"/>
                  <a:gd name="T11" fmla="*/ 547 h 857"/>
                  <a:gd name="T12" fmla="*/ 337 w 498"/>
                  <a:gd name="T13" fmla="*/ 547 h 857"/>
                  <a:gd name="T14" fmla="*/ 337 w 498"/>
                  <a:gd name="T15" fmla="*/ 0 h 8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857">
                    <a:moveTo>
                      <a:pt x="337" y="0"/>
                    </a:moveTo>
                    <a:lnTo>
                      <a:pt x="159" y="0"/>
                    </a:lnTo>
                    <a:lnTo>
                      <a:pt x="159" y="547"/>
                    </a:lnTo>
                    <a:lnTo>
                      <a:pt x="0" y="547"/>
                    </a:lnTo>
                    <a:lnTo>
                      <a:pt x="248" y="857"/>
                    </a:lnTo>
                    <a:lnTo>
                      <a:pt x="498" y="547"/>
                    </a:lnTo>
                    <a:lnTo>
                      <a:pt x="337" y="547"/>
                    </a:lnTo>
                    <a:lnTo>
                      <a:pt x="33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282C33"/>
                  </a:solidFill>
                  <a:effectLst/>
                  <a:uLnTx/>
                  <a:uFillTx/>
                  <a:latin typeface="Arial" panose="020B0604020202020204" pitchFamily="34" charset="0"/>
                  <a:ea typeface="+mn-ea"/>
                  <a:cs typeface="+mn-cs"/>
                </a:endParaRPr>
              </a:p>
            </p:txBody>
          </p:sp>
          <p:sp>
            <p:nvSpPr>
              <p:cNvPr id="195" name="Freeform 9">
                <a:extLst>
                  <a:ext uri="{FF2B5EF4-FFF2-40B4-BE49-F238E27FC236}">
                    <a16:creationId xmlns:a16="http://schemas.microsoft.com/office/drawing/2014/main" id="{B83F793F-1D02-4CAD-B0F0-DB435B2B91D2}"/>
                  </a:ext>
                </a:extLst>
              </p:cNvPr>
              <p:cNvSpPr>
                <a:spLocks/>
              </p:cNvSpPr>
              <p:nvPr/>
            </p:nvSpPr>
            <p:spPr bwMode="auto">
              <a:xfrm>
                <a:off x="6413501" y="3035300"/>
                <a:ext cx="1360488" cy="790575"/>
              </a:xfrm>
              <a:custGeom>
                <a:avLst/>
                <a:gdLst>
                  <a:gd name="T0" fmla="*/ 310 w 857"/>
                  <a:gd name="T1" fmla="*/ 159 h 498"/>
                  <a:gd name="T2" fmla="*/ 310 w 857"/>
                  <a:gd name="T3" fmla="*/ 0 h 498"/>
                  <a:gd name="T4" fmla="*/ 0 w 857"/>
                  <a:gd name="T5" fmla="*/ 248 h 498"/>
                  <a:gd name="T6" fmla="*/ 310 w 857"/>
                  <a:gd name="T7" fmla="*/ 498 h 498"/>
                  <a:gd name="T8" fmla="*/ 310 w 857"/>
                  <a:gd name="T9" fmla="*/ 337 h 498"/>
                  <a:gd name="T10" fmla="*/ 857 w 857"/>
                  <a:gd name="T11" fmla="*/ 337 h 498"/>
                  <a:gd name="T12" fmla="*/ 857 w 857"/>
                  <a:gd name="T13" fmla="*/ 159 h 498"/>
                  <a:gd name="T14" fmla="*/ 310 w 857"/>
                  <a:gd name="T15" fmla="*/ 159 h 4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57" h="498">
                    <a:moveTo>
                      <a:pt x="310" y="159"/>
                    </a:moveTo>
                    <a:lnTo>
                      <a:pt x="310" y="0"/>
                    </a:lnTo>
                    <a:lnTo>
                      <a:pt x="0" y="248"/>
                    </a:lnTo>
                    <a:lnTo>
                      <a:pt x="310" y="498"/>
                    </a:lnTo>
                    <a:lnTo>
                      <a:pt x="310" y="337"/>
                    </a:lnTo>
                    <a:lnTo>
                      <a:pt x="857" y="337"/>
                    </a:lnTo>
                    <a:lnTo>
                      <a:pt x="857" y="159"/>
                    </a:lnTo>
                    <a:lnTo>
                      <a:pt x="310" y="15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282C33"/>
                  </a:solidFill>
                  <a:effectLst/>
                  <a:uLnTx/>
                  <a:uFillTx/>
                  <a:latin typeface="Arial" panose="020B0604020202020204" pitchFamily="34" charset="0"/>
                  <a:ea typeface="+mn-ea"/>
                  <a:cs typeface="+mn-cs"/>
                </a:endParaRPr>
              </a:p>
            </p:txBody>
          </p:sp>
          <p:sp>
            <p:nvSpPr>
              <p:cNvPr id="196" name="Freeform 10">
                <a:extLst>
                  <a:ext uri="{FF2B5EF4-FFF2-40B4-BE49-F238E27FC236}">
                    <a16:creationId xmlns:a16="http://schemas.microsoft.com/office/drawing/2014/main" id="{E129AAAC-E905-47FC-B93B-218580770656}"/>
                  </a:ext>
                </a:extLst>
              </p:cNvPr>
              <p:cNvSpPr>
                <a:spLocks/>
              </p:cNvSpPr>
              <p:nvPr/>
            </p:nvSpPr>
            <p:spPr bwMode="auto">
              <a:xfrm>
                <a:off x="4418013" y="3035300"/>
                <a:ext cx="1362075" cy="790575"/>
              </a:xfrm>
              <a:custGeom>
                <a:avLst/>
                <a:gdLst>
                  <a:gd name="T0" fmla="*/ 858 w 858"/>
                  <a:gd name="T1" fmla="*/ 248 h 498"/>
                  <a:gd name="T2" fmla="*/ 549 w 858"/>
                  <a:gd name="T3" fmla="*/ 0 h 498"/>
                  <a:gd name="T4" fmla="*/ 549 w 858"/>
                  <a:gd name="T5" fmla="*/ 159 h 498"/>
                  <a:gd name="T6" fmla="*/ 0 w 858"/>
                  <a:gd name="T7" fmla="*/ 159 h 498"/>
                  <a:gd name="T8" fmla="*/ 0 w 858"/>
                  <a:gd name="T9" fmla="*/ 339 h 498"/>
                  <a:gd name="T10" fmla="*/ 549 w 858"/>
                  <a:gd name="T11" fmla="*/ 339 h 498"/>
                  <a:gd name="T12" fmla="*/ 549 w 858"/>
                  <a:gd name="T13" fmla="*/ 498 h 498"/>
                  <a:gd name="T14" fmla="*/ 858 w 858"/>
                  <a:gd name="T15" fmla="*/ 248 h 4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58" h="498">
                    <a:moveTo>
                      <a:pt x="858" y="248"/>
                    </a:moveTo>
                    <a:lnTo>
                      <a:pt x="549" y="0"/>
                    </a:lnTo>
                    <a:lnTo>
                      <a:pt x="549" y="159"/>
                    </a:lnTo>
                    <a:lnTo>
                      <a:pt x="0" y="159"/>
                    </a:lnTo>
                    <a:lnTo>
                      <a:pt x="0" y="339"/>
                    </a:lnTo>
                    <a:lnTo>
                      <a:pt x="549" y="339"/>
                    </a:lnTo>
                    <a:lnTo>
                      <a:pt x="549" y="498"/>
                    </a:lnTo>
                    <a:lnTo>
                      <a:pt x="858" y="2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282C33"/>
                  </a:solidFill>
                  <a:effectLst/>
                  <a:uLnTx/>
                  <a:uFillTx/>
                  <a:latin typeface="Arial" panose="020B0604020202020204" pitchFamily="34" charset="0"/>
                  <a:ea typeface="+mn-ea"/>
                  <a:cs typeface="+mn-cs"/>
                </a:endParaRPr>
              </a:p>
            </p:txBody>
          </p:sp>
        </p:grpSp>
      </p:grpSp>
      <p:grpSp>
        <p:nvGrpSpPr>
          <p:cNvPr id="48" name="Group 47">
            <a:extLst>
              <a:ext uri="{FF2B5EF4-FFF2-40B4-BE49-F238E27FC236}">
                <a16:creationId xmlns:a16="http://schemas.microsoft.com/office/drawing/2014/main" id="{69011179-35AB-138C-681A-2030A44D2443}"/>
              </a:ext>
            </a:extLst>
          </p:cNvPr>
          <p:cNvGrpSpPr>
            <a:grpSpLocks noChangeAspect="1"/>
          </p:cNvGrpSpPr>
          <p:nvPr/>
        </p:nvGrpSpPr>
        <p:grpSpPr>
          <a:xfrm>
            <a:off x="8115158" y="4611648"/>
            <a:ext cx="670816" cy="671127"/>
            <a:chOff x="181025" y="178233"/>
            <a:chExt cx="719667" cy="720000"/>
          </a:xfrm>
        </p:grpSpPr>
        <p:sp>
          <p:nvSpPr>
            <p:cNvPr id="49" name="Oval 5">
              <a:extLst>
                <a:ext uri="{FF2B5EF4-FFF2-40B4-BE49-F238E27FC236}">
                  <a16:creationId xmlns:a16="http://schemas.microsoft.com/office/drawing/2014/main" id="{5350F6CF-22C4-AD33-3DFB-B4DB2E2187CE}"/>
                </a:ext>
              </a:extLst>
            </p:cNvPr>
            <p:cNvSpPr>
              <a:spLocks noChangeArrowheads="1"/>
            </p:cNvSpPr>
            <p:nvPr/>
          </p:nvSpPr>
          <p:spPr bwMode="auto">
            <a:xfrm>
              <a:off x="181025" y="178233"/>
              <a:ext cx="719667" cy="720000"/>
            </a:xfrm>
            <a:prstGeom prst="ellipse">
              <a:avLst/>
            </a:prstGeom>
            <a:solidFill>
              <a:srgbClr val="97D700"/>
            </a:solidFill>
            <a:ln>
              <a:noFill/>
            </a:ln>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282C33"/>
                </a:solidFill>
                <a:effectLst/>
                <a:uLnTx/>
                <a:uFillTx/>
                <a:latin typeface="Arial" panose="020B0604020202020204" pitchFamily="34" charset="0"/>
                <a:ea typeface="+mn-ea"/>
                <a:cs typeface="+mn-cs"/>
              </a:endParaRPr>
            </a:p>
          </p:txBody>
        </p:sp>
        <p:grpSp>
          <p:nvGrpSpPr>
            <p:cNvPr id="52" name="Group 51">
              <a:extLst>
                <a:ext uri="{FF2B5EF4-FFF2-40B4-BE49-F238E27FC236}">
                  <a16:creationId xmlns:a16="http://schemas.microsoft.com/office/drawing/2014/main" id="{5E6B2C72-62A4-ABD1-5EFB-7F6CE15C38B6}"/>
                </a:ext>
              </a:extLst>
            </p:cNvPr>
            <p:cNvGrpSpPr/>
            <p:nvPr/>
          </p:nvGrpSpPr>
          <p:grpSpPr>
            <a:xfrm>
              <a:off x="308251" y="305625"/>
              <a:ext cx="465216" cy="465215"/>
              <a:chOff x="3879851" y="1212850"/>
              <a:chExt cx="4429125" cy="4429125"/>
            </a:xfrm>
            <a:solidFill>
              <a:srgbClr val="282D34"/>
            </a:solidFill>
          </p:grpSpPr>
          <p:sp>
            <p:nvSpPr>
              <p:cNvPr id="53" name="Freeform 6">
                <a:extLst>
                  <a:ext uri="{FF2B5EF4-FFF2-40B4-BE49-F238E27FC236}">
                    <a16:creationId xmlns:a16="http://schemas.microsoft.com/office/drawing/2014/main" id="{199D966B-4425-461C-C6CD-4EC3DC77C7D9}"/>
                  </a:ext>
                </a:extLst>
              </p:cNvPr>
              <p:cNvSpPr>
                <a:spLocks noEditPoints="1"/>
              </p:cNvSpPr>
              <p:nvPr/>
            </p:nvSpPr>
            <p:spPr bwMode="auto">
              <a:xfrm>
                <a:off x="3879851" y="1212850"/>
                <a:ext cx="4429125" cy="4429125"/>
              </a:xfrm>
              <a:custGeom>
                <a:avLst/>
                <a:gdLst>
                  <a:gd name="T0" fmla="*/ 766 w 1531"/>
                  <a:gd name="T1" fmla="*/ 0 h 1531"/>
                  <a:gd name="T2" fmla="*/ 0 w 1531"/>
                  <a:gd name="T3" fmla="*/ 766 h 1531"/>
                  <a:gd name="T4" fmla="*/ 766 w 1531"/>
                  <a:gd name="T5" fmla="*/ 1531 h 1531"/>
                  <a:gd name="T6" fmla="*/ 1531 w 1531"/>
                  <a:gd name="T7" fmla="*/ 766 h 1531"/>
                  <a:gd name="T8" fmla="*/ 766 w 1531"/>
                  <a:gd name="T9" fmla="*/ 0 h 1531"/>
                  <a:gd name="T10" fmla="*/ 766 w 1531"/>
                  <a:gd name="T11" fmla="*/ 1481 h 1531"/>
                  <a:gd name="T12" fmla="*/ 50 w 1531"/>
                  <a:gd name="T13" fmla="*/ 766 h 1531"/>
                  <a:gd name="T14" fmla="*/ 766 w 1531"/>
                  <a:gd name="T15" fmla="*/ 50 h 1531"/>
                  <a:gd name="T16" fmla="*/ 1481 w 1531"/>
                  <a:gd name="T17" fmla="*/ 766 h 1531"/>
                  <a:gd name="T18" fmla="*/ 766 w 1531"/>
                  <a:gd name="T19" fmla="*/ 1481 h 1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31" h="1531">
                    <a:moveTo>
                      <a:pt x="766" y="0"/>
                    </a:moveTo>
                    <a:cubicBezTo>
                      <a:pt x="344" y="0"/>
                      <a:pt x="0" y="343"/>
                      <a:pt x="0" y="766"/>
                    </a:cubicBezTo>
                    <a:cubicBezTo>
                      <a:pt x="0" y="1188"/>
                      <a:pt x="344" y="1531"/>
                      <a:pt x="766" y="1531"/>
                    </a:cubicBezTo>
                    <a:cubicBezTo>
                      <a:pt x="1188" y="1531"/>
                      <a:pt x="1531" y="1188"/>
                      <a:pt x="1531" y="766"/>
                    </a:cubicBezTo>
                    <a:cubicBezTo>
                      <a:pt x="1531" y="343"/>
                      <a:pt x="1188" y="0"/>
                      <a:pt x="766" y="0"/>
                    </a:cubicBezTo>
                    <a:close/>
                    <a:moveTo>
                      <a:pt x="766" y="1481"/>
                    </a:moveTo>
                    <a:cubicBezTo>
                      <a:pt x="371" y="1481"/>
                      <a:pt x="50" y="1160"/>
                      <a:pt x="50" y="766"/>
                    </a:cubicBezTo>
                    <a:cubicBezTo>
                      <a:pt x="50" y="371"/>
                      <a:pt x="371" y="50"/>
                      <a:pt x="766" y="50"/>
                    </a:cubicBezTo>
                    <a:cubicBezTo>
                      <a:pt x="1160" y="50"/>
                      <a:pt x="1481" y="371"/>
                      <a:pt x="1481" y="766"/>
                    </a:cubicBezTo>
                    <a:cubicBezTo>
                      <a:pt x="1481" y="1160"/>
                      <a:pt x="1160" y="1481"/>
                      <a:pt x="766" y="14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282C33"/>
                  </a:solidFill>
                  <a:effectLst/>
                  <a:uLnTx/>
                  <a:uFillTx/>
                  <a:latin typeface="Arial" panose="020B0604020202020204" pitchFamily="34" charset="0"/>
                  <a:ea typeface="+mn-ea"/>
                  <a:cs typeface="+mn-cs"/>
                </a:endParaRPr>
              </a:p>
            </p:txBody>
          </p:sp>
          <p:sp>
            <p:nvSpPr>
              <p:cNvPr id="54" name="Freeform 7">
                <a:extLst>
                  <a:ext uri="{FF2B5EF4-FFF2-40B4-BE49-F238E27FC236}">
                    <a16:creationId xmlns:a16="http://schemas.microsoft.com/office/drawing/2014/main" id="{864266C5-8D64-F1FE-4536-399F10D8A26A}"/>
                  </a:ext>
                </a:extLst>
              </p:cNvPr>
              <p:cNvSpPr>
                <a:spLocks/>
              </p:cNvSpPr>
              <p:nvPr/>
            </p:nvSpPr>
            <p:spPr bwMode="auto">
              <a:xfrm>
                <a:off x="5930901" y="1593850"/>
                <a:ext cx="2005013" cy="1322388"/>
              </a:xfrm>
              <a:custGeom>
                <a:avLst/>
                <a:gdLst>
                  <a:gd name="T0" fmla="*/ 1263 w 1263"/>
                  <a:gd name="T1" fmla="*/ 833 h 833"/>
                  <a:gd name="T2" fmla="*/ 1263 w 1263"/>
                  <a:gd name="T3" fmla="*/ 786 h 833"/>
                  <a:gd name="T4" fmla="*/ 82 w 1263"/>
                  <a:gd name="T5" fmla="*/ 786 h 833"/>
                  <a:gd name="T6" fmla="*/ 523 w 1263"/>
                  <a:gd name="T7" fmla="*/ 24 h 833"/>
                  <a:gd name="T8" fmla="*/ 481 w 1263"/>
                  <a:gd name="T9" fmla="*/ 0 h 833"/>
                  <a:gd name="T10" fmla="*/ 0 w 1263"/>
                  <a:gd name="T11" fmla="*/ 833 h 833"/>
                  <a:gd name="T12" fmla="*/ 1263 w 1263"/>
                  <a:gd name="T13" fmla="*/ 833 h 833"/>
                </a:gdLst>
                <a:ahLst/>
                <a:cxnLst>
                  <a:cxn ang="0">
                    <a:pos x="T0" y="T1"/>
                  </a:cxn>
                  <a:cxn ang="0">
                    <a:pos x="T2" y="T3"/>
                  </a:cxn>
                  <a:cxn ang="0">
                    <a:pos x="T4" y="T5"/>
                  </a:cxn>
                  <a:cxn ang="0">
                    <a:pos x="T6" y="T7"/>
                  </a:cxn>
                  <a:cxn ang="0">
                    <a:pos x="T8" y="T9"/>
                  </a:cxn>
                  <a:cxn ang="0">
                    <a:pos x="T10" y="T11"/>
                  </a:cxn>
                  <a:cxn ang="0">
                    <a:pos x="T12" y="T13"/>
                  </a:cxn>
                </a:cxnLst>
                <a:rect l="0" t="0" r="r" b="b"/>
                <a:pathLst>
                  <a:path w="1263" h="833">
                    <a:moveTo>
                      <a:pt x="1263" y="833"/>
                    </a:moveTo>
                    <a:lnTo>
                      <a:pt x="1263" y="786"/>
                    </a:lnTo>
                    <a:lnTo>
                      <a:pt x="82" y="786"/>
                    </a:lnTo>
                    <a:lnTo>
                      <a:pt x="523" y="24"/>
                    </a:lnTo>
                    <a:lnTo>
                      <a:pt x="481" y="0"/>
                    </a:lnTo>
                    <a:lnTo>
                      <a:pt x="0" y="833"/>
                    </a:lnTo>
                    <a:lnTo>
                      <a:pt x="1263" y="8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282C33"/>
                  </a:solidFill>
                  <a:effectLst/>
                  <a:uLnTx/>
                  <a:uFillTx/>
                  <a:latin typeface="Arial" panose="020B0604020202020204" pitchFamily="34" charset="0"/>
                  <a:ea typeface="+mn-ea"/>
                  <a:cs typeface="+mn-cs"/>
                </a:endParaRPr>
              </a:p>
            </p:txBody>
          </p:sp>
          <p:sp>
            <p:nvSpPr>
              <p:cNvPr id="55" name="Freeform 8">
                <a:extLst>
                  <a:ext uri="{FF2B5EF4-FFF2-40B4-BE49-F238E27FC236}">
                    <a16:creationId xmlns:a16="http://schemas.microsoft.com/office/drawing/2014/main" id="{3CE58716-D5EE-E3E0-B99B-A0465E4AB81A}"/>
                  </a:ext>
                </a:extLst>
              </p:cNvPr>
              <p:cNvSpPr>
                <a:spLocks/>
              </p:cNvSpPr>
              <p:nvPr/>
            </p:nvSpPr>
            <p:spPr bwMode="auto">
              <a:xfrm>
                <a:off x="6454776" y="3032125"/>
                <a:ext cx="1527175" cy="1736725"/>
              </a:xfrm>
              <a:custGeom>
                <a:avLst/>
                <a:gdLst>
                  <a:gd name="T0" fmla="*/ 0 w 962"/>
                  <a:gd name="T1" fmla="*/ 0 h 1094"/>
                  <a:gd name="T2" fmla="*/ 632 w 962"/>
                  <a:gd name="T3" fmla="*/ 1094 h 1094"/>
                  <a:gd name="T4" fmla="*/ 672 w 962"/>
                  <a:gd name="T5" fmla="*/ 1070 h 1094"/>
                  <a:gd name="T6" fmla="*/ 82 w 962"/>
                  <a:gd name="T7" fmla="*/ 46 h 1094"/>
                  <a:gd name="T8" fmla="*/ 962 w 962"/>
                  <a:gd name="T9" fmla="*/ 46 h 1094"/>
                  <a:gd name="T10" fmla="*/ 962 w 962"/>
                  <a:gd name="T11" fmla="*/ 0 h 1094"/>
                  <a:gd name="T12" fmla="*/ 0 w 962"/>
                  <a:gd name="T13" fmla="*/ 0 h 1094"/>
                </a:gdLst>
                <a:ahLst/>
                <a:cxnLst>
                  <a:cxn ang="0">
                    <a:pos x="T0" y="T1"/>
                  </a:cxn>
                  <a:cxn ang="0">
                    <a:pos x="T2" y="T3"/>
                  </a:cxn>
                  <a:cxn ang="0">
                    <a:pos x="T4" y="T5"/>
                  </a:cxn>
                  <a:cxn ang="0">
                    <a:pos x="T6" y="T7"/>
                  </a:cxn>
                  <a:cxn ang="0">
                    <a:pos x="T8" y="T9"/>
                  </a:cxn>
                  <a:cxn ang="0">
                    <a:pos x="T10" y="T11"/>
                  </a:cxn>
                  <a:cxn ang="0">
                    <a:pos x="T12" y="T13"/>
                  </a:cxn>
                </a:cxnLst>
                <a:rect l="0" t="0" r="r" b="b"/>
                <a:pathLst>
                  <a:path w="962" h="1094">
                    <a:moveTo>
                      <a:pt x="0" y="0"/>
                    </a:moveTo>
                    <a:lnTo>
                      <a:pt x="632" y="1094"/>
                    </a:lnTo>
                    <a:lnTo>
                      <a:pt x="672" y="1070"/>
                    </a:lnTo>
                    <a:lnTo>
                      <a:pt x="82" y="46"/>
                    </a:lnTo>
                    <a:lnTo>
                      <a:pt x="962" y="46"/>
                    </a:lnTo>
                    <a:lnTo>
                      <a:pt x="96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282C33"/>
                  </a:solidFill>
                  <a:effectLst/>
                  <a:uLnTx/>
                  <a:uFillTx/>
                  <a:latin typeface="Arial" panose="020B0604020202020204" pitchFamily="34" charset="0"/>
                  <a:ea typeface="+mn-ea"/>
                  <a:cs typeface="+mn-cs"/>
                </a:endParaRPr>
              </a:p>
            </p:txBody>
          </p:sp>
          <p:sp>
            <p:nvSpPr>
              <p:cNvPr id="56" name="Freeform 9">
                <a:extLst>
                  <a:ext uri="{FF2B5EF4-FFF2-40B4-BE49-F238E27FC236}">
                    <a16:creationId xmlns:a16="http://schemas.microsoft.com/office/drawing/2014/main" id="{B9AE0A35-4BEA-40D6-5B3F-427ECE25841A}"/>
                  </a:ext>
                </a:extLst>
              </p:cNvPr>
              <p:cNvSpPr>
                <a:spLocks/>
              </p:cNvSpPr>
              <p:nvPr/>
            </p:nvSpPr>
            <p:spPr bwMode="auto">
              <a:xfrm>
                <a:off x="4252913" y="3938588"/>
                <a:ext cx="2005013" cy="1322388"/>
              </a:xfrm>
              <a:custGeom>
                <a:avLst/>
                <a:gdLst>
                  <a:gd name="T0" fmla="*/ 0 w 1263"/>
                  <a:gd name="T1" fmla="*/ 0 h 833"/>
                  <a:gd name="T2" fmla="*/ 0 w 1263"/>
                  <a:gd name="T3" fmla="*/ 47 h 833"/>
                  <a:gd name="T4" fmla="*/ 1181 w 1263"/>
                  <a:gd name="T5" fmla="*/ 47 h 833"/>
                  <a:gd name="T6" fmla="*/ 740 w 1263"/>
                  <a:gd name="T7" fmla="*/ 809 h 833"/>
                  <a:gd name="T8" fmla="*/ 782 w 1263"/>
                  <a:gd name="T9" fmla="*/ 833 h 833"/>
                  <a:gd name="T10" fmla="*/ 1263 w 1263"/>
                  <a:gd name="T11" fmla="*/ 0 h 833"/>
                  <a:gd name="T12" fmla="*/ 0 w 1263"/>
                  <a:gd name="T13" fmla="*/ 0 h 833"/>
                </a:gdLst>
                <a:ahLst/>
                <a:cxnLst>
                  <a:cxn ang="0">
                    <a:pos x="T0" y="T1"/>
                  </a:cxn>
                  <a:cxn ang="0">
                    <a:pos x="T2" y="T3"/>
                  </a:cxn>
                  <a:cxn ang="0">
                    <a:pos x="T4" y="T5"/>
                  </a:cxn>
                  <a:cxn ang="0">
                    <a:pos x="T6" y="T7"/>
                  </a:cxn>
                  <a:cxn ang="0">
                    <a:pos x="T8" y="T9"/>
                  </a:cxn>
                  <a:cxn ang="0">
                    <a:pos x="T10" y="T11"/>
                  </a:cxn>
                  <a:cxn ang="0">
                    <a:pos x="T12" y="T13"/>
                  </a:cxn>
                </a:cxnLst>
                <a:rect l="0" t="0" r="r" b="b"/>
                <a:pathLst>
                  <a:path w="1263" h="833">
                    <a:moveTo>
                      <a:pt x="0" y="0"/>
                    </a:moveTo>
                    <a:lnTo>
                      <a:pt x="0" y="47"/>
                    </a:lnTo>
                    <a:lnTo>
                      <a:pt x="1181" y="47"/>
                    </a:lnTo>
                    <a:lnTo>
                      <a:pt x="740" y="809"/>
                    </a:lnTo>
                    <a:lnTo>
                      <a:pt x="782" y="833"/>
                    </a:lnTo>
                    <a:lnTo>
                      <a:pt x="126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282C33"/>
                  </a:solidFill>
                  <a:effectLst/>
                  <a:uLnTx/>
                  <a:uFillTx/>
                  <a:latin typeface="Arial" panose="020B0604020202020204" pitchFamily="34" charset="0"/>
                  <a:ea typeface="+mn-ea"/>
                  <a:cs typeface="+mn-cs"/>
                </a:endParaRPr>
              </a:p>
            </p:txBody>
          </p:sp>
          <p:sp>
            <p:nvSpPr>
              <p:cNvPr id="57" name="Freeform 10">
                <a:extLst>
                  <a:ext uri="{FF2B5EF4-FFF2-40B4-BE49-F238E27FC236}">
                    <a16:creationId xmlns:a16="http://schemas.microsoft.com/office/drawing/2014/main" id="{1AB6AB3B-B4DF-2D9C-EDD6-CF2DDFC3FDA3}"/>
                  </a:ext>
                </a:extLst>
              </p:cNvPr>
              <p:cNvSpPr>
                <a:spLocks/>
              </p:cNvSpPr>
              <p:nvPr/>
            </p:nvSpPr>
            <p:spPr bwMode="auto">
              <a:xfrm>
                <a:off x="5616576" y="3541713"/>
                <a:ext cx="1766888" cy="1773238"/>
              </a:xfrm>
              <a:custGeom>
                <a:avLst/>
                <a:gdLst>
                  <a:gd name="T0" fmla="*/ 0 w 1113"/>
                  <a:gd name="T1" fmla="*/ 1094 h 1117"/>
                  <a:gd name="T2" fmla="*/ 40 w 1113"/>
                  <a:gd name="T3" fmla="*/ 1117 h 1117"/>
                  <a:gd name="T4" fmla="*/ 632 w 1113"/>
                  <a:gd name="T5" fmla="*/ 95 h 1117"/>
                  <a:gd name="T6" fmla="*/ 1071 w 1113"/>
                  <a:gd name="T7" fmla="*/ 857 h 1117"/>
                  <a:gd name="T8" fmla="*/ 1113 w 1113"/>
                  <a:gd name="T9" fmla="*/ 833 h 1117"/>
                  <a:gd name="T10" fmla="*/ 632 w 1113"/>
                  <a:gd name="T11" fmla="*/ 0 h 1117"/>
                  <a:gd name="T12" fmla="*/ 0 w 1113"/>
                  <a:gd name="T13" fmla="*/ 1094 h 1117"/>
                </a:gdLst>
                <a:ahLst/>
                <a:cxnLst>
                  <a:cxn ang="0">
                    <a:pos x="T0" y="T1"/>
                  </a:cxn>
                  <a:cxn ang="0">
                    <a:pos x="T2" y="T3"/>
                  </a:cxn>
                  <a:cxn ang="0">
                    <a:pos x="T4" y="T5"/>
                  </a:cxn>
                  <a:cxn ang="0">
                    <a:pos x="T6" y="T7"/>
                  </a:cxn>
                  <a:cxn ang="0">
                    <a:pos x="T8" y="T9"/>
                  </a:cxn>
                  <a:cxn ang="0">
                    <a:pos x="T10" y="T11"/>
                  </a:cxn>
                  <a:cxn ang="0">
                    <a:pos x="T12" y="T13"/>
                  </a:cxn>
                </a:cxnLst>
                <a:rect l="0" t="0" r="r" b="b"/>
                <a:pathLst>
                  <a:path w="1113" h="1117">
                    <a:moveTo>
                      <a:pt x="0" y="1094"/>
                    </a:moveTo>
                    <a:lnTo>
                      <a:pt x="40" y="1117"/>
                    </a:lnTo>
                    <a:lnTo>
                      <a:pt x="632" y="95"/>
                    </a:lnTo>
                    <a:lnTo>
                      <a:pt x="1071" y="857"/>
                    </a:lnTo>
                    <a:lnTo>
                      <a:pt x="1113" y="833"/>
                    </a:lnTo>
                    <a:lnTo>
                      <a:pt x="632" y="0"/>
                    </a:lnTo>
                    <a:lnTo>
                      <a:pt x="0" y="10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282C33"/>
                  </a:solidFill>
                  <a:effectLst/>
                  <a:uLnTx/>
                  <a:uFillTx/>
                  <a:latin typeface="Arial" panose="020B0604020202020204" pitchFamily="34" charset="0"/>
                  <a:ea typeface="+mn-ea"/>
                  <a:cs typeface="+mn-cs"/>
                </a:endParaRPr>
              </a:p>
            </p:txBody>
          </p:sp>
          <p:sp>
            <p:nvSpPr>
              <p:cNvPr id="58" name="Freeform 11">
                <a:extLst>
                  <a:ext uri="{FF2B5EF4-FFF2-40B4-BE49-F238E27FC236}">
                    <a16:creationId xmlns:a16="http://schemas.microsoft.com/office/drawing/2014/main" id="{C652C160-F6B8-9E2A-387D-23AD07618807}"/>
                  </a:ext>
                </a:extLst>
              </p:cNvPr>
              <p:cNvSpPr>
                <a:spLocks/>
              </p:cNvSpPr>
              <p:nvPr/>
            </p:nvSpPr>
            <p:spPr bwMode="auto">
              <a:xfrm>
                <a:off x="4808538" y="1539875"/>
                <a:ext cx="1765300" cy="1773238"/>
              </a:xfrm>
              <a:custGeom>
                <a:avLst/>
                <a:gdLst>
                  <a:gd name="T0" fmla="*/ 1112 w 1112"/>
                  <a:gd name="T1" fmla="*/ 23 h 1117"/>
                  <a:gd name="T2" fmla="*/ 1072 w 1112"/>
                  <a:gd name="T3" fmla="*/ 0 h 1117"/>
                  <a:gd name="T4" fmla="*/ 479 w 1112"/>
                  <a:gd name="T5" fmla="*/ 1022 h 1117"/>
                  <a:gd name="T6" fmla="*/ 40 w 1112"/>
                  <a:gd name="T7" fmla="*/ 260 h 1117"/>
                  <a:gd name="T8" fmla="*/ 0 w 1112"/>
                  <a:gd name="T9" fmla="*/ 284 h 1117"/>
                  <a:gd name="T10" fmla="*/ 479 w 1112"/>
                  <a:gd name="T11" fmla="*/ 1117 h 1117"/>
                  <a:gd name="T12" fmla="*/ 1112 w 1112"/>
                  <a:gd name="T13" fmla="*/ 23 h 1117"/>
                </a:gdLst>
                <a:ahLst/>
                <a:cxnLst>
                  <a:cxn ang="0">
                    <a:pos x="T0" y="T1"/>
                  </a:cxn>
                  <a:cxn ang="0">
                    <a:pos x="T2" y="T3"/>
                  </a:cxn>
                  <a:cxn ang="0">
                    <a:pos x="T4" y="T5"/>
                  </a:cxn>
                  <a:cxn ang="0">
                    <a:pos x="T6" y="T7"/>
                  </a:cxn>
                  <a:cxn ang="0">
                    <a:pos x="T8" y="T9"/>
                  </a:cxn>
                  <a:cxn ang="0">
                    <a:pos x="T10" y="T11"/>
                  </a:cxn>
                  <a:cxn ang="0">
                    <a:pos x="T12" y="T13"/>
                  </a:cxn>
                </a:cxnLst>
                <a:rect l="0" t="0" r="r" b="b"/>
                <a:pathLst>
                  <a:path w="1112" h="1117">
                    <a:moveTo>
                      <a:pt x="1112" y="23"/>
                    </a:moveTo>
                    <a:lnTo>
                      <a:pt x="1072" y="0"/>
                    </a:lnTo>
                    <a:lnTo>
                      <a:pt x="479" y="1022"/>
                    </a:lnTo>
                    <a:lnTo>
                      <a:pt x="40" y="260"/>
                    </a:lnTo>
                    <a:lnTo>
                      <a:pt x="0" y="284"/>
                    </a:lnTo>
                    <a:lnTo>
                      <a:pt x="479" y="1117"/>
                    </a:lnTo>
                    <a:lnTo>
                      <a:pt x="1112"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282C33"/>
                  </a:solidFill>
                  <a:effectLst/>
                  <a:uLnTx/>
                  <a:uFillTx/>
                  <a:latin typeface="Arial" panose="020B0604020202020204" pitchFamily="34" charset="0"/>
                  <a:ea typeface="+mn-ea"/>
                  <a:cs typeface="+mn-cs"/>
                </a:endParaRPr>
              </a:p>
            </p:txBody>
          </p:sp>
          <p:sp>
            <p:nvSpPr>
              <p:cNvPr id="59" name="Freeform 12">
                <a:extLst>
                  <a:ext uri="{FF2B5EF4-FFF2-40B4-BE49-F238E27FC236}">
                    <a16:creationId xmlns:a16="http://schemas.microsoft.com/office/drawing/2014/main" id="{45C6B0FC-96E9-1C9C-6B0E-622F4489C50C}"/>
                  </a:ext>
                </a:extLst>
              </p:cNvPr>
              <p:cNvSpPr>
                <a:spLocks/>
              </p:cNvSpPr>
              <p:nvPr/>
            </p:nvSpPr>
            <p:spPr bwMode="auto">
              <a:xfrm>
                <a:off x="4206876" y="2085975"/>
                <a:ext cx="1527175" cy="1739900"/>
              </a:xfrm>
              <a:custGeom>
                <a:avLst/>
                <a:gdLst>
                  <a:gd name="T0" fmla="*/ 330 w 962"/>
                  <a:gd name="T1" fmla="*/ 0 h 1096"/>
                  <a:gd name="T2" fmla="*/ 290 w 962"/>
                  <a:gd name="T3" fmla="*/ 24 h 1096"/>
                  <a:gd name="T4" fmla="*/ 880 w 962"/>
                  <a:gd name="T5" fmla="*/ 1048 h 1096"/>
                  <a:gd name="T6" fmla="*/ 0 w 962"/>
                  <a:gd name="T7" fmla="*/ 1048 h 1096"/>
                  <a:gd name="T8" fmla="*/ 0 w 962"/>
                  <a:gd name="T9" fmla="*/ 1096 h 1096"/>
                  <a:gd name="T10" fmla="*/ 962 w 962"/>
                  <a:gd name="T11" fmla="*/ 1096 h 1096"/>
                  <a:gd name="T12" fmla="*/ 330 w 962"/>
                  <a:gd name="T13" fmla="*/ 0 h 1096"/>
                </a:gdLst>
                <a:ahLst/>
                <a:cxnLst>
                  <a:cxn ang="0">
                    <a:pos x="T0" y="T1"/>
                  </a:cxn>
                  <a:cxn ang="0">
                    <a:pos x="T2" y="T3"/>
                  </a:cxn>
                  <a:cxn ang="0">
                    <a:pos x="T4" y="T5"/>
                  </a:cxn>
                  <a:cxn ang="0">
                    <a:pos x="T6" y="T7"/>
                  </a:cxn>
                  <a:cxn ang="0">
                    <a:pos x="T8" y="T9"/>
                  </a:cxn>
                  <a:cxn ang="0">
                    <a:pos x="T10" y="T11"/>
                  </a:cxn>
                  <a:cxn ang="0">
                    <a:pos x="T12" y="T13"/>
                  </a:cxn>
                </a:cxnLst>
                <a:rect l="0" t="0" r="r" b="b"/>
                <a:pathLst>
                  <a:path w="962" h="1096">
                    <a:moveTo>
                      <a:pt x="330" y="0"/>
                    </a:moveTo>
                    <a:lnTo>
                      <a:pt x="290" y="24"/>
                    </a:lnTo>
                    <a:lnTo>
                      <a:pt x="880" y="1048"/>
                    </a:lnTo>
                    <a:lnTo>
                      <a:pt x="0" y="1048"/>
                    </a:lnTo>
                    <a:lnTo>
                      <a:pt x="0" y="1096"/>
                    </a:lnTo>
                    <a:lnTo>
                      <a:pt x="962" y="1096"/>
                    </a:lnTo>
                    <a:lnTo>
                      <a:pt x="3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282C33"/>
                  </a:solidFill>
                  <a:effectLst/>
                  <a:uLnTx/>
                  <a:uFillTx/>
                  <a:latin typeface="Arial" panose="020B0604020202020204" pitchFamily="34" charset="0"/>
                  <a:ea typeface="+mn-ea"/>
                  <a:cs typeface="+mn-cs"/>
                </a:endParaRPr>
              </a:p>
            </p:txBody>
          </p:sp>
        </p:grpSp>
      </p:grpSp>
      <p:cxnSp>
        <p:nvCxnSpPr>
          <p:cNvPr id="71" name="Straight Arrow Connector 70">
            <a:extLst>
              <a:ext uri="{FF2B5EF4-FFF2-40B4-BE49-F238E27FC236}">
                <a16:creationId xmlns:a16="http://schemas.microsoft.com/office/drawing/2014/main" id="{4844663D-B8D2-E974-971D-1DD18ED0D91E}"/>
              </a:ext>
            </a:extLst>
          </p:cNvPr>
          <p:cNvCxnSpPr>
            <a:cxnSpLocks/>
            <a:stCxn id="49" idx="4"/>
            <a:endCxn id="105" idx="0"/>
          </p:cNvCxnSpPr>
          <p:nvPr/>
        </p:nvCxnSpPr>
        <p:spPr>
          <a:xfrm>
            <a:off x="8450566" y="5282775"/>
            <a:ext cx="0" cy="356025"/>
          </a:xfrm>
          <a:prstGeom prst="straightConnector1">
            <a:avLst/>
          </a:prstGeom>
          <a:ln w="50800" cmpd="sng">
            <a:solidFill>
              <a:schemeClr val="accent6">
                <a:lumMod val="75000"/>
              </a:schemeClr>
            </a:solidFill>
            <a:headEnd type="none" w="med" len="med"/>
            <a:tailEnd type="triangle"/>
          </a:ln>
          <a:effectLst/>
        </p:spPr>
        <p:style>
          <a:lnRef idx="2">
            <a:schemeClr val="accent1"/>
          </a:lnRef>
          <a:fillRef idx="0">
            <a:schemeClr val="accent1"/>
          </a:fillRef>
          <a:effectRef idx="1">
            <a:schemeClr val="accent1"/>
          </a:effectRef>
          <a:fontRef idx="minor">
            <a:schemeClr val="tx1"/>
          </a:fontRef>
        </p:style>
      </p:cxnSp>
      <p:sp>
        <p:nvSpPr>
          <p:cNvPr id="73" name="TextBox 72">
            <a:extLst>
              <a:ext uri="{FF2B5EF4-FFF2-40B4-BE49-F238E27FC236}">
                <a16:creationId xmlns:a16="http://schemas.microsoft.com/office/drawing/2014/main" id="{85960C4D-0E1D-94F3-6C99-670C78FAE3C1}"/>
              </a:ext>
            </a:extLst>
          </p:cNvPr>
          <p:cNvSpPr txBox="1"/>
          <p:nvPr/>
        </p:nvSpPr>
        <p:spPr>
          <a:xfrm>
            <a:off x="8705744" y="4777626"/>
            <a:ext cx="832279" cy="276999"/>
          </a:xfrm>
          <a:prstGeom prst="rect">
            <a:avLst/>
          </a:prstGeom>
          <a:noFill/>
        </p:spPr>
        <p:txBody>
          <a:bodyPr wrap="none" rtlCol="0">
            <a:spAutoFit/>
          </a:bodyPr>
          <a:lstStyle/>
          <a:p>
            <a:pPr marL="0" marR="0" lvl="0" indent="0" algn="ctr" defTabSz="608013"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Detection</a:t>
            </a:r>
          </a:p>
        </p:txBody>
      </p:sp>
      <p:grpSp>
        <p:nvGrpSpPr>
          <p:cNvPr id="104" name="Group 103">
            <a:extLst>
              <a:ext uri="{FF2B5EF4-FFF2-40B4-BE49-F238E27FC236}">
                <a16:creationId xmlns:a16="http://schemas.microsoft.com/office/drawing/2014/main" id="{7B2B2745-5AC2-954F-ED1A-5DC3AA4B8041}"/>
              </a:ext>
            </a:extLst>
          </p:cNvPr>
          <p:cNvGrpSpPr/>
          <p:nvPr/>
        </p:nvGrpSpPr>
        <p:grpSpPr>
          <a:xfrm>
            <a:off x="8116810" y="5638800"/>
            <a:ext cx="667512" cy="667512"/>
            <a:chOff x="7681246" y="1799911"/>
            <a:chExt cx="1080000" cy="1080500"/>
          </a:xfrm>
        </p:grpSpPr>
        <p:sp>
          <p:nvSpPr>
            <p:cNvPr id="105" name="Oval 44">
              <a:extLst>
                <a:ext uri="{FF2B5EF4-FFF2-40B4-BE49-F238E27FC236}">
                  <a16:creationId xmlns:a16="http://schemas.microsoft.com/office/drawing/2014/main" id="{F5DE342E-D127-47B6-1CDD-05ECE04DB8D0}"/>
                </a:ext>
              </a:extLst>
            </p:cNvPr>
            <p:cNvSpPr>
              <a:spLocks noChangeArrowheads="1"/>
            </p:cNvSpPr>
            <p:nvPr/>
          </p:nvSpPr>
          <p:spPr bwMode="auto">
            <a:xfrm>
              <a:off x="7681246" y="1799911"/>
              <a:ext cx="1080000" cy="1080500"/>
            </a:xfrm>
            <a:prstGeom prst="ellipse">
              <a:avLst/>
            </a:prstGeom>
            <a:solidFill>
              <a:srgbClr val="97D700"/>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06" name="Group 105">
              <a:extLst>
                <a:ext uri="{FF2B5EF4-FFF2-40B4-BE49-F238E27FC236}">
                  <a16:creationId xmlns:a16="http://schemas.microsoft.com/office/drawing/2014/main" id="{E54163BE-57CA-3468-59E6-30BD35B1DAEF}"/>
                </a:ext>
              </a:extLst>
            </p:cNvPr>
            <p:cNvGrpSpPr/>
            <p:nvPr/>
          </p:nvGrpSpPr>
          <p:grpSpPr>
            <a:xfrm>
              <a:off x="7872173" y="1991087"/>
              <a:ext cx="698147" cy="698146"/>
              <a:chOff x="3879851" y="1212851"/>
              <a:chExt cx="4429125" cy="4429122"/>
            </a:xfrm>
            <a:solidFill>
              <a:srgbClr val="323E48"/>
            </a:solidFill>
          </p:grpSpPr>
          <p:sp>
            <p:nvSpPr>
              <p:cNvPr id="107" name="Freeform 45">
                <a:extLst>
                  <a:ext uri="{FF2B5EF4-FFF2-40B4-BE49-F238E27FC236}">
                    <a16:creationId xmlns:a16="http://schemas.microsoft.com/office/drawing/2014/main" id="{A61E1EC3-79B0-EF4A-7F2B-2F684736AB42}"/>
                  </a:ext>
                </a:extLst>
              </p:cNvPr>
              <p:cNvSpPr>
                <a:spLocks/>
              </p:cNvSpPr>
              <p:nvPr/>
            </p:nvSpPr>
            <p:spPr bwMode="auto">
              <a:xfrm>
                <a:off x="4213228" y="3868734"/>
                <a:ext cx="1766887" cy="1360490"/>
              </a:xfrm>
              <a:custGeom>
                <a:avLst/>
                <a:gdLst>
                  <a:gd name="T0" fmla="*/ 24 w 1113"/>
                  <a:gd name="T1" fmla="*/ 0 h 857"/>
                  <a:gd name="T2" fmla="*/ 0 w 1113"/>
                  <a:gd name="T3" fmla="*/ 42 h 857"/>
                  <a:gd name="T4" fmla="*/ 1018 w 1113"/>
                  <a:gd name="T5" fmla="*/ 629 h 857"/>
                  <a:gd name="T6" fmla="*/ 698 w 1113"/>
                  <a:gd name="T7" fmla="*/ 815 h 857"/>
                  <a:gd name="T8" fmla="*/ 721 w 1113"/>
                  <a:gd name="T9" fmla="*/ 857 h 857"/>
                  <a:gd name="T10" fmla="*/ 1113 w 1113"/>
                  <a:gd name="T11" fmla="*/ 629 h 857"/>
                  <a:gd name="T12" fmla="*/ 24 w 1113"/>
                  <a:gd name="T13" fmla="*/ 0 h 857"/>
                </a:gdLst>
                <a:ahLst/>
                <a:cxnLst>
                  <a:cxn ang="0">
                    <a:pos x="T0" y="T1"/>
                  </a:cxn>
                  <a:cxn ang="0">
                    <a:pos x="T2" y="T3"/>
                  </a:cxn>
                  <a:cxn ang="0">
                    <a:pos x="T4" y="T5"/>
                  </a:cxn>
                  <a:cxn ang="0">
                    <a:pos x="T6" y="T7"/>
                  </a:cxn>
                  <a:cxn ang="0">
                    <a:pos x="T8" y="T9"/>
                  </a:cxn>
                  <a:cxn ang="0">
                    <a:pos x="T10" y="T11"/>
                  </a:cxn>
                  <a:cxn ang="0">
                    <a:pos x="T12" y="T13"/>
                  </a:cxn>
                </a:cxnLst>
                <a:rect l="0" t="0" r="r" b="b"/>
                <a:pathLst>
                  <a:path w="1113" h="857">
                    <a:moveTo>
                      <a:pt x="24" y="0"/>
                    </a:moveTo>
                    <a:lnTo>
                      <a:pt x="0" y="42"/>
                    </a:lnTo>
                    <a:lnTo>
                      <a:pt x="1018" y="629"/>
                    </a:lnTo>
                    <a:lnTo>
                      <a:pt x="698" y="815"/>
                    </a:lnTo>
                    <a:lnTo>
                      <a:pt x="721" y="857"/>
                    </a:lnTo>
                    <a:lnTo>
                      <a:pt x="1113" y="629"/>
                    </a:lnTo>
                    <a:lnTo>
                      <a:pt x="2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8" name="Freeform 46">
                <a:extLst>
                  <a:ext uri="{FF2B5EF4-FFF2-40B4-BE49-F238E27FC236}">
                    <a16:creationId xmlns:a16="http://schemas.microsoft.com/office/drawing/2014/main" id="{FB478BF9-5CD4-6ED1-18FE-573A7E7FB8E7}"/>
                  </a:ext>
                </a:extLst>
              </p:cNvPr>
              <p:cNvSpPr>
                <a:spLocks/>
              </p:cNvSpPr>
              <p:nvPr/>
            </p:nvSpPr>
            <p:spPr bwMode="auto">
              <a:xfrm>
                <a:off x="5554666" y="4248151"/>
                <a:ext cx="1730376" cy="1062037"/>
              </a:xfrm>
              <a:custGeom>
                <a:avLst/>
                <a:gdLst>
                  <a:gd name="T0" fmla="*/ 24 w 1090"/>
                  <a:gd name="T1" fmla="*/ 669 h 669"/>
                  <a:gd name="T2" fmla="*/ 1042 w 1090"/>
                  <a:gd name="T3" fmla="*/ 82 h 669"/>
                  <a:gd name="T4" fmla="*/ 1042 w 1090"/>
                  <a:gd name="T5" fmla="*/ 452 h 669"/>
                  <a:gd name="T6" fmla="*/ 1090 w 1090"/>
                  <a:gd name="T7" fmla="*/ 452 h 669"/>
                  <a:gd name="T8" fmla="*/ 1090 w 1090"/>
                  <a:gd name="T9" fmla="*/ 0 h 669"/>
                  <a:gd name="T10" fmla="*/ 0 w 1090"/>
                  <a:gd name="T11" fmla="*/ 629 h 669"/>
                  <a:gd name="T12" fmla="*/ 24 w 1090"/>
                  <a:gd name="T13" fmla="*/ 669 h 669"/>
                </a:gdLst>
                <a:ahLst/>
                <a:cxnLst>
                  <a:cxn ang="0">
                    <a:pos x="T0" y="T1"/>
                  </a:cxn>
                  <a:cxn ang="0">
                    <a:pos x="T2" y="T3"/>
                  </a:cxn>
                  <a:cxn ang="0">
                    <a:pos x="T4" y="T5"/>
                  </a:cxn>
                  <a:cxn ang="0">
                    <a:pos x="T6" y="T7"/>
                  </a:cxn>
                  <a:cxn ang="0">
                    <a:pos x="T8" y="T9"/>
                  </a:cxn>
                  <a:cxn ang="0">
                    <a:pos x="T10" y="T11"/>
                  </a:cxn>
                  <a:cxn ang="0">
                    <a:pos x="T12" y="T13"/>
                  </a:cxn>
                </a:cxnLst>
                <a:rect l="0" t="0" r="r" b="b"/>
                <a:pathLst>
                  <a:path w="1090" h="669">
                    <a:moveTo>
                      <a:pt x="24" y="669"/>
                    </a:moveTo>
                    <a:lnTo>
                      <a:pt x="1042" y="82"/>
                    </a:lnTo>
                    <a:lnTo>
                      <a:pt x="1042" y="452"/>
                    </a:lnTo>
                    <a:lnTo>
                      <a:pt x="1090" y="452"/>
                    </a:lnTo>
                    <a:lnTo>
                      <a:pt x="1090" y="0"/>
                    </a:lnTo>
                    <a:lnTo>
                      <a:pt x="0" y="629"/>
                    </a:lnTo>
                    <a:lnTo>
                      <a:pt x="24" y="6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9" name="Freeform 47">
                <a:extLst>
                  <a:ext uri="{FF2B5EF4-FFF2-40B4-BE49-F238E27FC236}">
                    <a16:creationId xmlns:a16="http://schemas.microsoft.com/office/drawing/2014/main" id="{B2A9B04A-8D99-3E75-881B-551636C714E3}"/>
                  </a:ext>
                </a:extLst>
              </p:cNvPr>
              <p:cNvSpPr>
                <a:spLocks/>
              </p:cNvSpPr>
              <p:nvPr/>
            </p:nvSpPr>
            <p:spPr bwMode="auto">
              <a:xfrm>
                <a:off x="6208712" y="1628778"/>
                <a:ext cx="1766887" cy="1357312"/>
              </a:xfrm>
              <a:custGeom>
                <a:avLst/>
                <a:gdLst>
                  <a:gd name="T0" fmla="*/ 1090 w 1113"/>
                  <a:gd name="T1" fmla="*/ 855 h 855"/>
                  <a:gd name="T2" fmla="*/ 1113 w 1113"/>
                  <a:gd name="T3" fmla="*/ 815 h 855"/>
                  <a:gd name="T4" fmla="*/ 95 w 1113"/>
                  <a:gd name="T5" fmla="*/ 226 h 855"/>
                  <a:gd name="T6" fmla="*/ 415 w 1113"/>
                  <a:gd name="T7" fmla="*/ 40 h 855"/>
                  <a:gd name="T8" fmla="*/ 392 w 1113"/>
                  <a:gd name="T9" fmla="*/ 0 h 855"/>
                  <a:gd name="T10" fmla="*/ 0 w 1113"/>
                  <a:gd name="T11" fmla="*/ 226 h 855"/>
                  <a:gd name="T12" fmla="*/ 1090 w 1113"/>
                  <a:gd name="T13" fmla="*/ 855 h 855"/>
                </a:gdLst>
                <a:ahLst/>
                <a:cxnLst>
                  <a:cxn ang="0">
                    <a:pos x="T0" y="T1"/>
                  </a:cxn>
                  <a:cxn ang="0">
                    <a:pos x="T2" y="T3"/>
                  </a:cxn>
                  <a:cxn ang="0">
                    <a:pos x="T4" y="T5"/>
                  </a:cxn>
                  <a:cxn ang="0">
                    <a:pos x="T6" y="T7"/>
                  </a:cxn>
                  <a:cxn ang="0">
                    <a:pos x="T8" y="T9"/>
                  </a:cxn>
                  <a:cxn ang="0">
                    <a:pos x="T10" y="T11"/>
                  </a:cxn>
                  <a:cxn ang="0">
                    <a:pos x="T12" y="T13"/>
                  </a:cxn>
                </a:cxnLst>
                <a:rect l="0" t="0" r="r" b="b"/>
                <a:pathLst>
                  <a:path w="1113" h="855">
                    <a:moveTo>
                      <a:pt x="1090" y="855"/>
                    </a:moveTo>
                    <a:lnTo>
                      <a:pt x="1113" y="815"/>
                    </a:lnTo>
                    <a:lnTo>
                      <a:pt x="95" y="226"/>
                    </a:lnTo>
                    <a:lnTo>
                      <a:pt x="415" y="40"/>
                    </a:lnTo>
                    <a:lnTo>
                      <a:pt x="392" y="0"/>
                    </a:lnTo>
                    <a:lnTo>
                      <a:pt x="0" y="226"/>
                    </a:lnTo>
                    <a:lnTo>
                      <a:pt x="1090" y="8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0" name="Freeform 48">
                <a:extLst>
                  <a:ext uri="{FF2B5EF4-FFF2-40B4-BE49-F238E27FC236}">
                    <a16:creationId xmlns:a16="http://schemas.microsoft.com/office/drawing/2014/main" id="{DB1C776A-5D96-2F72-A480-9B6AE37B9087}"/>
                  </a:ext>
                </a:extLst>
              </p:cNvPr>
              <p:cNvSpPr>
                <a:spLocks/>
              </p:cNvSpPr>
              <p:nvPr/>
            </p:nvSpPr>
            <p:spPr bwMode="auto">
              <a:xfrm>
                <a:off x="4903785" y="1544636"/>
                <a:ext cx="1730376" cy="1062037"/>
              </a:xfrm>
              <a:custGeom>
                <a:avLst/>
                <a:gdLst>
                  <a:gd name="T0" fmla="*/ 1066 w 1090"/>
                  <a:gd name="T1" fmla="*/ 0 h 669"/>
                  <a:gd name="T2" fmla="*/ 48 w 1090"/>
                  <a:gd name="T3" fmla="*/ 589 h 669"/>
                  <a:gd name="T4" fmla="*/ 48 w 1090"/>
                  <a:gd name="T5" fmla="*/ 217 h 669"/>
                  <a:gd name="T6" fmla="*/ 0 w 1090"/>
                  <a:gd name="T7" fmla="*/ 217 h 669"/>
                  <a:gd name="T8" fmla="*/ 0 w 1090"/>
                  <a:gd name="T9" fmla="*/ 669 h 669"/>
                  <a:gd name="T10" fmla="*/ 1090 w 1090"/>
                  <a:gd name="T11" fmla="*/ 40 h 669"/>
                  <a:gd name="T12" fmla="*/ 1066 w 1090"/>
                  <a:gd name="T13" fmla="*/ 0 h 669"/>
                </a:gdLst>
                <a:ahLst/>
                <a:cxnLst>
                  <a:cxn ang="0">
                    <a:pos x="T0" y="T1"/>
                  </a:cxn>
                  <a:cxn ang="0">
                    <a:pos x="T2" y="T3"/>
                  </a:cxn>
                  <a:cxn ang="0">
                    <a:pos x="T4" y="T5"/>
                  </a:cxn>
                  <a:cxn ang="0">
                    <a:pos x="T6" y="T7"/>
                  </a:cxn>
                  <a:cxn ang="0">
                    <a:pos x="T8" y="T9"/>
                  </a:cxn>
                  <a:cxn ang="0">
                    <a:pos x="T10" y="T11"/>
                  </a:cxn>
                  <a:cxn ang="0">
                    <a:pos x="T12" y="T13"/>
                  </a:cxn>
                </a:cxnLst>
                <a:rect l="0" t="0" r="r" b="b"/>
                <a:pathLst>
                  <a:path w="1090" h="669">
                    <a:moveTo>
                      <a:pt x="1066" y="0"/>
                    </a:moveTo>
                    <a:lnTo>
                      <a:pt x="48" y="589"/>
                    </a:lnTo>
                    <a:lnTo>
                      <a:pt x="48" y="217"/>
                    </a:lnTo>
                    <a:lnTo>
                      <a:pt x="0" y="217"/>
                    </a:lnTo>
                    <a:lnTo>
                      <a:pt x="0" y="669"/>
                    </a:lnTo>
                    <a:lnTo>
                      <a:pt x="1090" y="40"/>
                    </a:lnTo>
                    <a:lnTo>
                      <a:pt x="106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1" name="Freeform 49">
                <a:extLst>
                  <a:ext uri="{FF2B5EF4-FFF2-40B4-BE49-F238E27FC236}">
                    <a16:creationId xmlns:a16="http://schemas.microsoft.com/office/drawing/2014/main" id="{6AC474F7-F59B-F5FB-E097-BB38119900A7}"/>
                  </a:ext>
                </a:extLst>
              </p:cNvPr>
              <p:cNvSpPr>
                <a:spLocks/>
              </p:cNvSpPr>
              <p:nvPr/>
            </p:nvSpPr>
            <p:spPr bwMode="auto">
              <a:xfrm>
                <a:off x="7397752" y="2806697"/>
                <a:ext cx="623887" cy="1997072"/>
              </a:xfrm>
              <a:custGeom>
                <a:avLst/>
                <a:gdLst>
                  <a:gd name="T0" fmla="*/ 0 w 393"/>
                  <a:gd name="T1" fmla="*/ 0 h 1258"/>
                  <a:gd name="T2" fmla="*/ 0 w 393"/>
                  <a:gd name="T3" fmla="*/ 1258 h 1258"/>
                  <a:gd name="T4" fmla="*/ 47 w 393"/>
                  <a:gd name="T5" fmla="*/ 1258 h 1258"/>
                  <a:gd name="T6" fmla="*/ 47 w 393"/>
                  <a:gd name="T7" fmla="*/ 82 h 1258"/>
                  <a:gd name="T8" fmla="*/ 370 w 393"/>
                  <a:gd name="T9" fmla="*/ 268 h 1258"/>
                  <a:gd name="T10" fmla="*/ 393 w 393"/>
                  <a:gd name="T11" fmla="*/ 226 h 1258"/>
                  <a:gd name="T12" fmla="*/ 0 w 393"/>
                  <a:gd name="T13" fmla="*/ 0 h 1258"/>
                </a:gdLst>
                <a:ahLst/>
                <a:cxnLst>
                  <a:cxn ang="0">
                    <a:pos x="T0" y="T1"/>
                  </a:cxn>
                  <a:cxn ang="0">
                    <a:pos x="T2" y="T3"/>
                  </a:cxn>
                  <a:cxn ang="0">
                    <a:pos x="T4" y="T5"/>
                  </a:cxn>
                  <a:cxn ang="0">
                    <a:pos x="T6" y="T7"/>
                  </a:cxn>
                  <a:cxn ang="0">
                    <a:pos x="T8" y="T9"/>
                  </a:cxn>
                  <a:cxn ang="0">
                    <a:pos x="T10" y="T11"/>
                  </a:cxn>
                  <a:cxn ang="0">
                    <a:pos x="T12" y="T13"/>
                  </a:cxn>
                </a:cxnLst>
                <a:rect l="0" t="0" r="r" b="b"/>
                <a:pathLst>
                  <a:path w="393" h="1258">
                    <a:moveTo>
                      <a:pt x="0" y="0"/>
                    </a:moveTo>
                    <a:lnTo>
                      <a:pt x="0" y="1258"/>
                    </a:lnTo>
                    <a:lnTo>
                      <a:pt x="47" y="1258"/>
                    </a:lnTo>
                    <a:lnTo>
                      <a:pt x="47" y="82"/>
                    </a:lnTo>
                    <a:lnTo>
                      <a:pt x="370" y="268"/>
                    </a:lnTo>
                    <a:lnTo>
                      <a:pt x="393" y="226"/>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3" name="Freeform 50">
                <a:extLst>
                  <a:ext uri="{FF2B5EF4-FFF2-40B4-BE49-F238E27FC236}">
                    <a16:creationId xmlns:a16="http://schemas.microsoft.com/office/drawing/2014/main" id="{57854CB8-81C0-7C0F-5BA9-409BC6B28E20}"/>
                  </a:ext>
                </a:extLst>
              </p:cNvPr>
              <p:cNvSpPr>
                <a:spLocks/>
              </p:cNvSpPr>
              <p:nvPr/>
            </p:nvSpPr>
            <p:spPr bwMode="auto">
              <a:xfrm>
                <a:off x="4167189" y="2051049"/>
                <a:ext cx="623887" cy="1997072"/>
              </a:xfrm>
              <a:custGeom>
                <a:avLst/>
                <a:gdLst>
                  <a:gd name="T0" fmla="*/ 393 w 393"/>
                  <a:gd name="T1" fmla="*/ 0 h 1258"/>
                  <a:gd name="T2" fmla="*/ 346 w 393"/>
                  <a:gd name="T3" fmla="*/ 0 h 1258"/>
                  <a:gd name="T4" fmla="*/ 346 w 393"/>
                  <a:gd name="T5" fmla="*/ 1176 h 1258"/>
                  <a:gd name="T6" fmla="*/ 23 w 393"/>
                  <a:gd name="T7" fmla="*/ 992 h 1258"/>
                  <a:gd name="T8" fmla="*/ 0 w 393"/>
                  <a:gd name="T9" fmla="*/ 1032 h 1258"/>
                  <a:gd name="T10" fmla="*/ 393 w 393"/>
                  <a:gd name="T11" fmla="*/ 1258 h 1258"/>
                  <a:gd name="T12" fmla="*/ 393 w 393"/>
                  <a:gd name="T13" fmla="*/ 0 h 1258"/>
                </a:gdLst>
                <a:ahLst/>
                <a:cxnLst>
                  <a:cxn ang="0">
                    <a:pos x="T0" y="T1"/>
                  </a:cxn>
                  <a:cxn ang="0">
                    <a:pos x="T2" y="T3"/>
                  </a:cxn>
                  <a:cxn ang="0">
                    <a:pos x="T4" y="T5"/>
                  </a:cxn>
                  <a:cxn ang="0">
                    <a:pos x="T6" y="T7"/>
                  </a:cxn>
                  <a:cxn ang="0">
                    <a:pos x="T8" y="T9"/>
                  </a:cxn>
                  <a:cxn ang="0">
                    <a:pos x="T10" y="T11"/>
                  </a:cxn>
                  <a:cxn ang="0">
                    <a:pos x="T12" y="T13"/>
                  </a:cxn>
                </a:cxnLst>
                <a:rect l="0" t="0" r="r" b="b"/>
                <a:pathLst>
                  <a:path w="393" h="1258">
                    <a:moveTo>
                      <a:pt x="393" y="0"/>
                    </a:moveTo>
                    <a:lnTo>
                      <a:pt x="346" y="0"/>
                    </a:lnTo>
                    <a:lnTo>
                      <a:pt x="346" y="1176"/>
                    </a:lnTo>
                    <a:lnTo>
                      <a:pt x="23" y="992"/>
                    </a:lnTo>
                    <a:lnTo>
                      <a:pt x="0" y="1032"/>
                    </a:lnTo>
                    <a:lnTo>
                      <a:pt x="393" y="1258"/>
                    </a:lnTo>
                    <a:lnTo>
                      <a:pt x="39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7" name="Freeform 51">
                <a:extLst>
                  <a:ext uri="{FF2B5EF4-FFF2-40B4-BE49-F238E27FC236}">
                    <a16:creationId xmlns:a16="http://schemas.microsoft.com/office/drawing/2014/main" id="{AAAA60D2-D708-3A40-399E-67FFD6C37816}"/>
                  </a:ext>
                </a:extLst>
              </p:cNvPr>
              <p:cNvSpPr>
                <a:spLocks noEditPoints="1"/>
              </p:cNvSpPr>
              <p:nvPr/>
            </p:nvSpPr>
            <p:spPr bwMode="auto">
              <a:xfrm>
                <a:off x="3879851" y="1212851"/>
                <a:ext cx="4429125" cy="4429122"/>
              </a:xfrm>
              <a:custGeom>
                <a:avLst/>
                <a:gdLst>
                  <a:gd name="T0" fmla="*/ 766 w 1531"/>
                  <a:gd name="T1" fmla="*/ 0 h 1531"/>
                  <a:gd name="T2" fmla="*/ 0 w 1531"/>
                  <a:gd name="T3" fmla="*/ 766 h 1531"/>
                  <a:gd name="T4" fmla="*/ 766 w 1531"/>
                  <a:gd name="T5" fmla="*/ 1531 h 1531"/>
                  <a:gd name="T6" fmla="*/ 1531 w 1531"/>
                  <a:gd name="T7" fmla="*/ 766 h 1531"/>
                  <a:gd name="T8" fmla="*/ 766 w 1531"/>
                  <a:gd name="T9" fmla="*/ 0 h 1531"/>
                  <a:gd name="T10" fmla="*/ 766 w 1531"/>
                  <a:gd name="T11" fmla="*/ 1481 h 1531"/>
                  <a:gd name="T12" fmla="*/ 50 w 1531"/>
                  <a:gd name="T13" fmla="*/ 766 h 1531"/>
                  <a:gd name="T14" fmla="*/ 766 w 1531"/>
                  <a:gd name="T15" fmla="*/ 50 h 1531"/>
                  <a:gd name="T16" fmla="*/ 1481 w 1531"/>
                  <a:gd name="T17" fmla="*/ 766 h 1531"/>
                  <a:gd name="T18" fmla="*/ 766 w 1531"/>
                  <a:gd name="T19" fmla="*/ 1481 h 1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31" h="1531">
                    <a:moveTo>
                      <a:pt x="766" y="0"/>
                    </a:moveTo>
                    <a:cubicBezTo>
                      <a:pt x="344" y="0"/>
                      <a:pt x="0" y="343"/>
                      <a:pt x="0" y="766"/>
                    </a:cubicBezTo>
                    <a:cubicBezTo>
                      <a:pt x="0" y="1188"/>
                      <a:pt x="344" y="1531"/>
                      <a:pt x="766" y="1531"/>
                    </a:cubicBezTo>
                    <a:cubicBezTo>
                      <a:pt x="1188" y="1531"/>
                      <a:pt x="1531" y="1188"/>
                      <a:pt x="1531" y="766"/>
                    </a:cubicBezTo>
                    <a:cubicBezTo>
                      <a:pt x="1531" y="343"/>
                      <a:pt x="1188" y="0"/>
                      <a:pt x="766" y="0"/>
                    </a:cubicBezTo>
                    <a:close/>
                    <a:moveTo>
                      <a:pt x="766" y="1481"/>
                    </a:moveTo>
                    <a:cubicBezTo>
                      <a:pt x="371" y="1481"/>
                      <a:pt x="50" y="1160"/>
                      <a:pt x="50" y="766"/>
                    </a:cubicBezTo>
                    <a:cubicBezTo>
                      <a:pt x="50" y="371"/>
                      <a:pt x="371" y="50"/>
                      <a:pt x="766" y="50"/>
                    </a:cubicBezTo>
                    <a:cubicBezTo>
                      <a:pt x="1160" y="50"/>
                      <a:pt x="1481" y="371"/>
                      <a:pt x="1481" y="766"/>
                    </a:cubicBezTo>
                    <a:cubicBezTo>
                      <a:pt x="1481" y="1160"/>
                      <a:pt x="1160" y="1481"/>
                      <a:pt x="766" y="14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grpSp>
        <p:nvGrpSpPr>
          <p:cNvPr id="160" name="Group 159">
            <a:extLst>
              <a:ext uri="{FF2B5EF4-FFF2-40B4-BE49-F238E27FC236}">
                <a16:creationId xmlns:a16="http://schemas.microsoft.com/office/drawing/2014/main" id="{31C3C1F0-E52C-A944-C0B5-EEC582E76C3D}"/>
              </a:ext>
            </a:extLst>
          </p:cNvPr>
          <p:cNvGrpSpPr/>
          <p:nvPr/>
        </p:nvGrpSpPr>
        <p:grpSpPr>
          <a:xfrm>
            <a:off x="8168743" y="1722296"/>
            <a:ext cx="3729067" cy="993990"/>
            <a:chOff x="8168743" y="1963025"/>
            <a:chExt cx="3729067" cy="993990"/>
          </a:xfrm>
        </p:grpSpPr>
        <p:sp>
          <p:nvSpPr>
            <p:cNvPr id="95" name="Rectangle: Rounded Corners 366">
              <a:extLst>
                <a:ext uri="{FF2B5EF4-FFF2-40B4-BE49-F238E27FC236}">
                  <a16:creationId xmlns:a16="http://schemas.microsoft.com/office/drawing/2014/main" id="{EB187B0D-DBF4-1253-4E05-2D986FC6527C}"/>
                </a:ext>
              </a:extLst>
            </p:cNvPr>
            <p:cNvSpPr/>
            <p:nvPr/>
          </p:nvSpPr>
          <p:spPr>
            <a:xfrm>
              <a:off x="8399933" y="1963025"/>
              <a:ext cx="3497877" cy="993990"/>
            </a:xfrm>
            <a:prstGeom prst="roundRect">
              <a:avLst>
                <a:gd name="adj" fmla="val 12232"/>
              </a:avLst>
            </a:prstGeom>
            <a:noFill/>
            <a:ln w="12700" cmpd="sng">
              <a:solidFill>
                <a:srgbClr val="97D8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82880" tIns="45660" rIns="91320" bIns="45660" numCol="1" spcCol="0" rtlCol="0" fromWordArt="0" anchor="ctr" anchorCtr="0" forceAA="0" compatLnSpc="1">
              <a:prstTxWarp prst="textNoShape">
                <a:avLst/>
              </a:prstTxWarp>
              <a:noAutofit/>
            </a:bodyPr>
            <a:lstStyle/>
            <a:p>
              <a:pPr marL="173038" marR="0" lvl="0" algn="l" defTabSz="608013" rtl="0" eaLnBrk="0" fontAlgn="base" latinLnBrk="0" hangingPunct="0">
                <a:lnSpc>
                  <a:spcPct val="100000"/>
                </a:lnSpc>
                <a:spcBef>
                  <a:spcPct val="0"/>
                </a:spcBef>
                <a:spcAft>
                  <a:spcPct val="0"/>
                </a:spcAft>
                <a:buClrTx/>
                <a:buSzTx/>
                <a:buFont typeface="Wingdings" pitchFamily="29" charset="2"/>
                <a:buNone/>
                <a:tabLst/>
                <a:defRPr/>
              </a:pPr>
              <a:r>
                <a:rPr lang="en-US" sz="1800" dirty="0">
                  <a:solidFill>
                    <a:srgbClr val="FFFFFF"/>
                  </a:solidFill>
                  <a:ea typeface="Open Sans" panose="020B0606030504020204" pitchFamily="34" charset="0"/>
                  <a:cs typeface="Arial" panose="020B0604020202020204" pitchFamily="34" charset="0"/>
                </a:rPr>
                <a:t>Analyze attack destinations to determine specific subnets needing mitigation</a:t>
              </a:r>
              <a:endParaRPr kumimoji="0" lang="en-US" sz="1800" b="0" i="0" u="none" strike="noStrike" kern="1200" cap="none" spc="0" normalizeH="0" baseline="0" noProof="0" dirty="0">
                <a:ln>
                  <a:noFill/>
                </a:ln>
                <a:solidFill>
                  <a:srgbClr val="282C33">
                    <a:lumMod val="20000"/>
                    <a:lumOff val="80000"/>
                  </a:srgbClr>
                </a:solidFill>
                <a:effectLst/>
                <a:uLnTx/>
                <a:uFillTx/>
                <a:ea typeface="Open Sans" panose="020B0606030504020204" pitchFamily="34" charset="0"/>
                <a:cs typeface="Arial" panose="020B0604020202020204" pitchFamily="34" charset="0"/>
              </a:endParaRPr>
            </a:p>
          </p:txBody>
        </p:sp>
        <p:grpSp>
          <p:nvGrpSpPr>
            <p:cNvPr id="150" name="Group 149">
              <a:extLst>
                <a:ext uri="{FF2B5EF4-FFF2-40B4-BE49-F238E27FC236}">
                  <a16:creationId xmlns:a16="http://schemas.microsoft.com/office/drawing/2014/main" id="{24A7E16F-86AD-EF25-7DCA-9A162121A41D}"/>
                </a:ext>
              </a:extLst>
            </p:cNvPr>
            <p:cNvGrpSpPr/>
            <p:nvPr/>
          </p:nvGrpSpPr>
          <p:grpSpPr>
            <a:xfrm>
              <a:off x="8168743" y="2258058"/>
              <a:ext cx="457200" cy="457200"/>
              <a:chOff x="5879757" y="2914689"/>
              <a:chExt cx="457200" cy="457200"/>
            </a:xfrm>
          </p:grpSpPr>
          <p:sp>
            <p:nvSpPr>
              <p:cNvPr id="151" name="Oval 150">
                <a:extLst>
                  <a:ext uri="{FF2B5EF4-FFF2-40B4-BE49-F238E27FC236}">
                    <a16:creationId xmlns:a16="http://schemas.microsoft.com/office/drawing/2014/main" id="{02DFDF71-470C-AE74-E218-594443941738}"/>
                  </a:ext>
                </a:extLst>
              </p:cNvPr>
              <p:cNvSpPr>
                <a:spLocks noChangeAspect="1"/>
              </p:cNvSpPr>
              <p:nvPr/>
            </p:nvSpPr>
            <p:spPr>
              <a:xfrm>
                <a:off x="5879757" y="2914689"/>
                <a:ext cx="457200" cy="457200"/>
              </a:xfrm>
              <a:prstGeom prst="ellipse">
                <a:avLst/>
              </a:prstGeom>
              <a:solidFill>
                <a:schemeClr val="accent1"/>
              </a:solidFill>
              <a:ln w="12700" cap="flat" cmpd="sng" algn="ctr">
                <a:noFill/>
                <a:prstDash val="soli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600" dirty="0">
                  <a:solidFill>
                    <a:schemeClr val="bg1"/>
                  </a:solidFill>
                </a:endParaRPr>
              </a:p>
            </p:txBody>
          </p:sp>
          <p:sp>
            <p:nvSpPr>
              <p:cNvPr id="152" name="Freeform 13">
                <a:extLst>
                  <a:ext uri="{FF2B5EF4-FFF2-40B4-BE49-F238E27FC236}">
                    <a16:creationId xmlns:a16="http://schemas.microsoft.com/office/drawing/2014/main" id="{2BFA1D7A-2811-244A-4412-0C6115E8E06F}"/>
                  </a:ext>
                </a:extLst>
              </p:cNvPr>
              <p:cNvSpPr>
                <a:spLocks/>
              </p:cNvSpPr>
              <p:nvPr/>
            </p:nvSpPr>
            <p:spPr bwMode="auto">
              <a:xfrm>
                <a:off x="6033156" y="3025107"/>
                <a:ext cx="151222" cy="218522"/>
              </a:xfrm>
              <a:custGeom>
                <a:avLst/>
                <a:gdLst>
                  <a:gd name="T0" fmla="*/ 310 w 818"/>
                  <a:gd name="T1" fmla="*/ 975 h 1182"/>
                  <a:gd name="T2" fmla="*/ 310 w 818"/>
                  <a:gd name="T3" fmla="*/ 964 h 1182"/>
                  <a:gd name="T4" fmla="*/ 460 w 818"/>
                  <a:gd name="T5" fmla="*/ 823 h 1182"/>
                  <a:gd name="T6" fmla="*/ 669 w 818"/>
                  <a:gd name="T7" fmla="*/ 612 h 1182"/>
                  <a:gd name="T8" fmla="*/ 757 w 818"/>
                  <a:gd name="T9" fmla="*/ 467 h 1182"/>
                  <a:gd name="T10" fmla="*/ 785 w 818"/>
                  <a:gd name="T11" fmla="*/ 316 h 1182"/>
                  <a:gd name="T12" fmla="*/ 739 w 818"/>
                  <a:gd name="T13" fmla="*/ 152 h 1182"/>
                  <a:gd name="T14" fmla="*/ 609 w 818"/>
                  <a:gd name="T15" fmla="*/ 40 h 1182"/>
                  <a:gd name="T16" fmla="*/ 416 w 818"/>
                  <a:gd name="T17" fmla="*/ 0 h 1182"/>
                  <a:gd name="T18" fmla="*/ 266 w 818"/>
                  <a:gd name="T19" fmla="*/ 17 h 1182"/>
                  <a:gd name="T20" fmla="*/ 143 w 818"/>
                  <a:gd name="T21" fmla="*/ 63 h 1182"/>
                  <a:gd name="T22" fmla="*/ 0 w 818"/>
                  <a:gd name="T23" fmla="*/ 167 h 1182"/>
                  <a:gd name="T24" fmla="*/ 134 w 818"/>
                  <a:gd name="T25" fmla="*/ 326 h 1182"/>
                  <a:gd name="T26" fmla="*/ 267 w 818"/>
                  <a:gd name="T27" fmla="*/ 237 h 1182"/>
                  <a:gd name="T28" fmla="*/ 399 w 818"/>
                  <a:gd name="T29" fmla="*/ 206 h 1182"/>
                  <a:gd name="T30" fmla="*/ 502 w 818"/>
                  <a:gd name="T31" fmla="*/ 240 h 1182"/>
                  <a:gd name="T32" fmla="*/ 540 w 818"/>
                  <a:gd name="T33" fmla="*/ 345 h 1182"/>
                  <a:gd name="T34" fmla="*/ 523 w 818"/>
                  <a:gd name="T35" fmla="*/ 436 h 1182"/>
                  <a:gd name="T36" fmla="*/ 465 w 818"/>
                  <a:gd name="T37" fmla="*/ 531 h 1182"/>
                  <a:gd name="T38" fmla="*/ 296 w 818"/>
                  <a:gd name="T39" fmla="*/ 715 h 1182"/>
                  <a:gd name="T40" fmla="*/ 3 w 818"/>
                  <a:gd name="T41" fmla="*/ 1011 h 1182"/>
                  <a:gd name="T42" fmla="*/ 3 w 818"/>
                  <a:gd name="T43" fmla="*/ 1182 h 1182"/>
                  <a:gd name="T44" fmla="*/ 818 w 818"/>
                  <a:gd name="T45" fmla="*/ 1182 h 1182"/>
                  <a:gd name="T46" fmla="*/ 818 w 818"/>
                  <a:gd name="T47" fmla="*/ 975 h 1182"/>
                  <a:gd name="T48" fmla="*/ 310 w 818"/>
                  <a:gd name="T49" fmla="*/ 975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18" h="1182">
                    <a:moveTo>
                      <a:pt x="310" y="975"/>
                    </a:moveTo>
                    <a:cubicBezTo>
                      <a:pt x="310" y="964"/>
                      <a:pt x="310" y="964"/>
                      <a:pt x="310" y="964"/>
                    </a:cubicBezTo>
                    <a:cubicBezTo>
                      <a:pt x="460" y="823"/>
                      <a:pt x="460" y="823"/>
                      <a:pt x="460" y="823"/>
                    </a:cubicBezTo>
                    <a:cubicBezTo>
                      <a:pt x="560" y="731"/>
                      <a:pt x="630" y="661"/>
                      <a:pt x="669" y="612"/>
                    </a:cubicBezTo>
                    <a:cubicBezTo>
                      <a:pt x="709" y="562"/>
                      <a:pt x="738" y="514"/>
                      <a:pt x="757" y="467"/>
                    </a:cubicBezTo>
                    <a:cubicBezTo>
                      <a:pt x="776" y="420"/>
                      <a:pt x="785" y="370"/>
                      <a:pt x="785" y="316"/>
                    </a:cubicBezTo>
                    <a:cubicBezTo>
                      <a:pt x="785" y="254"/>
                      <a:pt x="770" y="200"/>
                      <a:pt x="739" y="152"/>
                    </a:cubicBezTo>
                    <a:cubicBezTo>
                      <a:pt x="708" y="104"/>
                      <a:pt x="665" y="67"/>
                      <a:pt x="609" y="40"/>
                    </a:cubicBezTo>
                    <a:cubicBezTo>
                      <a:pt x="553" y="14"/>
                      <a:pt x="489" y="0"/>
                      <a:pt x="416" y="0"/>
                    </a:cubicBezTo>
                    <a:cubicBezTo>
                      <a:pt x="361" y="0"/>
                      <a:pt x="311" y="6"/>
                      <a:pt x="266" y="17"/>
                    </a:cubicBezTo>
                    <a:cubicBezTo>
                      <a:pt x="222" y="28"/>
                      <a:pt x="180" y="43"/>
                      <a:pt x="143" y="63"/>
                    </a:cubicBezTo>
                    <a:cubicBezTo>
                      <a:pt x="105" y="84"/>
                      <a:pt x="57" y="118"/>
                      <a:pt x="0" y="167"/>
                    </a:cubicBezTo>
                    <a:cubicBezTo>
                      <a:pt x="134" y="326"/>
                      <a:pt x="134" y="326"/>
                      <a:pt x="134" y="326"/>
                    </a:cubicBezTo>
                    <a:cubicBezTo>
                      <a:pt x="180" y="287"/>
                      <a:pt x="224" y="258"/>
                      <a:pt x="267" y="237"/>
                    </a:cubicBezTo>
                    <a:cubicBezTo>
                      <a:pt x="310" y="216"/>
                      <a:pt x="353" y="206"/>
                      <a:pt x="399" y="206"/>
                    </a:cubicBezTo>
                    <a:cubicBezTo>
                      <a:pt x="442" y="206"/>
                      <a:pt x="476" y="217"/>
                      <a:pt x="502" y="240"/>
                    </a:cubicBezTo>
                    <a:cubicBezTo>
                      <a:pt x="527" y="263"/>
                      <a:pt x="540" y="298"/>
                      <a:pt x="540" y="345"/>
                    </a:cubicBezTo>
                    <a:cubicBezTo>
                      <a:pt x="540" y="376"/>
                      <a:pt x="535" y="406"/>
                      <a:pt x="523" y="436"/>
                    </a:cubicBezTo>
                    <a:cubicBezTo>
                      <a:pt x="511" y="465"/>
                      <a:pt x="492" y="496"/>
                      <a:pt x="465" y="531"/>
                    </a:cubicBezTo>
                    <a:cubicBezTo>
                      <a:pt x="439" y="565"/>
                      <a:pt x="382" y="627"/>
                      <a:pt x="296" y="715"/>
                    </a:cubicBezTo>
                    <a:cubicBezTo>
                      <a:pt x="3" y="1011"/>
                      <a:pt x="3" y="1011"/>
                      <a:pt x="3" y="1011"/>
                    </a:cubicBezTo>
                    <a:cubicBezTo>
                      <a:pt x="3" y="1182"/>
                      <a:pt x="3" y="1182"/>
                      <a:pt x="3" y="1182"/>
                    </a:cubicBezTo>
                    <a:cubicBezTo>
                      <a:pt x="818" y="1182"/>
                      <a:pt x="818" y="1182"/>
                      <a:pt x="818" y="1182"/>
                    </a:cubicBezTo>
                    <a:cubicBezTo>
                      <a:pt x="818" y="975"/>
                      <a:pt x="818" y="975"/>
                      <a:pt x="818" y="975"/>
                    </a:cubicBezTo>
                    <a:lnTo>
                      <a:pt x="310" y="975"/>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grpSp>
        <p:nvGrpSpPr>
          <p:cNvPr id="161" name="Group 160">
            <a:extLst>
              <a:ext uri="{FF2B5EF4-FFF2-40B4-BE49-F238E27FC236}">
                <a16:creationId xmlns:a16="http://schemas.microsoft.com/office/drawing/2014/main" id="{B324698F-BDB3-E90B-9958-FBB853341B0C}"/>
              </a:ext>
            </a:extLst>
          </p:cNvPr>
          <p:cNvGrpSpPr/>
          <p:nvPr/>
        </p:nvGrpSpPr>
        <p:grpSpPr>
          <a:xfrm>
            <a:off x="3357145" y="5720178"/>
            <a:ext cx="5093421" cy="815199"/>
            <a:chOff x="3852801" y="5521949"/>
            <a:chExt cx="5093421" cy="815199"/>
          </a:xfrm>
        </p:grpSpPr>
        <p:sp>
          <p:nvSpPr>
            <p:cNvPr id="100" name="Rectangle: Rounded Corners 366">
              <a:extLst>
                <a:ext uri="{FF2B5EF4-FFF2-40B4-BE49-F238E27FC236}">
                  <a16:creationId xmlns:a16="http://schemas.microsoft.com/office/drawing/2014/main" id="{9CD97426-9C06-FD56-A8D0-945205CD1C6A}"/>
                </a:ext>
              </a:extLst>
            </p:cNvPr>
            <p:cNvSpPr/>
            <p:nvPr/>
          </p:nvSpPr>
          <p:spPr>
            <a:xfrm>
              <a:off x="4061282" y="5521949"/>
              <a:ext cx="4884940" cy="815199"/>
            </a:xfrm>
            <a:prstGeom prst="roundRect">
              <a:avLst/>
            </a:prstGeom>
            <a:solidFill>
              <a:schemeClr val="tx2">
                <a:alpha val="90000"/>
              </a:schemeClr>
            </a:solidFill>
            <a:ln w="12700" cmpd="sng">
              <a:solidFill>
                <a:srgbClr val="97D8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82880" tIns="45660" rIns="91320" bIns="45660" numCol="1" spcCol="0" rtlCol="0" fromWordArt="0" anchor="ctr" anchorCtr="0" forceAA="0" compatLnSpc="1">
              <a:prstTxWarp prst="textNoShape">
                <a:avLst/>
              </a:prstTxWarp>
              <a:noAutofit/>
            </a:bodyPr>
            <a:lstStyle/>
            <a:p>
              <a:pPr marL="173038" marR="0" lvl="0" algn="l" defTabSz="608013" rtl="0" eaLnBrk="0" fontAlgn="base" latinLnBrk="0" hangingPunct="0">
                <a:lnSpc>
                  <a:spcPct val="100000"/>
                </a:lnSpc>
                <a:spcBef>
                  <a:spcPct val="0"/>
                </a:spcBef>
                <a:spcAft>
                  <a:spcPct val="0"/>
                </a:spcAft>
                <a:buClrTx/>
                <a:buSzTx/>
                <a:buFont typeface="Wingdings" pitchFamily="29" charset="2"/>
                <a:buNone/>
                <a:tabLst/>
                <a:defRPr/>
              </a:pPr>
              <a:r>
                <a:rPr kumimoji="0" lang="en-US" sz="1800" b="0" i="0" u="none" strike="noStrike" kern="1200" cap="none" spc="0" normalizeH="0" baseline="0" noProof="0" dirty="0">
                  <a:ln>
                    <a:noFill/>
                  </a:ln>
                  <a:solidFill>
                    <a:srgbClr val="FFFFFF"/>
                  </a:solidFill>
                  <a:effectLst/>
                  <a:uLnTx/>
                  <a:uFillTx/>
                  <a:ea typeface="Open Sans" panose="020B0606030504020204" pitchFamily="34" charset="0"/>
                  <a:cs typeface="Arial" panose="020B0604020202020204" pitchFamily="34" charset="0"/>
                </a:rPr>
                <a:t>Redirect specific subnets to an Intelligent </a:t>
              </a:r>
              <a:r>
                <a:rPr lang="en-US" sz="1800" dirty="0">
                  <a:solidFill>
                    <a:srgbClr val="FFFFFF"/>
                  </a:solidFill>
                  <a:ea typeface="Open Sans" panose="020B0606030504020204" pitchFamily="34" charset="0"/>
                  <a:cs typeface="Arial" panose="020B0604020202020204" pitchFamily="34" charset="0"/>
                </a:rPr>
                <a:t>Scrubbing Device</a:t>
              </a:r>
              <a:r>
                <a:rPr kumimoji="0" lang="en-US" sz="1800" b="0" i="0" u="none" strike="noStrike" kern="1200" cap="none" spc="0" normalizeH="0" baseline="0" noProof="0" dirty="0">
                  <a:ln>
                    <a:noFill/>
                  </a:ln>
                  <a:solidFill>
                    <a:srgbClr val="FFFFFF"/>
                  </a:solidFill>
                  <a:effectLst/>
                  <a:uLnTx/>
                  <a:uFillTx/>
                  <a:ea typeface="Open Sans" panose="020B0606030504020204" pitchFamily="34" charset="0"/>
                  <a:cs typeface="Arial" panose="020B0604020202020204" pitchFamily="34" charset="0"/>
                </a:rPr>
                <a:t> automatically and continue to update as attack moves</a:t>
              </a:r>
              <a:endParaRPr kumimoji="0" lang="en-US" sz="1800" b="0" i="0" u="none" strike="noStrike" kern="1200" cap="none" spc="0" normalizeH="0" baseline="0" noProof="0" dirty="0">
                <a:ln>
                  <a:noFill/>
                </a:ln>
                <a:solidFill>
                  <a:srgbClr val="282C33">
                    <a:lumMod val="20000"/>
                    <a:lumOff val="80000"/>
                  </a:srgbClr>
                </a:solidFill>
                <a:effectLst/>
                <a:uLnTx/>
                <a:uFillTx/>
                <a:ea typeface="Open Sans" panose="020B0606030504020204" pitchFamily="34" charset="0"/>
                <a:cs typeface="Arial" panose="020B0604020202020204" pitchFamily="34" charset="0"/>
              </a:endParaRPr>
            </a:p>
          </p:txBody>
        </p:sp>
        <p:grpSp>
          <p:nvGrpSpPr>
            <p:cNvPr id="153" name="Group 152">
              <a:extLst>
                <a:ext uri="{FF2B5EF4-FFF2-40B4-BE49-F238E27FC236}">
                  <a16:creationId xmlns:a16="http://schemas.microsoft.com/office/drawing/2014/main" id="{FCB9B2F0-0DAB-9088-2BCD-DFE76CAC95F4}"/>
                </a:ext>
              </a:extLst>
            </p:cNvPr>
            <p:cNvGrpSpPr/>
            <p:nvPr/>
          </p:nvGrpSpPr>
          <p:grpSpPr>
            <a:xfrm>
              <a:off x="3852801" y="5777932"/>
              <a:ext cx="457200" cy="457200"/>
              <a:chOff x="3639599" y="1484785"/>
              <a:chExt cx="713650" cy="713650"/>
            </a:xfrm>
          </p:grpSpPr>
          <p:sp>
            <p:nvSpPr>
              <p:cNvPr id="154" name="Oval 153">
                <a:extLst>
                  <a:ext uri="{FF2B5EF4-FFF2-40B4-BE49-F238E27FC236}">
                    <a16:creationId xmlns:a16="http://schemas.microsoft.com/office/drawing/2014/main" id="{96CDCB61-F80A-F96C-C653-5A27D324C166}"/>
                  </a:ext>
                </a:extLst>
              </p:cNvPr>
              <p:cNvSpPr>
                <a:spLocks noChangeAspect="1"/>
              </p:cNvSpPr>
              <p:nvPr/>
            </p:nvSpPr>
            <p:spPr>
              <a:xfrm>
                <a:off x="3639599" y="1484785"/>
                <a:ext cx="713650" cy="713650"/>
              </a:xfrm>
              <a:prstGeom prst="ellipse">
                <a:avLst/>
              </a:prstGeom>
              <a:solidFill>
                <a:schemeClr val="accent1"/>
              </a:solidFill>
              <a:ln w="12700" cap="flat" cmpd="sng" algn="ctr">
                <a:noFill/>
                <a:prstDash val="soli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600" dirty="0">
                  <a:solidFill>
                    <a:schemeClr val="bg1"/>
                  </a:solidFill>
                </a:endParaRPr>
              </a:p>
            </p:txBody>
          </p:sp>
          <p:sp>
            <p:nvSpPr>
              <p:cNvPr id="155" name="Freeform 19">
                <a:extLst>
                  <a:ext uri="{FF2B5EF4-FFF2-40B4-BE49-F238E27FC236}">
                    <a16:creationId xmlns:a16="http://schemas.microsoft.com/office/drawing/2014/main" id="{A2303D87-A95C-C0E0-DF45-BF391B26A80F}"/>
                  </a:ext>
                </a:extLst>
              </p:cNvPr>
              <p:cNvSpPr>
                <a:spLocks/>
              </p:cNvSpPr>
              <p:nvPr/>
            </p:nvSpPr>
            <p:spPr bwMode="auto">
              <a:xfrm>
                <a:off x="3866070" y="1675705"/>
                <a:ext cx="232860" cy="345710"/>
              </a:xfrm>
              <a:custGeom>
                <a:avLst/>
                <a:gdLst>
                  <a:gd name="T0" fmla="*/ 734 w 807"/>
                  <a:gd name="T1" fmla="*/ 659 h 1198"/>
                  <a:gd name="T2" fmla="*/ 521 w 807"/>
                  <a:gd name="T3" fmla="*/ 573 h 1198"/>
                  <a:gd name="T4" fmla="*/ 521 w 807"/>
                  <a:gd name="T5" fmla="*/ 569 h 1198"/>
                  <a:gd name="T6" fmla="*/ 707 w 807"/>
                  <a:gd name="T7" fmla="*/ 463 h 1198"/>
                  <a:gd name="T8" fmla="*/ 773 w 807"/>
                  <a:gd name="T9" fmla="*/ 278 h 1198"/>
                  <a:gd name="T10" fmla="*/ 668 w 807"/>
                  <a:gd name="T11" fmla="*/ 74 h 1198"/>
                  <a:gd name="T12" fmla="*/ 382 w 807"/>
                  <a:gd name="T13" fmla="*/ 0 h 1198"/>
                  <a:gd name="T14" fmla="*/ 2 w 807"/>
                  <a:gd name="T15" fmla="*/ 115 h 1198"/>
                  <a:gd name="T16" fmla="*/ 116 w 807"/>
                  <a:gd name="T17" fmla="*/ 285 h 1198"/>
                  <a:gd name="T18" fmla="*/ 248 w 807"/>
                  <a:gd name="T19" fmla="*/ 219 h 1198"/>
                  <a:gd name="T20" fmla="*/ 365 w 807"/>
                  <a:gd name="T21" fmla="*/ 200 h 1198"/>
                  <a:gd name="T22" fmla="*/ 530 w 807"/>
                  <a:gd name="T23" fmla="*/ 332 h 1198"/>
                  <a:gd name="T24" fmla="*/ 468 w 807"/>
                  <a:gd name="T25" fmla="*/ 453 h 1198"/>
                  <a:gd name="T26" fmla="*/ 270 w 807"/>
                  <a:gd name="T27" fmla="*/ 489 h 1198"/>
                  <a:gd name="T28" fmla="*/ 180 w 807"/>
                  <a:gd name="T29" fmla="*/ 489 h 1198"/>
                  <a:gd name="T30" fmla="*/ 180 w 807"/>
                  <a:gd name="T31" fmla="*/ 678 h 1198"/>
                  <a:gd name="T32" fmla="*/ 268 w 807"/>
                  <a:gd name="T33" fmla="*/ 678 h 1198"/>
                  <a:gd name="T34" fmla="*/ 482 w 807"/>
                  <a:gd name="T35" fmla="*/ 712 h 1198"/>
                  <a:gd name="T36" fmla="*/ 549 w 807"/>
                  <a:gd name="T37" fmla="*/ 828 h 1198"/>
                  <a:gd name="T38" fmla="*/ 491 w 807"/>
                  <a:gd name="T39" fmla="*/ 962 h 1198"/>
                  <a:gd name="T40" fmla="*/ 310 w 807"/>
                  <a:gd name="T41" fmla="*/ 1003 h 1198"/>
                  <a:gd name="T42" fmla="*/ 149 w 807"/>
                  <a:gd name="T43" fmla="*/ 981 h 1198"/>
                  <a:gd name="T44" fmla="*/ 0 w 807"/>
                  <a:gd name="T45" fmla="*/ 926 h 1198"/>
                  <a:gd name="T46" fmla="*/ 0 w 807"/>
                  <a:gd name="T47" fmla="*/ 1135 h 1198"/>
                  <a:gd name="T48" fmla="*/ 337 w 807"/>
                  <a:gd name="T49" fmla="*/ 1198 h 1198"/>
                  <a:gd name="T50" fmla="*/ 685 w 807"/>
                  <a:gd name="T51" fmla="*/ 1105 h 1198"/>
                  <a:gd name="T52" fmla="*/ 807 w 807"/>
                  <a:gd name="T53" fmla="*/ 843 h 1198"/>
                  <a:gd name="T54" fmla="*/ 734 w 807"/>
                  <a:gd name="T55" fmla="*/ 659 h 1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07" h="1198">
                    <a:moveTo>
                      <a:pt x="734" y="659"/>
                    </a:moveTo>
                    <a:cubicBezTo>
                      <a:pt x="686" y="614"/>
                      <a:pt x="615" y="585"/>
                      <a:pt x="521" y="573"/>
                    </a:cubicBezTo>
                    <a:cubicBezTo>
                      <a:pt x="521" y="569"/>
                      <a:pt x="521" y="569"/>
                      <a:pt x="521" y="569"/>
                    </a:cubicBezTo>
                    <a:cubicBezTo>
                      <a:pt x="601" y="550"/>
                      <a:pt x="662" y="514"/>
                      <a:pt x="707" y="463"/>
                    </a:cubicBezTo>
                    <a:cubicBezTo>
                      <a:pt x="751" y="412"/>
                      <a:pt x="773" y="351"/>
                      <a:pt x="773" y="278"/>
                    </a:cubicBezTo>
                    <a:cubicBezTo>
                      <a:pt x="773" y="191"/>
                      <a:pt x="738" y="123"/>
                      <a:pt x="668" y="74"/>
                    </a:cubicBezTo>
                    <a:cubicBezTo>
                      <a:pt x="598" y="25"/>
                      <a:pt x="503" y="0"/>
                      <a:pt x="382" y="0"/>
                    </a:cubicBezTo>
                    <a:cubicBezTo>
                      <a:pt x="235" y="0"/>
                      <a:pt x="108" y="39"/>
                      <a:pt x="2" y="115"/>
                    </a:cubicBezTo>
                    <a:cubicBezTo>
                      <a:pt x="116" y="285"/>
                      <a:pt x="116" y="285"/>
                      <a:pt x="116" y="285"/>
                    </a:cubicBezTo>
                    <a:cubicBezTo>
                      <a:pt x="164" y="254"/>
                      <a:pt x="208" y="232"/>
                      <a:pt x="248" y="219"/>
                    </a:cubicBezTo>
                    <a:cubicBezTo>
                      <a:pt x="288" y="206"/>
                      <a:pt x="326" y="200"/>
                      <a:pt x="365" y="200"/>
                    </a:cubicBezTo>
                    <a:cubicBezTo>
                      <a:pt x="475" y="200"/>
                      <a:pt x="530" y="244"/>
                      <a:pt x="530" y="332"/>
                    </a:cubicBezTo>
                    <a:cubicBezTo>
                      <a:pt x="530" y="389"/>
                      <a:pt x="510" y="430"/>
                      <a:pt x="468" y="453"/>
                    </a:cubicBezTo>
                    <a:cubicBezTo>
                      <a:pt x="426" y="477"/>
                      <a:pt x="360" y="489"/>
                      <a:pt x="270" y="489"/>
                    </a:cubicBezTo>
                    <a:cubicBezTo>
                      <a:pt x="180" y="489"/>
                      <a:pt x="180" y="489"/>
                      <a:pt x="180" y="489"/>
                    </a:cubicBezTo>
                    <a:cubicBezTo>
                      <a:pt x="180" y="678"/>
                      <a:pt x="180" y="678"/>
                      <a:pt x="180" y="678"/>
                    </a:cubicBezTo>
                    <a:cubicBezTo>
                      <a:pt x="268" y="678"/>
                      <a:pt x="268" y="678"/>
                      <a:pt x="268" y="678"/>
                    </a:cubicBezTo>
                    <a:cubicBezTo>
                      <a:pt x="366" y="678"/>
                      <a:pt x="437" y="689"/>
                      <a:pt x="482" y="712"/>
                    </a:cubicBezTo>
                    <a:cubicBezTo>
                      <a:pt x="526" y="735"/>
                      <a:pt x="549" y="774"/>
                      <a:pt x="549" y="828"/>
                    </a:cubicBezTo>
                    <a:cubicBezTo>
                      <a:pt x="549" y="890"/>
                      <a:pt x="529" y="934"/>
                      <a:pt x="491" y="962"/>
                    </a:cubicBezTo>
                    <a:cubicBezTo>
                      <a:pt x="452" y="989"/>
                      <a:pt x="392" y="1003"/>
                      <a:pt x="310" y="1003"/>
                    </a:cubicBezTo>
                    <a:cubicBezTo>
                      <a:pt x="257" y="1003"/>
                      <a:pt x="204" y="996"/>
                      <a:pt x="149" y="981"/>
                    </a:cubicBezTo>
                    <a:cubicBezTo>
                      <a:pt x="95" y="967"/>
                      <a:pt x="46" y="949"/>
                      <a:pt x="0" y="926"/>
                    </a:cubicBezTo>
                    <a:cubicBezTo>
                      <a:pt x="0" y="1135"/>
                      <a:pt x="0" y="1135"/>
                      <a:pt x="0" y="1135"/>
                    </a:cubicBezTo>
                    <a:cubicBezTo>
                      <a:pt x="98" y="1177"/>
                      <a:pt x="210" y="1198"/>
                      <a:pt x="337" y="1198"/>
                    </a:cubicBezTo>
                    <a:cubicBezTo>
                      <a:pt x="488" y="1198"/>
                      <a:pt x="604" y="1167"/>
                      <a:pt x="685" y="1105"/>
                    </a:cubicBezTo>
                    <a:cubicBezTo>
                      <a:pt x="766" y="1042"/>
                      <a:pt x="807" y="955"/>
                      <a:pt x="807" y="843"/>
                    </a:cubicBezTo>
                    <a:cubicBezTo>
                      <a:pt x="807" y="766"/>
                      <a:pt x="783" y="705"/>
                      <a:pt x="734" y="659"/>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grpSp>
        <p:nvGrpSpPr>
          <p:cNvPr id="389" name="Group 388">
            <a:extLst>
              <a:ext uri="{FF2B5EF4-FFF2-40B4-BE49-F238E27FC236}">
                <a16:creationId xmlns:a16="http://schemas.microsoft.com/office/drawing/2014/main" id="{019A935A-5D42-1E4E-25F4-ED1A84327B57}"/>
              </a:ext>
            </a:extLst>
          </p:cNvPr>
          <p:cNvGrpSpPr/>
          <p:nvPr/>
        </p:nvGrpSpPr>
        <p:grpSpPr>
          <a:xfrm>
            <a:off x="83358" y="1791498"/>
            <a:ext cx="5417138" cy="1022201"/>
            <a:chOff x="226306" y="2227673"/>
            <a:chExt cx="4964625" cy="1022201"/>
          </a:xfrm>
        </p:grpSpPr>
        <p:sp>
          <p:nvSpPr>
            <p:cNvPr id="75" name="Rectangle: Rounded Corners 366">
              <a:extLst>
                <a:ext uri="{FF2B5EF4-FFF2-40B4-BE49-F238E27FC236}">
                  <a16:creationId xmlns:a16="http://schemas.microsoft.com/office/drawing/2014/main" id="{ECE08575-B835-522E-0991-A68EDC63CB23}"/>
                </a:ext>
              </a:extLst>
            </p:cNvPr>
            <p:cNvSpPr/>
            <p:nvPr/>
          </p:nvSpPr>
          <p:spPr>
            <a:xfrm>
              <a:off x="416618" y="2227673"/>
              <a:ext cx="4774313" cy="1022201"/>
            </a:xfrm>
            <a:prstGeom prst="roundRect">
              <a:avLst>
                <a:gd name="adj" fmla="val 12558"/>
              </a:avLst>
            </a:prstGeom>
            <a:noFill/>
            <a:ln w="12700" cmpd="sng">
              <a:solidFill>
                <a:srgbClr val="97D8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82880" tIns="45660" rIns="91320" bIns="45660" numCol="1" spcCol="0" rtlCol="0" fromWordArt="0" anchor="ctr" anchorCtr="0" forceAA="0" compatLnSpc="1">
              <a:prstTxWarp prst="textNoShape">
                <a:avLst/>
              </a:prstTxWarp>
              <a:noAutofit/>
            </a:bodyPr>
            <a:lstStyle/>
            <a:p>
              <a:pPr marL="171450" marR="0" lvl="0" algn="l" defTabSz="608013" rtl="0" eaLnBrk="0" fontAlgn="base" latinLnBrk="0" hangingPunct="0">
                <a:lnSpc>
                  <a:spcPct val="100000"/>
                </a:lnSpc>
                <a:spcBef>
                  <a:spcPct val="0"/>
                </a:spcBef>
                <a:spcAft>
                  <a:spcPct val="0"/>
                </a:spcAft>
                <a:buClrTx/>
                <a:buSzTx/>
                <a:buFont typeface="Wingdings" pitchFamily="29" charset="2"/>
                <a:buNone/>
                <a:tabLst/>
                <a:defRPr/>
              </a:pPr>
              <a:r>
                <a:rPr kumimoji="0" lang="en-US" sz="1800" b="0" i="0" u="none" strike="noStrike" kern="1200" cap="none" spc="0" normalizeH="0" baseline="0" noProof="0" dirty="0">
                  <a:ln>
                    <a:noFill/>
                  </a:ln>
                  <a:solidFill>
                    <a:srgbClr val="FFFFFF"/>
                  </a:solidFill>
                  <a:effectLst/>
                  <a:uLnTx/>
                  <a:uFillTx/>
                  <a:ea typeface="Open Sans" panose="020B0606030504020204" pitchFamily="34" charset="0"/>
                  <a:cs typeface="Arial" panose="020B0604020202020204" pitchFamily="34" charset="0"/>
                </a:rPr>
                <a:t>Measures total DDoS traffic for entire network, not just per-host; </a:t>
              </a:r>
              <a:r>
                <a:rPr lang="en-US" sz="1800" dirty="0" err="1">
                  <a:solidFill>
                    <a:srgbClr val="FFFFFF"/>
                  </a:solidFill>
                  <a:ea typeface="Open Sans" panose="020B0606030504020204" pitchFamily="34" charset="0"/>
                  <a:cs typeface="Arial" panose="020B0604020202020204" pitchFamily="34" charset="0"/>
                </a:rPr>
                <a:t>i</a:t>
              </a:r>
              <a:r>
                <a:rPr kumimoji="0" lang="en-US" sz="1800" b="0" i="0" u="none" strike="noStrike" kern="1200" cap="none" spc="0" normalizeH="0" baseline="0" noProof="0" dirty="0" err="1">
                  <a:ln>
                    <a:noFill/>
                  </a:ln>
                  <a:solidFill>
                    <a:srgbClr val="FFFFFF"/>
                  </a:solidFill>
                  <a:effectLst/>
                  <a:uLnTx/>
                  <a:uFillTx/>
                  <a:ea typeface="Open Sans" panose="020B0606030504020204" pitchFamily="34" charset="0"/>
                  <a:cs typeface="Arial" panose="020B0604020202020204" pitchFamily="34" charset="0"/>
                </a:rPr>
                <a:t>ncludes</a:t>
              </a:r>
              <a:r>
                <a:rPr kumimoji="0" lang="en-US" sz="1800" b="0" i="0" u="none" strike="noStrike" kern="1200" cap="none" spc="0" normalizeH="0" baseline="0" noProof="0" dirty="0">
                  <a:ln>
                    <a:noFill/>
                  </a:ln>
                  <a:solidFill>
                    <a:srgbClr val="FFFFFF"/>
                  </a:solidFill>
                  <a:effectLst/>
                  <a:uLnTx/>
                  <a:uFillTx/>
                  <a:ea typeface="Open Sans" panose="020B0606030504020204" pitchFamily="34" charset="0"/>
                  <a:cs typeface="Arial" panose="020B0604020202020204" pitchFamily="34" charset="0"/>
                </a:rPr>
                <a:t> </a:t>
              </a:r>
              <a:r>
                <a:rPr lang="en-US" sz="1800" dirty="0">
                  <a:solidFill>
                    <a:srgbClr val="FFFFFF"/>
                  </a:solidFill>
                  <a:ea typeface="Open Sans" panose="020B0606030504020204" pitchFamily="34" charset="0"/>
                  <a:cs typeface="Arial" panose="020B0604020202020204" pitchFamily="34" charset="0"/>
                </a:rPr>
                <a:t>K</a:t>
              </a:r>
              <a:r>
                <a:rPr kumimoji="0" lang="en-US" sz="1800" b="0" i="0" u="none" strike="noStrike" kern="1200" cap="none" spc="0" normalizeH="0" baseline="0" noProof="0" dirty="0" err="1">
                  <a:ln>
                    <a:noFill/>
                  </a:ln>
                  <a:solidFill>
                    <a:srgbClr val="FFFFFF"/>
                  </a:solidFill>
                  <a:effectLst/>
                  <a:uLnTx/>
                  <a:uFillTx/>
                  <a:ea typeface="Open Sans" panose="020B0606030504020204" pitchFamily="34" charset="0"/>
                  <a:cs typeface="Arial" panose="020B0604020202020204" pitchFamily="34" charset="0"/>
                </a:rPr>
                <a:t>nown</a:t>
              </a:r>
              <a:r>
                <a:rPr kumimoji="0" lang="en-US" sz="1800" b="0" i="0" u="none" strike="noStrike" kern="1200" cap="none" spc="0" normalizeH="0" baseline="0" noProof="0" dirty="0">
                  <a:ln>
                    <a:noFill/>
                  </a:ln>
                  <a:solidFill>
                    <a:srgbClr val="FFFFFF"/>
                  </a:solidFill>
                  <a:effectLst/>
                  <a:uLnTx/>
                  <a:uFillTx/>
                  <a:ea typeface="Open Sans" panose="020B0606030504020204" pitchFamily="34" charset="0"/>
                  <a:cs typeface="Arial" panose="020B0604020202020204" pitchFamily="34" charset="0"/>
                </a:rPr>
                <a:t> Attacker Detection from Global Visibility </a:t>
              </a:r>
              <a:endParaRPr kumimoji="0" lang="en-US" sz="1800" b="0" i="0" u="none" strike="noStrike" kern="1200" cap="none" spc="0" normalizeH="0" baseline="0" noProof="0" dirty="0">
                <a:ln>
                  <a:noFill/>
                </a:ln>
                <a:solidFill>
                  <a:srgbClr val="282C33">
                    <a:lumMod val="20000"/>
                    <a:lumOff val="80000"/>
                  </a:srgbClr>
                </a:solidFill>
                <a:effectLst/>
                <a:uLnTx/>
                <a:uFillTx/>
                <a:ea typeface="Open Sans" panose="020B0606030504020204" pitchFamily="34" charset="0"/>
                <a:cs typeface="Arial" panose="020B0604020202020204" pitchFamily="34" charset="0"/>
              </a:endParaRPr>
            </a:p>
          </p:txBody>
        </p:sp>
        <p:grpSp>
          <p:nvGrpSpPr>
            <p:cNvPr id="156" name="Group 155">
              <a:extLst>
                <a:ext uri="{FF2B5EF4-FFF2-40B4-BE49-F238E27FC236}">
                  <a16:creationId xmlns:a16="http://schemas.microsoft.com/office/drawing/2014/main" id="{689110FF-83DA-61BA-4DB8-C8C59C926385}"/>
                </a:ext>
              </a:extLst>
            </p:cNvPr>
            <p:cNvGrpSpPr/>
            <p:nvPr/>
          </p:nvGrpSpPr>
          <p:grpSpPr>
            <a:xfrm>
              <a:off x="226306" y="2407494"/>
              <a:ext cx="394688" cy="457200"/>
              <a:chOff x="484024" y="1495209"/>
              <a:chExt cx="616074" cy="713649"/>
            </a:xfrm>
          </p:grpSpPr>
          <p:sp>
            <p:nvSpPr>
              <p:cNvPr id="157" name="Oval 156">
                <a:extLst>
                  <a:ext uri="{FF2B5EF4-FFF2-40B4-BE49-F238E27FC236}">
                    <a16:creationId xmlns:a16="http://schemas.microsoft.com/office/drawing/2014/main" id="{954DD23B-C32C-1A95-DED1-EEF2572233A8}"/>
                  </a:ext>
                </a:extLst>
              </p:cNvPr>
              <p:cNvSpPr>
                <a:spLocks noChangeAspect="1"/>
              </p:cNvSpPr>
              <p:nvPr/>
            </p:nvSpPr>
            <p:spPr>
              <a:xfrm>
                <a:off x="484024" y="1495209"/>
                <a:ext cx="616074" cy="713649"/>
              </a:xfrm>
              <a:prstGeom prst="ellipse">
                <a:avLst/>
              </a:prstGeom>
              <a:solidFill>
                <a:schemeClr val="accent1"/>
              </a:solidFill>
              <a:ln w="12700" cap="flat" cmpd="sng" algn="ctr">
                <a:noFill/>
                <a:prstDash val="soli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600" dirty="0">
                  <a:solidFill>
                    <a:schemeClr val="bg1"/>
                  </a:solidFill>
                </a:endParaRPr>
              </a:p>
            </p:txBody>
          </p:sp>
          <p:sp>
            <p:nvSpPr>
              <p:cNvPr id="158" name="Freeform 7">
                <a:extLst>
                  <a:ext uri="{FF2B5EF4-FFF2-40B4-BE49-F238E27FC236}">
                    <a16:creationId xmlns:a16="http://schemas.microsoft.com/office/drawing/2014/main" id="{95F8645D-DFB2-7691-2B0E-0E99EE3D1CBA}"/>
                  </a:ext>
                </a:extLst>
              </p:cNvPr>
              <p:cNvSpPr>
                <a:spLocks/>
              </p:cNvSpPr>
              <p:nvPr/>
            </p:nvSpPr>
            <p:spPr bwMode="auto">
              <a:xfrm>
                <a:off x="673650" y="1689516"/>
                <a:ext cx="166808" cy="336319"/>
              </a:xfrm>
              <a:custGeom>
                <a:avLst/>
                <a:gdLst>
                  <a:gd name="T0" fmla="*/ 376 w 578"/>
                  <a:gd name="T1" fmla="*/ 0 h 1165"/>
                  <a:gd name="T2" fmla="*/ 0 w 578"/>
                  <a:gd name="T3" fmla="*/ 299 h 1165"/>
                  <a:gd name="T4" fmla="*/ 119 w 578"/>
                  <a:gd name="T5" fmla="*/ 447 h 1165"/>
                  <a:gd name="T6" fmla="*/ 253 w 578"/>
                  <a:gd name="T7" fmla="*/ 340 h 1165"/>
                  <a:gd name="T8" fmla="*/ 338 w 578"/>
                  <a:gd name="T9" fmla="*/ 259 h 1165"/>
                  <a:gd name="T10" fmla="*/ 334 w 578"/>
                  <a:gd name="T11" fmla="*/ 380 h 1165"/>
                  <a:gd name="T12" fmla="*/ 332 w 578"/>
                  <a:gd name="T13" fmla="*/ 491 h 1165"/>
                  <a:gd name="T14" fmla="*/ 332 w 578"/>
                  <a:gd name="T15" fmla="*/ 1165 h 1165"/>
                  <a:gd name="T16" fmla="*/ 578 w 578"/>
                  <a:gd name="T17" fmla="*/ 1165 h 1165"/>
                  <a:gd name="T18" fmla="*/ 578 w 578"/>
                  <a:gd name="T19" fmla="*/ 0 h 1165"/>
                  <a:gd name="T20" fmla="*/ 376 w 578"/>
                  <a:gd name="T21" fmla="*/ 0 h 1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8" h="1165">
                    <a:moveTo>
                      <a:pt x="376" y="0"/>
                    </a:moveTo>
                    <a:cubicBezTo>
                      <a:pt x="0" y="299"/>
                      <a:pt x="0" y="299"/>
                      <a:pt x="0" y="299"/>
                    </a:cubicBezTo>
                    <a:cubicBezTo>
                      <a:pt x="119" y="447"/>
                      <a:pt x="119" y="447"/>
                      <a:pt x="119" y="447"/>
                    </a:cubicBezTo>
                    <a:cubicBezTo>
                      <a:pt x="253" y="340"/>
                      <a:pt x="253" y="340"/>
                      <a:pt x="253" y="340"/>
                    </a:cubicBezTo>
                    <a:cubicBezTo>
                      <a:pt x="269" y="327"/>
                      <a:pt x="297" y="300"/>
                      <a:pt x="338" y="259"/>
                    </a:cubicBezTo>
                    <a:cubicBezTo>
                      <a:pt x="334" y="380"/>
                      <a:pt x="334" y="380"/>
                      <a:pt x="334" y="380"/>
                    </a:cubicBezTo>
                    <a:cubicBezTo>
                      <a:pt x="332" y="491"/>
                      <a:pt x="332" y="491"/>
                      <a:pt x="332" y="491"/>
                    </a:cubicBezTo>
                    <a:cubicBezTo>
                      <a:pt x="332" y="1165"/>
                      <a:pt x="332" y="1165"/>
                      <a:pt x="332" y="1165"/>
                    </a:cubicBezTo>
                    <a:cubicBezTo>
                      <a:pt x="578" y="1165"/>
                      <a:pt x="578" y="1165"/>
                      <a:pt x="578" y="1165"/>
                    </a:cubicBezTo>
                    <a:cubicBezTo>
                      <a:pt x="578" y="0"/>
                      <a:pt x="578" y="0"/>
                      <a:pt x="578" y="0"/>
                    </a:cubicBezTo>
                    <a:lnTo>
                      <a:pt x="376"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grpSp>
        <p:nvGrpSpPr>
          <p:cNvPr id="349" name="Group 348">
            <a:extLst>
              <a:ext uri="{FF2B5EF4-FFF2-40B4-BE49-F238E27FC236}">
                <a16:creationId xmlns:a16="http://schemas.microsoft.com/office/drawing/2014/main" id="{142109CF-6350-4743-B15E-450F64B2C8E6}"/>
              </a:ext>
            </a:extLst>
          </p:cNvPr>
          <p:cNvGrpSpPr/>
          <p:nvPr/>
        </p:nvGrpSpPr>
        <p:grpSpPr>
          <a:xfrm>
            <a:off x="5912964" y="1799752"/>
            <a:ext cx="562448" cy="562448"/>
            <a:chOff x="440064" y="2747393"/>
            <a:chExt cx="685800" cy="685800"/>
          </a:xfrm>
        </p:grpSpPr>
        <p:sp>
          <p:nvSpPr>
            <p:cNvPr id="350" name="Oval 349">
              <a:extLst>
                <a:ext uri="{FF2B5EF4-FFF2-40B4-BE49-F238E27FC236}">
                  <a16:creationId xmlns:a16="http://schemas.microsoft.com/office/drawing/2014/main" id="{CDC30EDA-B1F5-42E8-A30B-36A85AB0511C}"/>
                </a:ext>
              </a:extLst>
            </p:cNvPr>
            <p:cNvSpPr>
              <a:spLocks noChangeAspect="1"/>
            </p:cNvSpPr>
            <p:nvPr/>
          </p:nvSpPr>
          <p:spPr>
            <a:xfrm>
              <a:off x="440064" y="2747393"/>
              <a:ext cx="685800" cy="685800"/>
            </a:xfrm>
            <a:prstGeom prst="ellipse">
              <a:avLst/>
            </a:prstGeom>
            <a:solidFill>
              <a:schemeClr val="accent3"/>
            </a:solidFill>
            <a:ln w="12700" cap="flat" cmpd="sng" algn="ctr">
              <a:noFill/>
              <a:prstDash val="solid"/>
            </a:ln>
            <a:effectLst/>
            <a:extLst>
              <a:ext uri="{91240B29-F687-4F45-9708-019B960494DF}">
                <a14:hiddenLine xmlns:a14="http://schemas.microsoft.com/office/drawing/2010/main" w="12700"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08013" rtl="0" eaLnBrk="0" fontAlgn="base" latinLnBrk="0" hangingPunct="0">
                <a:lnSpc>
                  <a:spcPct val="100000"/>
                </a:lnSpc>
                <a:spcBef>
                  <a:spcPct val="0"/>
                </a:spcBef>
                <a:spcAft>
                  <a:spcPct val="0"/>
                </a:spcAft>
                <a:buClrTx/>
                <a:buSzTx/>
                <a:buFontTx/>
                <a:buNone/>
                <a:tabLst/>
                <a:defRPr/>
              </a:pPr>
              <a:endParaRPr kumimoji="0" lang="en-GB"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351" name="Group 350">
              <a:extLst>
                <a:ext uri="{FF2B5EF4-FFF2-40B4-BE49-F238E27FC236}">
                  <a16:creationId xmlns:a16="http://schemas.microsoft.com/office/drawing/2014/main" id="{65EB8E98-5679-4DBD-ADB5-8CBEE50D9F78}"/>
                </a:ext>
              </a:extLst>
            </p:cNvPr>
            <p:cNvGrpSpPr/>
            <p:nvPr/>
          </p:nvGrpSpPr>
          <p:grpSpPr>
            <a:xfrm>
              <a:off x="566009" y="2916406"/>
              <a:ext cx="433910" cy="363679"/>
              <a:chOff x="17343438" y="13943013"/>
              <a:chExt cx="3290888" cy="2759075"/>
            </a:xfrm>
          </p:grpSpPr>
          <p:sp>
            <p:nvSpPr>
              <p:cNvPr id="352" name="Freeform 2318">
                <a:extLst>
                  <a:ext uri="{FF2B5EF4-FFF2-40B4-BE49-F238E27FC236}">
                    <a16:creationId xmlns:a16="http://schemas.microsoft.com/office/drawing/2014/main" id="{5ED86D45-E4DC-4B1F-BAEA-DFF46C61216E}"/>
                  </a:ext>
                </a:extLst>
              </p:cNvPr>
              <p:cNvSpPr>
                <a:spLocks noEditPoints="1"/>
              </p:cNvSpPr>
              <p:nvPr/>
            </p:nvSpPr>
            <p:spPr bwMode="auto">
              <a:xfrm>
                <a:off x="17665700" y="14257338"/>
                <a:ext cx="2652713" cy="1624013"/>
              </a:xfrm>
              <a:custGeom>
                <a:avLst/>
                <a:gdLst>
                  <a:gd name="T0" fmla="*/ 1671 w 1671"/>
                  <a:gd name="T1" fmla="*/ 1023 h 1023"/>
                  <a:gd name="T2" fmla="*/ 0 w 1671"/>
                  <a:gd name="T3" fmla="*/ 1023 h 1023"/>
                  <a:gd name="T4" fmla="*/ 0 w 1671"/>
                  <a:gd name="T5" fmla="*/ 0 h 1023"/>
                  <a:gd name="T6" fmla="*/ 1671 w 1671"/>
                  <a:gd name="T7" fmla="*/ 0 h 1023"/>
                  <a:gd name="T8" fmla="*/ 1671 w 1671"/>
                  <a:gd name="T9" fmla="*/ 1023 h 1023"/>
                  <a:gd name="T10" fmla="*/ 33 w 1671"/>
                  <a:gd name="T11" fmla="*/ 990 h 1023"/>
                  <a:gd name="T12" fmla="*/ 1638 w 1671"/>
                  <a:gd name="T13" fmla="*/ 990 h 1023"/>
                  <a:gd name="T14" fmla="*/ 1638 w 1671"/>
                  <a:gd name="T15" fmla="*/ 38 h 1023"/>
                  <a:gd name="T16" fmla="*/ 33 w 1671"/>
                  <a:gd name="T17" fmla="*/ 38 h 1023"/>
                  <a:gd name="T18" fmla="*/ 33 w 1671"/>
                  <a:gd name="T19" fmla="*/ 990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71" h="1023">
                    <a:moveTo>
                      <a:pt x="1671" y="1023"/>
                    </a:moveTo>
                    <a:lnTo>
                      <a:pt x="0" y="1023"/>
                    </a:lnTo>
                    <a:lnTo>
                      <a:pt x="0" y="0"/>
                    </a:lnTo>
                    <a:lnTo>
                      <a:pt x="1671" y="0"/>
                    </a:lnTo>
                    <a:lnTo>
                      <a:pt x="1671" y="1023"/>
                    </a:lnTo>
                    <a:close/>
                    <a:moveTo>
                      <a:pt x="33" y="990"/>
                    </a:moveTo>
                    <a:lnTo>
                      <a:pt x="1638" y="990"/>
                    </a:lnTo>
                    <a:lnTo>
                      <a:pt x="1638" y="38"/>
                    </a:lnTo>
                    <a:lnTo>
                      <a:pt x="33" y="38"/>
                    </a:lnTo>
                    <a:lnTo>
                      <a:pt x="33" y="990"/>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353" name="Freeform 2319">
                <a:extLst>
                  <a:ext uri="{FF2B5EF4-FFF2-40B4-BE49-F238E27FC236}">
                    <a16:creationId xmlns:a16="http://schemas.microsoft.com/office/drawing/2014/main" id="{72491512-5E49-469D-A325-D1A36946C031}"/>
                  </a:ext>
                </a:extLst>
              </p:cNvPr>
              <p:cNvSpPr>
                <a:spLocks noEditPoints="1"/>
              </p:cNvSpPr>
              <p:nvPr/>
            </p:nvSpPr>
            <p:spPr bwMode="auto">
              <a:xfrm>
                <a:off x="17665700" y="14257338"/>
                <a:ext cx="2652713" cy="1624013"/>
              </a:xfrm>
              <a:custGeom>
                <a:avLst/>
                <a:gdLst>
                  <a:gd name="T0" fmla="*/ 1671 w 1671"/>
                  <a:gd name="T1" fmla="*/ 1023 h 1023"/>
                  <a:gd name="T2" fmla="*/ 0 w 1671"/>
                  <a:gd name="T3" fmla="*/ 1023 h 1023"/>
                  <a:gd name="T4" fmla="*/ 0 w 1671"/>
                  <a:gd name="T5" fmla="*/ 0 h 1023"/>
                  <a:gd name="T6" fmla="*/ 1671 w 1671"/>
                  <a:gd name="T7" fmla="*/ 0 h 1023"/>
                  <a:gd name="T8" fmla="*/ 1671 w 1671"/>
                  <a:gd name="T9" fmla="*/ 1023 h 1023"/>
                  <a:gd name="T10" fmla="*/ 33 w 1671"/>
                  <a:gd name="T11" fmla="*/ 990 h 1023"/>
                  <a:gd name="T12" fmla="*/ 1638 w 1671"/>
                  <a:gd name="T13" fmla="*/ 990 h 1023"/>
                  <a:gd name="T14" fmla="*/ 1638 w 1671"/>
                  <a:gd name="T15" fmla="*/ 38 h 1023"/>
                  <a:gd name="T16" fmla="*/ 33 w 1671"/>
                  <a:gd name="T17" fmla="*/ 38 h 1023"/>
                  <a:gd name="T18" fmla="*/ 33 w 1671"/>
                  <a:gd name="T19" fmla="*/ 990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71" h="1023">
                    <a:moveTo>
                      <a:pt x="1671" y="1023"/>
                    </a:moveTo>
                    <a:lnTo>
                      <a:pt x="0" y="1023"/>
                    </a:lnTo>
                    <a:lnTo>
                      <a:pt x="0" y="0"/>
                    </a:lnTo>
                    <a:lnTo>
                      <a:pt x="1671" y="0"/>
                    </a:lnTo>
                    <a:lnTo>
                      <a:pt x="1671" y="1023"/>
                    </a:lnTo>
                    <a:close/>
                    <a:moveTo>
                      <a:pt x="33" y="990"/>
                    </a:moveTo>
                    <a:lnTo>
                      <a:pt x="1638" y="990"/>
                    </a:lnTo>
                    <a:lnTo>
                      <a:pt x="1638" y="38"/>
                    </a:lnTo>
                    <a:lnTo>
                      <a:pt x="33" y="38"/>
                    </a:lnTo>
                    <a:lnTo>
                      <a:pt x="33" y="990"/>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354" name="Freeform 2320">
                <a:extLst>
                  <a:ext uri="{FF2B5EF4-FFF2-40B4-BE49-F238E27FC236}">
                    <a16:creationId xmlns:a16="http://schemas.microsoft.com/office/drawing/2014/main" id="{477964D8-196E-4070-A1F4-378528D78CC7}"/>
                  </a:ext>
                </a:extLst>
              </p:cNvPr>
              <p:cNvSpPr>
                <a:spLocks noEditPoints="1"/>
              </p:cNvSpPr>
              <p:nvPr/>
            </p:nvSpPr>
            <p:spPr bwMode="auto">
              <a:xfrm>
                <a:off x="18940463" y="14106525"/>
                <a:ext cx="104775" cy="98425"/>
              </a:xfrm>
              <a:custGeom>
                <a:avLst/>
                <a:gdLst>
                  <a:gd name="T0" fmla="*/ 8 w 16"/>
                  <a:gd name="T1" fmla="*/ 15 h 15"/>
                  <a:gd name="T2" fmla="*/ 0 w 16"/>
                  <a:gd name="T3" fmla="*/ 8 h 15"/>
                  <a:gd name="T4" fmla="*/ 8 w 16"/>
                  <a:gd name="T5" fmla="*/ 0 h 15"/>
                  <a:gd name="T6" fmla="*/ 16 w 16"/>
                  <a:gd name="T7" fmla="*/ 8 h 15"/>
                  <a:gd name="T8" fmla="*/ 8 w 16"/>
                  <a:gd name="T9" fmla="*/ 15 h 15"/>
                  <a:gd name="T10" fmla="*/ 7 w 16"/>
                  <a:gd name="T11" fmla="*/ 8 h 15"/>
                  <a:gd name="T12" fmla="*/ 8 w 16"/>
                  <a:gd name="T13" fmla="*/ 8 h 15"/>
                  <a:gd name="T14" fmla="*/ 7 w 16"/>
                  <a:gd name="T15" fmla="*/ 8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5">
                    <a:moveTo>
                      <a:pt x="8" y="15"/>
                    </a:moveTo>
                    <a:cubicBezTo>
                      <a:pt x="4" y="15"/>
                      <a:pt x="0" y="12"/>
                      <a:pt x="0" y="8"/>
                    </a:cubicBezTo>
                    <a:cubicBezTo>
                      <a:pt x="0" y="3"/>
                      <a:pt x="4" y="0"/>
                      <a:pt x="8" y="0"/>
                    </a:cubicBezTo>
                    <a:cubicBezTo>
                      <a:pt x="12" y="0"/>
                      <a:pt x="16" y="3"/>
                      <a:pt x="16" y="8"/>
                    </a:cubicBezTo>
                    <a:cubicBezTo>
                      <a:pt x="16" y="12"/>
                      <a:pt x="12" y="15"/>
                      <a:pt x="8" y="15"/>
                    </a:cubicBezTo>
                    <a:close/>
                    <a:moveTo>
                      <a:pt x="7" y="8"/>
                    </a:moveTo>
                    <a:cubicBezTo>
                      <a:pt x="7" y="8"/>
                      <a:pt x="8" y="8"/>
                      <a:pt x="8" y="8"/>
                    </a:cubicBezTo>
                    <a:lnTo>
                      <a:pt x="7" y="8"/>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355" name="Rectangle 2321">
                <a:extLst>
                  <a:ext uri="{FF2B5EF4-FFF2-40B4-BE49-F238E27FC236}">
                    <a16:creationId xmlns:a16="http://schemas.microsoft.com/office/drawing/2014/main" id="{259AF507-2E76-4FB5-A7AA-1EBDFA017C58}"/>
                  </a:ext>
                </a:extLst>
              </p:cNvPr>
              <p:cNvSpPr>
                <a:spLocks noChangeArrowheads="1"/>
              </p:cNvSpPr>
              <p:nvPr/>
            </p:nvSpPr>
            <p:spPr bwMode="auto">
              <a:xfrm>
                <a:off x="18480088" y="16090900"/>
                <a:ext cx="1011238" cy="52388"/>
              </a:xfrm>
              <a:prstGeom prst="rect">
                <a:avLst/>
              </a:prstGeom>
              <a:solidFill>
                <a:srgbClr val="FFFFFF"/>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sp>
            <p:nvSpPr>
              <p:cNvPr id="356" name="Freeform 2322">
                <a:extLst>
                  <a:ext uri="{FF2B5EF4-FFF2-40B4-BE49-F238E27FC236}">
                    <a16:creationId xmlns:a16="http://schemas.microsoft.com/office/drawing/2014/main" id="{7DC34F91-26E5-487F-98EA-4EC2EFB48008}"/>
                  </a:ext>
                </a:extLst>
              </p:cNvPr>
              <p:cNvSpPr>
                <a:spLocks noEditPoints="1"/>
              </p:cNvSpPr>
              <p:nvPr/>
            </p:nvSpPr>
            <p:spPr bwMode="auto">
              <a:xfrm>
                <a:off x="17343438" y="13943013"/>
                <a:ext cx="3290888" cy="2759075"/>
              </a:xfrm>
              <a:custGeom>
                <a:avLst/>
                <a:gdLst>
                  <a:gd name="T0" fmla="*/ 465 w 501"/>
                  <a:gd name="T1" fmla="*/ 17 h 420"/>
                  <a:gd name="T2" fmla="*/ 485 w 501"/>
                  <a:gd name="T3" fmla="*/ 36 h 420"/>
                  <a:gd name="T4" fmla="*/ 485 w 501"/>
                  <a:gd name="T5" fmla="*/ 307 h 420"/>
                  <a:gd name="T6" fmla="*/ 465 w 501"/>
                  <a:gd name="T7" fmla="*/ 327 h 420"/>
                  <a:gd name="T8" fmla="*/ 324 w 501"/>
                  <a:gd name="T9" fmla="*/ 327 h 420"/>
                  <a:gd name="T10" fmla="*/ 344 w 501"/>
                  <a:gd name="T11" fmla="*/ 403 h 420"/>
                  <a:gd name="T12" fmla="*/ 157 w 501"/>
                  <a:gd name="T13" fmla="*/ 403 h 420"/>
                  <a:gd name="T14" fmla="*/ 178 w 501"/>
                  <a:gd name="T15" fmla="*/ 327 h 420"/>
                  <a:gd name="T16" fmla="*/ 37 w 501"/>
                  <a:gd name="T17" fmla="*/ 327 h 420"/>
                  <a:gd name="T18" fmla="*/ 17 w 501"/>
                  <a:gd name="T19" fmla="*/ 307 h 420"/>
                  <a:gd name="T20" fmla="*/ 17 w 501"/>
                  <a:gd name="T21" fmla="*/ 36 h 420"/>
                  <a:gd name="T22" fmla="*/ 37 w 501"/>
                  <a:gd name="T23" fmla="*/ 17 h 420"/>
                  <a:gd name="T24" fmla="*/ 465 w 501"/>
                  <a:gd name="T25" fmla="*/ 17 h 420"/>
                  <a:gd name="T26" fmla="*/ 465 w 501"/>
                  <a:gd name="T27" fmla="*/ 0 h 420"/>
                  <a:gd name="T28" fmla="*/ 37 w 501"/>
                  <a:gd name="T29" fmla="*/ 0 h 420"/>
                  <a:gd name="T30" fmla="*/ 0 w 501"/>
                  <a:gd name="T31" fmla="*/ 36 h 420"/>
                  <a:gd name="T32" fmla="*/ 0 w 501"/>
                  <a:gd name="T33" fmla="*/ 307 h 420"/>
                  <a:gd name="T34" fmla="*/ 37 w 501"/>
                  <a:gd name="T35" fmla="*/ 344 h 420"/>
                  <a:gd name="T36" fmla="*/ 156 w 501"/>
                  <a:gd name="T37" fmla="*/ 344 h 420"/>
                  <a:gd name="T38" fmla="*/ 141 w 501"/>
                  <a:gd name="T39" fmla="*/ 399 h 420"/>
                  <a:gd name="T40" fmla="*/ 136 w 501"/>
                  <a:gd name="T41" fmla="*/ 420 h 420"/>
                  <a:gd name="T42" fmla="*/ 157 w 501"/>
                  <a:gd name="T43" fmla="*/ 420 h 420"/>
                  <a:gd name="T44" fmla="*/ 344 w 501"/>
                  <a:gd name="T45" fmla="*/ 420 h 420"/>
                  <a:gd name="T46" fmla="*/ 366 w 501"/>
                  <a:gd name="T47" fmla="*/ 420 h 420"/>
                  <a:gd name="T48" fmla="*/ 360 w 501"/>
                  <a:gd name="T49" fmla="*/ 399 h 420"/>
                  <a:gd name="T50" fmla="*/ 346 w 501"/>
                  <a:gd name="T51" fmla="*/ 344 h 420"/>
                  <a:gd name="T52" fmla="*/ 465 w 501"/>
                  <a:gd name="T53" fmla="*/ 344 h 420"/>
                  <a:gd name="T54" fmla="*/ 501 w 501"/>
                  <a:gd name="T55" fmla="*/ 307 h 420"/>
                  <a:gd name="T56" fmla="*/ 501 w 501"/>
                  <a:gd name="T57" fmla="*/ 36 h 420"/>
                  <a:gd name="T58" fmla="*/ 465 w 501"/>
                  <a:gd name="T59"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1" h="420">
                    <a:moveTo>
                      <a:pt x="465" y="17"/>
                    </a:moveTo>
                    <a:cubicBezTo>
                      <a:pt x="476" y="17"/>
                      <a:pt x="485" y="25"/>
                      <a:pt x="485" y="36"/>
                    </a:cubicBezTo>
                    <a:cubicBezTo>
                      <a:pt x="485" y="307"/>
                      <a:pt x="485" y="307"/>
                      <a:pt x="485" y="307"/>
                    </a:cubicBezTo>
                    <a:cubicBezTo>
                      <a:pt x="485" y="318"/>
                      <a:pt x="476" y="327"/>
                      <a:pt x="465" y="327"/>
                    </a:cubicBezTo>
                    <a:cubicBezTo>
                      <a:pt x="324" y="327"/>
                      <a:pt x="324" y="327"/>
                      <a:pt x="324" y="327"/>
                    </a:cubicBezTo>
                    <a:cubicBezTo>
                      <a:pt x="344" y="403"/>
                      <a:pt x="344" y="403"/>
                      <a:pt x="344" y="403"/>
                    </a:cubicBezTo>
                    <a:cubicBezTo>
                      <a:pt x="157" y="403"/>
                      <a:pt x="157" y="403"/>
                      <a:pt x="157" y="403"/>
                    </a:cubicBezTo>
                    <a:cubicBezTo>
                      <a:pt x="178" y="327"/>
                      <a:pt x="178" y="327"/>
                      <a:pt x="178" y="327"/>
                    </a:cubicBezTo>
                    <a:cubicBezTo>
                      <a:pt x="37" y="327"/>
                      <a:pt x="37" y="327"/>
                      <a:pt x="37" y="327"/>
                    </a:cubicBezTo>
                    <a:cubicBezTo>
                      <a:pt x="26" y="327"/>
                      <a:pt x="17" y="318"/>
                      <a:pt x="17" y="307"/>
                    </a:cubicBezTo>
                    <a:cubicBezTo>
                      <a:pt x="17" y="36"/>
                      <a:pt x="17" y="36"/>
                      <a:pt x="17" y="36"/>
                    </a:cubicBezTo>
                    <a:cubicBezTo>
                      <a:pt x="17" y="25"/>
                      <a:pt x="26" y="17"/>
                      <a:pt x="37" y="17"/>
                    </a:cubicBezTo>
                    <a:cubicBezTo>
                      <a:pt x="465" y="17"/>
                      <a:pt x="465" y="17"/>
                      <a:pt x="465" y="17"/>
                    </a:cubicBezTo>
                    <a:moveTo>
                      <a:pt x="465" y="0"/>
                    </a:moveTo>
                    <a:cubicBezTo>
                      <a:pt x="37" y="0"/>
                      <a:pt x="37" y="0"/>
                      <a:pt x="37" y="0"/>
                    </a:cubicBezTo>
                    <a:cubicBezTo>
                      <a:pt x="17" y="0"/>
                      <a:pt x="0" y="16"/>
                      <a:pt x="0" y="36"/>
                    </a:cubicBezTo>
                    <a:cubicBezTo>
                      <a:pt x="0" y="307"/>
                      <a:pt x="0" y="307"/>
                      <a:pt x="0" y="307"/>
                    </a:cubicBezTo>
                    <a:cubicBezTo>
                      <a:pt x="0" y="327"/>
                      <a:pt x="17" y="344"/>
                      <a:pt x="37" y="344"/>
                    </a:cubicBezTo>
                    <a:cubicBezTo>
                      <a:pt x="156" y="344"/>
                      <a:pt x="156" y="344"/>
                      <a:pt x="156" y="344"/>
                    </a:cubicBezTo>
                    <a:cubicBezTo>
                      <a:pt x="141" y="399"/>
                      <a:pt x="141" y="399"/>
                      <a:pt x="141" y="399"/>
                    </a:cubicBezTo>
                    <a:cubicBezTo>
                      <a:pt x="136" y="420"/>
                      <a:pt x="136" y="420"/>
                      <a:pt x="136" y="420"/>
                    </a:cubicBezTo>
                    <a:cubicBezTo>
                      <a:pt x="157" y="420"/>
                      <a:pt x="157" y="420"/>
                      <a:pt x="157" y="420"/>
                    </a:cubicBezTo>
                    <a:cubicBezTo>
                      <a:pt x="344" y="420"/>
                      <a:pt x="344" y="420"/>
                      <a:pt x="344" y="420"/>
                    </a:cubicBezTo>
                    <a:cubicBezTo>
                      <a:pt x="366" y="420"/>
                      <a:pt x="366" y="420"/>
                      <a:pt x="366" y="420"/>
                    </a:cubicBezTo>
                    <a:cubicBezTo>
                      <a:pt x="360" y="399"/>
                      <a:pt x="360" y="399"/>
                      <a:pt x="360" y="399"/>
                    </a:cubicBezTo>
                    <a:cubicBezTo>
                      <a:pt x="346" y="344"/>
                      <a:pt x="346" y="344"/>
                      <a:pt x="346" y="344"/>
                    </a:cubicBezTo>
                    <a:cubicBezTo>
                      <a:pt x="465" y="344"/>
                      <a:pt x="465" y="344"/>
                      <a:pt x="465" y="344"/>
                    </a:cubicBezTo>
                    <a:cubicBezTo>
                      <a:pt x="485" y="344"/>
                      <a:pt x="501" y="327"/>
                      <a:pt x="501" y="307"/>
                    </a:cubicBezTo>
                    <a:cubicBezTo>
                      <a:pt x="501" y="36"/>
                      <a:pt x="501" y="36"/>
                      <a:pt x="501" y="36"/>
                    </a:cubicBezTo>
                    <a:cubicBezTo>
                      <a:pt x="501" y="16"/>
                      <a:pt x="485" y="0"/>
                      <a:pt x="465" y="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0801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282C33"/>
                  </a:solidFill>
                  <a:effectLst/>
                  <a:uLnTx/>
                  <a:uFillTx/>
                  <a:latin typeface="Arial" panose="020B0604020202020204" pitchFamily="34" charset="0"/>
                  <a:ea typeface="+mn-ea"/>
                  <a:cs typeface="+mn-cs"/>
                </a:endParaRPr>
              </a:p>
            </p:txBody>
          </p:sp>
        </p:grpSp>
      </p:grpSp>
    </p:spTree>
    <p:extLst>
      <p:ext uri="{BB962C8B-B14F-4D97-AF65-F5344CB8AC3E}">
        <p14:creationId xmlns:p14="http://schemas.microsoft.com/office/powerpoint/2010/main" val="1489926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60"/>
                                        </p:tgtEl>
                                        <p:attrNameLst>
                                          <p:attrName>style.visibility</p:attrName>
                                        </p:attrNameLst>
                                      </p:cBhvr>
                                      <p:to>
                                        <p:strVal val="visible"/>
                                      </p:to>
                                    </p:set>
                                    <p:animEffect transition="in" filter="dissolve">
                                      <p:cBhvr>
                                        <p:cTn id="7" dur="500"/>
                                        <p:tgtEl>
                                          <p:spTgt spid="16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61"/>
                                        </p:tgtEl>
                                        <p:attrNameLst>
                                          <p:attrName>style.visibility</p:attrName>
                                        </p:attrNameLst>
                                      </p:cBhvr>
                                      <p:to>
                                        <p:strVal val="visible"/>
                                      </p:to>
                                    </p:set>
                                    <p:animEffect transition="in" filter="dissolve">
                                      <p:cBhvr>
                                        <p:cTn id="12" dur="500"/>
                                        <p:tgtEl>
                                          <p:spTgt spid="161"/>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72"/>
                                        </p:tgtEl>
                                        <p:attrNameLst>
                                          <p:attrName>style.visibility</p:attrName>
                                        </p:attrNameLst>
                                      </p:cBhvr>
                                      <p:to>
                                        <p:strVal val="visible"/>
                                      </p:to>
                                    </p:set>
                                    <p:animEffect transition="in" filter="dissolve">
                                      <p:cBhvr>
                                        <p:cTn id="15" dur="500"/>
                                        <p:tgtEl>
                                          <p:spTgt spid="72"/>
                                        </p:tgtEl>
                                      </p:cBhvr>
                                    </p:animEffect>
                                  </p:childTnLst>
                                </p:cTn>
                              </p:par>
                              <p:par>
                                <p:cTn id="16" presetID="9" presetClass="entr" presetSubtype="0" fill="hold" nodeType="withEffect">
                                  <p:stCondLst>
                                    <p:cond delay="0"/>
                                  </p:stCondLst>
                                  <p:childTnLst>
                                    <p:set>
                                      <p:cBhvr>
                                        <p:cTn id="17" dur="1" fill="hold">
                                          <p:stCondLst>
                                            <p:cond delay="0"/>
                                          </p:stCondLst>
                                        </p:cTn>
                                        <p:tgtEl>
                                          <p:spTgt spid="71"/>
                                        </p:tgtEl>
                                        <p:attrNameLst>
                                          <p:attrName>style.visibility</p:attrName>
                                        </p:attrNameLst>
                                      </p:cBhvr>
                                      <p:to>
                                        <p:strVal val="visible"/>
                                      </p:to>
                                    </p:set>
                                    <p:animEffect transition="in" filter="dissolve">
                                      <p:cBhvr>
                                        <p:cTn id="18" dur="500"/>
                                        <p:tgtEl>
                                          <p:spTgt spid="71"/>
                                        </p:tgtEl>
                                      </p:cBhvr>
                                    </p:animEffect>
                                  </p:childTnLst>
                                </p:cTn>
                              </p:par>
                              <p:par>
                                <p:cTn id="19" presetID="9" presetClass="entr" presetSubtype="0" fill="hold" nodeType="withEffect">
                                  <p:stCondLst>
                                    <p:cond delay="0"/>
                                  </p:stCondLst>
                                  <p:childTnLst>
                                    <p:set>
                                      <p:cBhvr>
                                        <p:cTn id="20" dur="1" fill="hold">
                                          <p:stCondLst>
                                            <p:cond delay="0"/>
                                          </p:stCondLst>
                                        </p:cTn>
                                        <p:tgtEl>
                                          <p:spTgt spid="104"/>
                                        </p:tgtEl>
                                        <p:attrNameLst>
                                          <p:attrName>style.visibility</p:attrName>
                                        </p:attrNameLst>
                                      </p:cBhvr>
                                      <p:to>
                                        <p:strVal val="visible"/>
                                      </p:to>
                                    </p:set>
                                    <p:animEffect transition="in" filter="dissolve">
                                      <p:cBhvr>
                                        <p:cTn id="21"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Lst>
  </p:timing>
  <p:extLst>
    <p:ext uri="{6950BFC3-D8DA-4A85-94F7-54DA5524770B}">
      <p188:commentRel xmlns:p188="http://schemas.microsoft.com/office/powerpoint/2018/8/main" r:id="rId3"/>
    </p:ext>
  </p:extLs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61319" y="576411"/>
            <a:ext cx="7553937" cy="387547"/>
          </a:xfrm>
          <a:prstGeom prst="rect">
            <a:avLst/>
          </a:prstGeom>
          <a:noFill/>
          <a:ln/>
        </p:spPr>
        <p:txBody>
          <a:bodyPr wrap="none" lIns="0" tIns="0" rIns="0" bIns="0" rtlCol="0" anchor="t"/>
          <a:lstStyle/>
          <a:p>
            <a:pPr>
              <a:lnSpc>
                <a:spcPts val="3041"/>
              </a:lnSpc>
            </a:pPr>
            <a:r>
              <a:rPr lang="en-US" sz="3200" dirty="0">
                <a:solidFill>
                  <a:schemeClr val="accent1"/>
                </a:solidFill>
                <a:latin typeface="Libre Baskerville" pitchFamily="34" charset="0"/>
                <a:ea typeface="Libre Baskerville" pitchFamily="34" charset="-122"/>
                <a:cs typeface="Libre Baskerville" pitchFamily="34" charset="-120"/>
              </a:rPr>
              <a:t>Final Recommendations to Handle Attack Challenges</a:t>
            </a:r>
            <a:endParaRPr lang="en-US" sz="3200" dirty="0">
              <a:solidFill>
                <a:schemeClr val="accent1"/>
              </a:solidFill>
            </a:endParaRPr>
          </a:p>
        </p:txBody>
      </p:sp>
      <p:sp>
        <p:nvSpPr>
          <p:cNvPr id="3" name="Shape 1"/>
          <p:cNvSpPr/>
          <p:nvPr/>
        </p:nvSpPr>
        <p:spPr>
          <a:xfrm>
            <a:off x="661319" y="1211939"/>
            <a:ext cx="5371098" cy="1607223"/>
          </a:xfrm>
          <a:prstGeom prst="roundRect">
            <a:avLst>
              <a:gd name="adj" fmla="val 1157"/>
            </a:avLst>
          </a:prstGeom>
          <a:solidFill>
            <a:schemeClr val="tx1"/>
          </a:solidFill>
          <a:ln/>
        </p:spPr>
        <p:txBody>
          <a:bodyPr/>
          <a:lstStyle/>
          <a:p>
            <a:endParaRPr lang="en-EG" sz="1600">
              <a:solidFill>
                <a:schemeClr val="bg1"/>
              </a:solidFill>
            </a:endParaRPr>
          </a:p>
        </p:txBody>
      </p:sp>
      <p:pic>
        <p:nvPicPr>
          <p:cNvPr id="4" name="Image 0" descr="preencoded.png"/>
          <p:cNvPicPr>
            <a:picLocks noChangeAspect="1"/>
          </p:cNvPicPr>
          <p:nvPr/>
        </p:nvPicPr>
        <p:blipFill>
          <a:blip r:embed="rId3"/>
          <a:stretch>
            <a:fillRect/>
          </a:stretch>
        </p:blipFill>
        <p:spPr>
          <a:xfrm>
            <a:off x="785310" y="1335930"/>
            <a:ext cx="371973" cy="371973"/>
          </a:xfrm>
          <a:prstGeom prst="rect">
            <a:avLst/>
          </a:prstGeom>
        </p:spPr>
      </p:pic>
      <p:pic>
        <p:nvPicPr>
          <p:cNvPr id="5" name="Image 1" descr="preencoded.png"/>
          <p:cNvPicPr>
            <a:picLocks noChangeAspect="1"/>
          </p:cNvPicPr>
          <p:nvPr/>
        </p:nvPicPr>
        <p:blipFill>
          <a:blip r:embed="rId4"/>
          <a:stretch>
            <a:fillRect/>
          </a:stretch>
        </p:blipFill>
        <p:spPr>
          <a:xfrm>
            <a:off x="887578" y="1417269"/>
            <a:ext cx="167338" cy="209198"/>
          </a:xfrm>
          <a:prstGeom prst="rect">
            <a:avLst/>
          </a:prstGeom>
        </p:spPr>
      </p:pic>
      <p:sp>
        <p:nvSpPr>
          <p:cNvPr id="6" name="Text 2"/>
          <p:cNvSpPr/>
          <p:nvPr/>
        </p:nvSpPr>
        <p:spPr>
          <a:xfrm>
            <a:off x="1274996" y="1483678"/>
            <a:ext cx="1852328" cy="193724"/>
          </a:xfrm>
          <a:prstGeom prst="rect">
            <a:avLst/>
          </a:prstGeom>
          <a:noFill/>
          <a:ln/>
        </p:spPr>
        <p:txBody>
          <a:bodyPr wrap="none" lIns="0" tIns="0" rIns="0" bIns="0" rtlCol="0" anchor="t"/>
          <a:lstStyle/>
          <a:p>
            <a:pPr>
              <a:lnSpc>
                <a:spcPts val="1500"/>
              </a:lnSpc>
            </a:pPr>
            <a:r>
              <a:rPr lang="en-US" sz="1800" b="1" dirty="0">
                <a:solidFill>
                  <a:schemeClr val="bg1"/>
                </a:solidFill>
                <a:latin typeface="Libre Baskerville" pitchFamily="34" charset="0"/>
                <a:ea typeface="Libre Baskerville" pitchFamily="34" charset="-122"/>
                <a:cs typeface="Libre Baskerville" pitchFamily="34" charset="-120"/>
              </a:rPr>
              <a:t>Upgrade DDOS Mitigation Capability</a:t>
            </a:r>
            <a:endParaRPr lang="en-US" sz="1800" b="1" dirty="0">
              <a:solidFill>
                <a:schemeClr val="bg1"/>
              </a:solidFill>
            </a:endParaRPr>
          </a:p>
        </p:txBody>
      </p:sp>
      <p:sp>
        <p:nvSpPr>
          <p:cNvPr id="7" name="Text 3"/>
          <p:cNvSpPr/>
          <p:nvPr/>
        </p:nvSpPr>
        <p:spPr>
          <a:xfrm>
            <a:off x="744145" y="1886054"/>
            <a:ext cx="5371097" cy="595157"/>
          </a:xfrm>
          <a:prstGeom prst="rect">
            <a:avLst/>
          </a:prstGeom>
          <a:noFill/>
          <a:ln/>
        </p:spPr>
        <p:txBody>
          <a:bodyPr wrap="square" lIns="0" tIns="0" rIns="0" bIns="0" rtlCol="0" anchor="t"/>
          <a:lstStyle/>
          <a:p>
            <a:pPr>
              <a:lnSpc>
                <a:spcPts val="1541"/>
              </a:lnSpc>
            </a:pPr>
            <a:r>
              <a:rPr lang="en-US" sz="1400" dirty="0">
                <a:solidFill>
                  <a:schemeClr val="bg1"/>
                </a:solidFill>
                <a:latin typeface="Open Sans" pitchFamily="34" charset="0"/>
                <a:ea typeface="Open Sans" pitchFamily="34" charset="-122"/>
                <a:cs typeface="Open Sans" pitchFamily="34" charset="-120"/>
              </a:rPr>
              <a:t>Deploy enhanced DDOS Scrubbing Center  with sufficient capacity to handle large-scale attacks. Proper capacity planning ensures network resilience during peak attack scenarios and maintains service availability.</a:t>
            </a:r>
            <a:endParaRPr lang="en-US" sz="1400" dirty="0">
              <a:solidFill>
                <a:schemeClr val="bg1"/>
              </a:solidFill>
            </a:endParaRPr>
          </a:p>
        </p:txBody>
      </p:sp>
      <p:sp>
        <p:nvSpPr>
          <p:cNvPr id="8" name="Shape 4"/>
          <p:cNvSpPr/>
          <p:nvPr/>
        </p:nvSpPr>
        <p:spPr>
          <a:xfrm>
            <a:off x="6156407" y="1211939"/>
            <a:ext cx="5453922" cy="1607223"/>
          </a:xfrm>
          <a:prstGeom prst="roundRect">
            <a:avLst>
              <a:gd name="adj" fmla="val 1157"/>
            </a:avLst>
          </a:prstGeom>
          <a:solidFill>
            <a:schemeClr val="tx1"/>
          </a:solidFill>
          <a:ln/>
        </p:spPr>
        <p:txBody>
          <a:bodyPr/>
          <a:lstStyle/>
          <a:p>
            <a:endParaRPr lang="en-EG" sz="1400"/>
          </a:p>
        </p:txBody>
      </p:sp>
      <p:pic>
        <p:nvPicPr>
          <p:cNvPr id="9" name="Image 2" descr="preencoded.png"/>
          <p:cNvPicPr>
            <a:picLocks noChangeAspect="1"/>
          </p:cNvPicPr>
          <p:nvPr/>
        </p:nvPicPr>
        <p:blipFill>
          <a:blip r:embed="rId5"/>
          <a:stretch>
            <a:fillRect/>
          </a:stretch>
        </p:blipFill>
        <p:spPr>
          <a:xfrm>
            <a:off x="6280399" y="1335930"/>
            <a:ext cx="371973" cy="371973"/>
          </a:xfrm>
          <a:prstGeom prst="rect">
            <a:avLst/>
          </a:prstGeom>
        </p:spPr>
      </p:pic>
      <p:pic>
        <p:nvPicPr>
          <p:cNvPr id="10" name="Image 3" descr="preencoded.png"/>
          <p:cNvPicPr>
            <a:picLocks noChangeAspect="1"/>
          </p:cNvPicPr>
          <p:nvPr/>
        </p:nvPicPr>
        <p:blipFill>
          <a:blip r:embed="rId6"/>
          <a:stretch>
            <a:fillRect/>
          </a:stretch>
        </p:blipFill>
        <p:spPr>
          <a:xfrm>
            <a:off x="6382667" y="1417269"/>
            <a:ext cx="167338" cy="209198"/>
          </a:xfrm>
          <a:prstGeom prst="rect">
            <a:avLst/>
          </a:prstGeom>
        </p:spPr>
      </p:pic>
      <p:sp>
        <p:nvSpPr>
          <p:cNvPr id="11" name="Text 5"/>
          <p:cNvSpPr/>
          <p:nvPr/>
        </p:nvSpPr>
        <p:spPr>
          <a:xfrm>
            <a:off x="6776362" y="1483678"/>
            <a:ext cx="2639722" cy="193724"/>
          </a:xfrm>
          <a:prstGeom prst="rect">
            <a:avLst/>
          </a:prstGeom>
          <a:noFill/>
          <a:ln/>
        </p:spPr>
        <p:txBody>
          <a:bodyPr wrap="none" lIns="0" tIns="0" rIns="0" bIns="0" rtlCol="0" anchor="t"/>
          <a:lstStyle/>
          <a:p>
            <a:pPr>
              <a:lnSpc>
                <a:spcPts val="1500"/>
              </a:lnSpc>
            </a:pPr>
            <a:r>
              <a:rPr lang="en-US" sz="1800" b="1" dirty="0">
                <a:solidFill>
                  <a:schemeClr val="bg1"/>
                </a:solidFill>
                <a:latin typeface="Libre Baskerville" pitchFamily="34" charset="0"/>
                <a:ea typeface="Libre Baskerville" pitchFamily="34" charset="-122"/>
                <a:cs typeface="Libre Baskerville" pitchFamily="34" charset="-120"/>
              </a:rPr>
              <a:t>Enable Advanced DDOS Detection</a:t>
            </a:r>
            <a:endParaRPr lang="en-US" sz="1800" b="1" dirty="0">
              <a:solidFill>
                <a:schemeClr val="bg1"/>
              </a:solidFill>
            </a:endParaRPr>
          </a:p>
        </p:txBody>
      </p:sp>
      <p:sp>
        <p:nvSpPr>
          <p:cNvPr id="12" name="Text 6"/>
          <p:cNvSpPr/>
          <p:nvPr/>
        </p:nvSpPr>
        <p:spPr>
          <a:xfrm>
            <a:off x="6239232" y="1900732"/>
            <a:ext cx="5371097" cy="545561"/>
          </a:xfrm>
          <a:prstGeom prst="rect">
            <a:avLst/>
          </a:prstGeom>
          <a:noFill/>
          <a:ln/>
        </p:spPr>
        <p:txBody>
          <a:bodyPr wrap="square" lIns="0" tIns="0" rIns="0" bIns="0" rtlCol="0" anchor="t"/>
          <a:lstStyle/>
          <a:p>
            <a:pPr>
              <a:lnSpc>
                <a:spcPts val="1541"/>
              </a:lnSpc>
            </a:pPr>
            <a:r>
              <a:rPr lang="en-US" sz="1400" dirty="0">
                <a:solidFill>
                  <a:schemeClr val="bg1"/>
                </a:solidFill>
                <a:latin typeface="Open Sans" pitchFamily="34" charset="0"/>
                <a:ea typeface="Open Sans" pitchFamily="34" charset="-122"/>
                <a:cs typeface="Open Sans" pitchFamily="34" charset="-120"/>
              </a:rPr>
              <a:t>Implement advanced DDOS detection for improved attack recognition. This enables faster identification of malicious traffic patterns and more accurate threat classification across network segments.</a:t>
            </a:r>
            <a:endParaRPr lang="en-US" sz="1400" dirty="0">
              <a:solidFill>
                <a:schemeClr val="bg1"/>
              </a:solidFill>
            </a:endParaRPr>
          </a:p>
        </p:txBody>
      </p:sp>
      <p:sp>
        <p:nvSpPr>
          <p:cNvPr id="13" name="Shape 7"/>
          <p:cNvSpPr/>
          <p:nvPr/>
        </p:nvSpPr>
        <p:spPr>
          <a:xfrm>
            <a:off x="661319" y="2943153"/>
            <a:ext cx="5371098" cy="1607223"/>
          </a:xfrm>
          <a:prstGeom prst="roundRect">
            <a:avLst>
              <a:gd name="adj" fmla="val 1157"/>
            </a:avLst>
          </a:prstGeom>
          <a:solidFill>
            <a:schemeClr val="tx1"/>
          </a:solidFill>
          <a:ln/>
        </p:spPr>
        <p:txBody>
          <a:bodyPr/>
          <a:lstStyle/>
          <a:p>
            <a:endParaRPr lang="en-EG" sz="1400"/>
          </a:p>
        </p:txBody>
      </p:sp>
      <p:pic>
        <p:nvPicPr>
          <p:cNvPr id="14" name="Image 4" descr="preencoded.png"/>
          <p:cNvPicPr>
            <a:picLocks noChangeAspect="1"/>
          </p:cNvPicPr>
          <p:nvPr/>
        </p:nvPicPr>
        <p:blipFill>
          <a:blip r:embed="rId7"/>
          <a:stretch>
            <a:fillRect/>
          </a:stretch>
        </p:blipFill>
        <p:spPr>
          <a:xfrm>
            <a:off x="785310" y="3067144"/>
            <a:ext cx="371973" cy="371973"/>
          </a:xfrm>
          <a:prstGeom prst="rect">
            <a:avLst/>
          </a:prstGeom>
        </p:spPr>
      </p:pic>
      <p:pic>
        <p:nvPicPr>
          <p:cNvPr id="15" name="Image 5" descr="preencoded.png"/>
          <p:cNvPicPr>
            <a:picLocks noChangeAspect="1"/>
          </p:cNvPicPr>
          <p:nvPr/>
        </p:nvPicPr>
        <p:blipFill>
          <a:blip r:embed="rId8"/>
          <a:stretch>
            <a:fillRect/>
          </a:stretch>
        </p:blipFill>
        <p:spPr>
          <a:xfrm>
            <a:off x="887578" y="3148483"/>
            <a:ext cx="167338" cy="209198"/>
          </a:xfrm>
          <a:prstGeom prst="rect">
            <a:avLst/>
          </a:prstGeom>
        </p:spPr>
      </p:pic>
      <p:sp>
        <p:nvSpPr>
          <p:cNvPr id="16" name="Text 8"/>
          <p:cNvSpPr/>
          <p:nvPr/>
        </p:nvSpPr>
        <p:spPr>
          <a:xfrm>
            <a:off x="1259551" y="3175562"/>
            <a:ext cx="2644384" cy="193724"/>
          </a:xfrm>
          <a:prstGeom prst="rect">
            <a:avLst/>
          </a:prstGeom>
          <a:noFill/>
          <a:ln/>
        </p:spPr>
        <p:txBody>
          <a:bodyPr wrap="none" lIns="0" tIns="0" rIns="0" bIns="0" rtlCol="0" anchor="t"/>
          <a:lstStyle/>
          <a:p>
            <a:pPr>
              <a:lnSpc>
                <a:spcPts val="1500"/>
              </a:lnSpc>
            </a:pPr>
            <a:r>
              <a:rPr lang="en-US" sz="1800" b="1" dirty="0">
                <a:solidFill>
                  <a:schemeClr val="bg1"/>
                </a:solidFill>
                <a:latin typeface="Libre Baskerville" pitchFamily="34" charset="0"/>
                <a:ea typeface="Libre Baskerville" pitchFamily="34" charset="-122"/>
                <a:cs typeface="Libre Baskerville" pitchFamily="34" charset="-120"/>
              </a:rPr>
              <a:t>Deploy Adaptive Capabilities </a:t>
            </a:r>
            <a:endParaRPr lang="en-US" sz="1800" b="1" dirty="0">
              <a:solidFill>
                <a:schemeClr val="bg1"/>
              </a:solidFill>
            </a:endParaRPr>
          </a:p>
        </p:txBody>
      </p:sp>
      <p:sp>
        <p:nvSpPr>
          <p:cNvPr id="17" name="Text 9"/>
          <p:cNvSpPr/>
          <p:nvPr/>
        </p:nvSpPr>
        <p:spPr>
          <a:xfrm>
            <a:off x="785310" y="3625582"/>
            <a:ext cx="5123116" cy="595157"/>
          </a:xfrm>
          <a:prstGeom prst="rect">
            <a:avLst/>
          </a:prstGeom>
          <a:noFill/>
          <a:ln/>
        </p:spPr>
        <p:txBody>
          <a:bodyPr wrap="square" lIns="0" tIns="0" rIns="0" bIns="0" rtlCol="0" anchor="t"/>
          <a:lstStyle/>
          <a:p>
            <a:pPr>
              <a:lnSpc>
                <a:spcPts val="1541"/>
              </a:lnSpc>
            </a:pPr>
            <a:r>
              <a:rPr lang="en-US" sz="1400" dirty="0">
                <a:solidFill>
                  <a:schemeClr val="bg1"/>
                </a:solidFill>
                <a:latin typeface="Open Sans" pitchFamily="34" charset="0"/>
                <a:ea typeface="Open Sans" pitchFamily="34" charset="-122"/>
                <a:cs typeface="Open Sans" pitchFamily="34" charset="-120"/>
              </a:rPr>
              <a:t>Secure adaptive DDoS Defense as a critical defense component. This technology provides dynamic response capabilities against evolving attack vectors and sophisticated threat patterns.</a:t>
            </a:r>
            <a:endParaRPr lang="en-US" sz="1400" dirty="0">
              <a:solidFill>
                <a:schemeClr val="bg1"/>
              </a:solidFill>
            </a:endParaRPr>
          </a:p>
        </p:txBody>
      </p:sp>
      <p:sp>
        <p:nvSpPr>
          <p:cNvPr id="18" name="Shape 10"/>
          <p:cNvSpPr/>
          <p:nvPr/>
        </p:nvSpPr>
        <p:spPr>
          <a:xfrm>
            <a:off x="6156407" y="2943153"/>
            <a:ext cx="5453922" cy="1607223"/>
          </a:xfrm>
          <a:prstGeom prst="roundRect">
            <a:avLst>
              <a:gd name="adj" fmla="val 1157"/>
            </a:avLst>
          </a:prstGeom>
          <a:solidFill>
            <a:schemeClr val="tx1"/>
          </a:solidFill>
          <a:ln/>
        </p:spPr>
        <p:txBody>
          <a:bodyPr/>
          <a:lstStyle/>
          <a:p>
            <a:endParaRPr lang="en-EG" sz="1400">
              <a:solidFill>
                <a:schemeClr val="bg1"/>
              </a:solidFill>
            </a:endParaRPr>
          </a:p>
        </p:txBody>
      </p:sp>
      <p:pic>
        <p:nvPicPr>
          <p:cNvPr id="19" name="Image 6" descr="preencoded.png"/>
          <p:cNvPicPr>
            <a:picLocks noChangeAspect="1"/>
          </p:cNvPicPr>
          <p:nvPr/>
        </p:nvPicPr>
        <p:blipFill>
          <a:blip r:embed="rId9"/>
          <a:stretch>
            <a:fillRect/>
          </a:stretch>
        </p:blipFill>
        <p:spPr>
          <a:xfrm>
            <a:off x="6280399" y="3067144"/>
            <a:ext cx="371973" cy="371973"/>
          </a:xfrm>
          <a:prstGeom prst="rect">
            <a:avLst/>
          </a:prstGeom>
        </p:spPr>
      </p:pic>
      <p:pic>
        <p:nvPicPr>
          <p:cNvPr id="20" name="Image 7" descr="preencoded.png"/>
          <p:cNvPicPr>
            <a:picLocks noChangeAspect="1"/>
          </p:cNvPicPr>
          <p:nvPr/>
        </p:nvPicPr>
        <p:blipFill>
          <a:blip r:embed="rId10"/>
          <a:stretch>
            <a:fillRect/>
          </a:stretch>
        </p:blipFill>
        <p:spPr>
          <a:xfrm>
            <a:off x="6382667" y="3148483"/>
            <a:ext cx="167338" cy="209198"/>
          </a:xfrm>
          <a:prstGeom prst="rect">
            <a:avLst/>
          </a:prstGeom>
        </p:spPr>
      </p:pic>
      <p:sp>
        <p:nvSpPr>
          <p:cNvPr id="21" name="Text 11"/>
          <p:cNvSpPr/>
          <p:nvPr/>
        </p:nvSpPr>
        <p:spPr>
          <a:xfrm>
            <a:off x="6776362" y="3219016"/>
            <a:ext cx="2174804" cy="193724"/>
          </a:xfrm>
          <a:prstGeom prst="rect">
            <a:avLst/>
          </a:prstGeom>
          <a:noFill/>
          <a:ln/>
        </p:spPr>
        <p:txBody>
          <a:bodyPr wrap="none" lIns="0" tIns="0" rIns="0" bIns="0" rtlCol="0" anchor="t"/>
          <a:lstStyle/>
          <a:p>
            <a:pPr>
              <a:lnSpc>
                <a:spcPts val="1500"/>
              </a:lnSpc>
            </a:pPr>
            <a:r>
              <a:rPr lang="en-US" sz="1800" b="1" dirty="0">
                <a:solidFill>
                  <a:schemeClr val="bg1"/>
                </a:solidFill>
                <a:latin typeface="Libre Baskerville" pitchFamily="34" charset="0"/>
                <a:ea typeface="Libre Baskerville" pitchFamily="34" charset="-122"/>
                <a:cs typeface="Libre Baskerville" pitchFamily="34" charset="-120"/>
              </a:rPr>
              <a:t>Optimize protected Customer Subnets </a:t>
            </a:r>
            <a:endParaRPr lang="en-US" sz="1800" b="1" dirty="0">
              <a:solidFill>
                <a:schemeClr val="bg1"/>
              </a:solidFill>
            </a:endParaRPr>
          </a:p>
        </p:txBody>
      </p:sp>
      <p:sp>
        <p:nvSpPr>
          <p:cNvPr id="22" name="Text 12"/>
          <p:cNvSpPr/>
          <p:nvPr/>
        </p:nvSpPr>
        <p:spPr>
          <a:xfrm>
            <a:off x="6293154" y="3595645"/>
            <a:ext cx="5123116" cy="595157"/>
          </a:xfrm>
          <a:prstGeom prst="rect">
            <a:avLst/>
          </a:prstGeom>
          <a:noFill/>
          <a:ln/>
        </p:spPr>
        <p:txBody>
          <a:bodyPr wrap="square" lIns="0" tIns="0" rIns="0" bIns="0" rtlCol="0" anchor="t"/>
          <a:lstStyle/>
          <a:p>
            <a:pPr>
              <a:lnSpc>
                <a:spcPts val="1541"/>
              </a:lnSpc>
            </a:pPr>
            <a:r>
              <a:rPr lang="en-US" sz="1400" dirty="0">
                <a:solidFill>
                  <a:schemeClr val="bg1"/>
                </a:solidFill>
                <a:latin typeface="Open Sans" pitchFamily="34" charset="0"/>
                <a:ea typeface="Open Sans" pitchFamily="34" charset="-122"/>
                <a:cs typeface="Open Sans" pitchFamily="34" charset="-120"/>
              </a:rPr>
              <a:t>Divide large customer protected prefixes into smaller, more manageable segments. This approach improves detection accuracy and enables more granular traffic analysis and response mechanisms.</a:t>
            </a:r>
            <a:endParaRPr lang="en-US" sz="1400" dirty="0">
              <a:solidFill>
                <a:schemeClr val="bg1"/>
              </a:solidFill>
            </a:endParaRPr>
          </a:p>
        </p:txBody>
      </p:sp>
      <p:sp>
        <p:nvSpPr>
          <p:cNvPr id="23" name="Shape 13"/>
          <p:cNvSpPr/>
          <p:nvPr/>
        </p:nvSpPr>
        <p:spPr>
          <a:xfrm>
            <a:off x="661318" y="4736841"/>
            <a:ext cx="5371098" cy="1607223"/>
          </a:xfrm>
          <a:prstGeom prst="roundRect">
            <a:avLst>
              <a:gd name="adj" fmla="val 1157"/>
            </a:avLst>
          </a:prstGeom>
          <a:solidFill>
            <a:schemeClr val="tx1"/>
          </a:solidFill>
          <a:ln/>
        </p:spPr>
        <p:txBody>
          <a:bodyPr/>
          <a:lstStyle/>
          <a:p>
            <a:endParaRPr lang="en-EG" sz="1400"/>
          </a:p>
        </p:txBody>
      </p:sp>
      <p:pic>
        <p:nvPicPr>
          <p:cNvPr id="24" name="Image 8" descr="preencoded.png"/>
          <p:cNvPicPr>
            <a:picLocks noChangeAspect="1"/>
          </p:cNvPicPr>
          <p:nvPr/>
        </p:nvPicPr>
        <p:blipFill>
          <a:blip r:embed="rId11"/>
          <a:stretch>
            <a:fillRect/>
          </a:stretch>
        </p:blipFill>
        <p:spPr>
          <a:xfrm>
            <a:off x="785310" y="4798358"/>
            <a:ext cx="371973" cy="371973"/>
          </a:xfrm>
          <a:prstGeom prst="rect">
            <a:avLst/>
          </a:prstGeom>
        </p:spPr>
      </p:pic>
      <p:pic>
        <p:nvPicPr>
          <p:cNvPr id="25" name="Image 9" descr="preencoded.png"/>
          <p:cNvPicPr>
            <a:picLocks noChangeAspect="1"/>
          </p:cNvPicPr>
          <p:nvPr/>
        </p:nvPicPr>
        <p:blipFill>
          <a:blip r:embed="rId12"/>
          <a:stretch>
            <a:fillRect/>
          </a:stretch>
        </p:blipFill>
        <p:spPr>
          <a:xfrm>
            <a:off x="887578" y="4879697"/>
            <a:ext cx="167338" cy="209198"/>
          </a:xfrm>
          <a:prstGeom prst="rect">
            <a:avLst/>
          </a:prstGeom>
        </p:spPr>
      </p:pic>
      <p:sp>
        <p:nvSpPr>
          <p:cNvPr id="26" name="Text 14"/>
          <p:cNvSpPr/>
          <p:nvPr/>
        </p:nvSpPr>
        <p:spPr>
          <a:xfrm>
            <a:off x="1244077" y="4926244"/>
            <a:ext cx="2675332" cy="193724"/>
          </a:xfrm>
          <a:prstGeom prst="rect">
            <a:avLst/>
          </a:prstGeom>
          <a:noFill/>
          <a:ln/>
        </p:spPr>
        <p:txBody>
          <a:bodyPr wrap="none" lIns="0" tIns="0" rIns="0" bIns="0" rtlCol="0" anchor="t"/>
          <a:lstStyle/>
          <a:p>
            <a:pPr>
              <a:lnSpc>
                <a:spcPts val="1500"/>
              </a:lnSpc>
            </a:pPr>
            <a:r>
              <a:rPr lang="en-US" sz="1800" b="1" dirty="0">
                <a:solidFill>
                  <a:schemeClr val="bg1"/>
                </a:solidFill>
                <a:latin typeface="Libre Baskerville" pitchFamily="34" charset="0"/>
                <a:ea typeface="Libre Baskerville" pitchFamily="34" charset="-122"/>
                <a:cs typeface="Libre Baskerville" pitchFamily="34" charset="-120"/>
              </a:rPr>
              <a:t>Apply Flow Spec Integration when </a:t>
            </a:r>
          </a:p>
          <a:p>
            <a:pPr>
              <a:lnSpc>
                <a:spcPts val="1500"/>
              </a:lnSpc>
            </a:pPr>
            <a:r>
              <a:rPr lang="en-US" sz="1800" b="1" dirty="0">
                <a:solidFill>
                  <a:schemeClr val="bg1"/>
                </a:solidFill>
                <a:latin typeface="Libre Baskerville" pitchFamily="34" charset="0"/>
                <a:ea typeface="Libre Baskerville" pitchFamily="34" charset="-122"/>
                <a:cs typeface="Libre Baskerville" pitchFamily="34" charset="-120"/>
              </a:rPr>
              <a:t>needed</a:t>
            </a:r>
            <a:endParaRPr lang="en-US" sz="1800" b="1" dirty="0">
              <a:solidFill>
                <a:schemeClr val="bg1"/>
              </a:solidFill>
            </a:endParaRPr>
          </a:p>
        </p:txBody>
      </p:sp>
      <p:sp>
        <p:nvSpPr>
          <p:cNvPr id="27" name="Text 15"/>
          <p:cNvSpPr/>
          <p:nvPr/>
        </p:nvSpPr>
        <p:spPr>
          <a:xfrm>
            <a:off x="785309" y="5402206"/>
            <a:ext cx="5123116" cy="595157"/>
          </a:xfrm>
          <a:prstGeom prst="rect">
            <a:avLst/>
          </a:prstGeom>
          <a:noFill/>
          <a:ln/>
        </p:spPr>
        <p:txBody>
          <a:bodyPr wrap="square" lIns="0" tIns="0" rIns="0" bIns="0" rtlCol="0" anchor="t"/>
          <a:lstStyle/>
          <a:p>
            <a:pPr>
              <a:lnSpc>
                <a:spcPts val="1541"/>
              </a:lnSpc>
            </a:pPr>
            <a:r>
              <a:rPr lang="en-US" sz="1400" dirty="0">
                <a:solidFill>
                  <a:schemeClr val="bg1"/>
                </a:solidFill>
                <a:latin typeface="Open Sans" pitchFamily="34" charset="0"/>
                <a:ea typeface="Open Sans" pitchFamily="34" charset="-122"/>
                <a:cs typeface="Open Sans" pitchFamily="34" charset="-120"/>
              </a:rPr>
              <a:t>Apply Flow Spec capabilities on Network platforms. This integration provides enhanced traffic filtering and automated response capabilities for complex attack scenarios.</a:t>
            </a:r>
            <a:endParaRPr lang="en-US" sz="1400" dirty="0">
              <a:solidFill>
                <a:schemeClr val="bg1"/>
              </a:solidFill>
            </a:endParaRPr>
          </a:p>
        </p:txBody>
      </p:sp>
      <p:sp>
        <p:nvSpPr>
          <p:cNvPr id="28" name="Shape 16"/>
          <p:cNvSpPr/>
          <p:nvPr/>
        </p:nvSpPr>
        <p:spPr>
          <a:xfrm>
            <a:off x="6156407" y="4728683"/>
            <a:ext cx="5453922" cy="1607223"/>
          </a:xfrm>
          <a:prstGeom prst="roundRect">
            <a:avLst>
              <a:gd name="adj" fmla="val 1157"/>
            </a:avLst>
          </a:prstGeom>
          <a:solidFill>
            <a:schemeClr val="tx1"/>
          </a:solidFill>
          <a:ln/>
        </p:spPr>
        <p:txBody>
          <a:bodyPr/>
          <a:lstStyle/>
          <a:p>
            <a:endParaRPr lang="en-EG" sz="1400">
              <a:solidFill>
                <a:schemeClr val="bg1"/>
              </a:solidFill>
            </a:endParaRPr>
          </a:p>
        </p:txBody>
      </p:sp>
      <p:pic>
        <p:nvPicPr>
          <p:cNvPr id="29" name="Image 10" descr="preencoded.png"/>
          <p:cNvPicPr>
            <a:picLocks noChangeAspect="1"/>
          </p:cNvPicPr>
          <p:nvPr/>
        </p:nvPicPr>
        <p:blipFill>
          <a:blip r:embed="rId13"/>
          <a:stretch>
            <a:fillRect/>
          </a:stretch>
        </p:blipFill>
        <p:spPr>
          <a:xfrm>
            <a:off x="6280399" y="4798358"/>
            <a:ext cx="371973" cy="371973"/>
          </a:xfrm>
          <a:prstGeom prst="rect">
            <a:avLst/>
          </a:prstGeom>
        </p:spPr>
      </p:pic>
      <p:pic>
        <p:nvPicPr>
          <p:cNvPr id="30" name="Image 11" descr="preencoded.png"/>
          <p:cNvPicPr>
            <a:picLocks noChangeAspect="1"/>
          </p:cNvPicPr>
          <p:nvPr/>
        </p:nvPicPr>
        <p:blipFill>
          <a:blip r:embed="rId14"/>
          <a:stretch>
            <a:fillRect/>
          </a:stretch>
        </p:blipFill>
        <p:spPr>
          <a:xfrm>
            <a:off x="6382667" y="4879697"/>
            <a:ext cx="167338" cy="209198"/>
          </a:xfrm>
          <a:prstGeom prst="rect">
            <a:avLst/>
          </a:prstGeom>
        </p:spPr>
      </p:pic>
      <p:sp>
        <p:nvSpPr>
          <p:cNvPr id="31" name="Text 17"/>
          <p:cNvSpPr/>
          <p:nvPr/>
        </p:nvSpPr>
        <p:spPr>
          <a:xfrm>
            <a:off x="6776362" y="4942487"/>
            <a:ext cx="2973903" cy="193724"/>
          </a:xfrm>
          <a:prstGeom prst="rect">
            <a:avLst/>
          </a:prstGeom>
          <a:noFill/>
          <a:ln/>
        </p:spPr>
        <p:txBody>
          <a:bodyPr wrap="none" lIns="0" tIns="0" rIns="0" bIns="0" rtlCol="0" anchor="t"/>
          <a:lstStyle/>
          <a:p>
            <a:pPr>
              <a:lnSpc>
                <a:spcPts val="1500"/>
              </a:lnSpc>
            </a:pPr>
            <a:r>
              <a:rPr lang="en-US" sz="1800" b="1" dirty="0">
                <a:solidFill>
                  <a:schemeClr val="bg1"/>
                </a:solidFill>
                <a:latin typeface="Libre Baskerville" pitchFamily="34" charset="0"/>
                <a:ea typeface="Libre Baskerville" pitchFamily="34" charset="-122"/>
                <a:cs typeface="Libre Baskerville" pitchFamily="34" charset="-120"/>
              </a:rPr>
              <a:t>Deploy Multi-Layer Cloud Mitigation</a:t>
            </a:r>
            <a:endParaRPr lang="en-US" sz="1800" b="1" dirty="0">
              <a:solidFill>
                <a:schemeClr val="bg1"/>
              </a:solidFill>
            </a:endParaRPr>
          </a:p>
        </p:txBody>
      </p:sp>
      <p:sp>
        <p:nvSpPr>
          <p:cNvPr id="32" name="Text 18"/>
          <p:cNvSpPr/>
          <p:nvPr/>
        </p:nvSpPr>
        <p:spPr>
          <a:xfrm>
            <a:off x="6265364" y="5380670"/>
            <a:ext cx="5123116" cy="595157"/>
          </a:xfrm>
          <a:prstGeom prst="rect">
            <a:avLst/>
          </a:prstGeom>
          <a:noFill/>
          <a:ln/>
        </p:spPr>
        <p:txBody>
          <a:bodyPr wrap="square" lIns="0" tIns="0" rIns="0" bIns="0" rtlCol="0" anchor="t"/>
          <a:lstStyle/>
          <a:p>
            <a:pPr>
              <a:lnSpc>
                <a:spcPts val="1541"/>
              </a:lnSpc>
            </a:pPr>
            <a:r>
              <a:rPr lang="en-US" sz="1400" dirty="0">
                <a:solidFill>
                  <a:schemeClr val="bg1"/>
                </a:solidFill>
                <a:latin typeface="Open Sans" pitchFamily="34" charset="0"/>
                <a:ea typeface="Open Sans" pitchFamily="34" charset="-122"/>
                <a:cs typeface="Open Sans" pitchFamily="34" charset="-120"/>
              </a:rPr>
              <a:t>Implement Cloud DDOS Mitigation as part of comprehensive defense strategy. Multiple mitigation layers including application Attacks protection that can  provide coverage against both external internet and national attack sources.</a:t>
            </a:r>
            <a:endParaRPr lang="en-US" sz="1400" dirty="0">
              <a:solidFill>
                <a:schemeClr val="bg1"/>
              </a:solidFill>
            </a:endParaRPr>
          </a:p>
        </p:txBody>
      </p:sp>
    </p:spTree>
    <p:extLst>
      <p:ext uri="{BB962C8B-B14F-4D97-AF65-F5344CB8AC3E}">
        <p14:creationId xmlns:p14="http://schemas.microsoft.com/office/powerpoint/2010/main" val="30010629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64010" y="401434"/>
            <a:ext cx="6631741" cy="440615"/>
          </a:xfrm>
          <a:prstGeom prst="rect">
            <a:avLst/>
          </a:prstGeom>
          <a:noFill/>
          <a:ln/>
        </p:spPr>
        <p:txBody>
          <a:bodyPr wrap="none" lIns="0" tIns="0" rIns="0" bIns="0" rtlCol="0" anchor="t"/>
          <a:lstStyle/>
          <a:p>
            <a:pPr>
              <a:lnSpc>
                <a:spcPts val="3457"/>
              </a:lnSpc>
            </a:pPr>
            <a:r>
              <a:rPr lang="en-US" sz="3200" b="1" dirty="0">
                <a:solidFill>
                  <a:schemeClr val="accent1"/>
                </a:solidFill>
                <a:latin typeface="Libre Baskerville" pitchFamily="34" charset="0"/>
                <a:ea typeface="Libre Baskerville" pitchFamily="34" charset="-122"/>
                <a:cs typeface="Libre Baskerville" pitchFamily="34" charset="-120"/>
              </a:rPr>
              <a:t>Summary: Vaccine for the Dynamic DDOS Attacks </a:t>
            </a:r>
            <a:endParaRPr lang="en-US" sz="3200" b="1" dirty="0">
              <a:solidFill>
                <a:schemeClr val="accent1"/>
              </a:solidFill>
            </a:endParaRPr>
          </a:p>
        </p:txBody>
      </p:sp>
      <p:sp>
        <p:nvSpPr>
          <p:cNvPr id="3" name="Text 1"/>
          <p:cNvSpPr/>
          <p:nvPr/>
        </p:nvSpPr>
        <p:spPr>
          <a:xfrm>
            <a:off x="564010" y="1053529"/>
            <a:ext cx="4048162" cy="352432"/>
          </a:xfrm>
          <a:prstGeom prst="rect">
            <a:avLst/>
          </a:prstGeom>
          <a:noFill/>
          <a:ln/>
        </p:spPr>
        <p:txBody>
          <a:bodyPr wrap="none" lIns="0" tIns="0" rIns="0" bIns="0" rtlCol="0" anchor="t"/>
          <a:lstStyle/>
          <a:p>
            <a:pPr>
              <a:lnSpc>
                <a:spcPts val="2749"/>
              </a:lnSpc>
            </a:pPr>
            <a:r>
              <a:rPr lang="en-US" sz="2208" dirty="0">
                <a:solidFill>
                  <a:schemeClr val="accent1"/>
                </a:solidFill>
                <a:latin typeface="Libre Baskerville" pitchFamily="34" charset="0"/>
                <a:ea typeface="Libre Baskerville" pitchFamily="34" charset="-122"/>
                <a:cs typeface="Libre Baskerville" pitchFamily="34" charset="-120"/>
              </a:rPr>
              <a:t>Vaccine for the Digital Body</a:t>
            </a:r>
            <a:endParaRPr lang="en-US" sz="2208" dirty="0">
              <a:solidFill>
                <a:schemeClr val="accent1"/>
              </a:solidFill>
            </a:endParaRPr>
          </a:p>
        </p:txBody>
      </p:sp>
      <p:sp>
        <p:nvSpPr>
          <p:cNvPr id="4" name="Text 2"/>
          <p:cNvSpPr/>
          <p:nvPr/>
        </p:nvSpPr>
        <p:spPr>
          <a:xfrm>
            <a:off x="564010" y="1776050"/>
            <a:ext cx="140953" cy="176266"/>
          </a:xfrm>
          <a:prstGeom prst="rect">
            <a:avLst/>
          </a:prstGeom>
          <a:noFill/>
          <a:ln/>
        </p:spPr>
        <p:txBody>
          <a:bodyPr wrap="none" lIns="0" tIns="0" rIns="0" bIns="0" rtlCol="0" anchor="t"/>
          <a:lstStyle/>
          <a:p>
            <a:pPr>
              <a:lnSpc>
                <a:spcPts val="1750"/>
              </a:lnSpc>
            </a:pPr>
            <a:r>
              <a:rPr lang="en-US" sz="1800" dirty="0">
                <a:solidFill>
                  <a:schemeClr val="bg1"/>
                </a:solidFill>
                <a:latin typeface="Libre Baskerville Light" pitchFamily="34" charset="0"/>
                <a:ea typeface="Libre Baskerville Light" pitchFamily="34" charset="-122"/>
                <a:cs typeface="Libre Baskerville Light" pitchFamily="34" charset="-120"/>
              </a:rPr>
              <a:t>01</a:t>
            </a:r>
            <a:endParaRPr lang="en-US" sz="1800" dirty="0">
              <a:solidFill>
                <a:schemeClr val="bg1"/>
              </a:solidFill>
            </a:endParaRPr>
          </a:p>
        </p:txBody>
      </p:sp>
      <p:pic>
        <p:nvPicPr>
          <p:cNvPr id="5" name="Image 0" descr="preencoded.png"/>
          <p:cNvPicPr>
            <a:picLocks noChangeAspect="1"/>
          </p:cNvPicPr>
          <p:nvPr/>
        </p:nvPicPr>
        <p:blipFill>
          <a:blip r:embed="rId3"/>
          <a:stretch>
            <a:fillRect/>
          </a:stretch>
        </p:blipFill>
        <p:spPr>
          <a:xfrm>
            <a:off x="564011" y="1996655"/>
            <a:ext cx="3178934" cy="19045"/>
          </a:xfrm>
          <a:prstGeom prst="rect">
            <a:avLst/>
          </a:prstGeom>
        </p:spPr>
      </p:pic>
      <p:sp>
        <p:nvSpPr>
          <p:cNvPr id="6" name="Text 3"/>
          <p:cNvSpPr/>
          <p:nvPr/>
        </p:nvSpPr>
        <p:spPr>
          <a:xfrm>
            <a:off x="564010" y="2105171"/>
            <a:ext cx="2967753" cy="220308"/>
          </a:xfrm>
          <a:prstGeom prst="rect">
            <a:avLst/>
          </a:prstGeom>
          <a:noFill/>
          <a:ln/>
        </p:spPr>
        <p:txBody>
          <a:bodyPr wrap="none" lIns="0" tIns="0" rIns="0" bIns="0" rtlCol="0" anchor="t"/>
          <a:lstStyle/>
          <a:p>
            <a:pPr>
              <a:lnSpc>
                <a:spcPts val="1708"/>
              </a:lnSpc>
            </a:pPr>
            <a:r>
              <a:rPr lang="en-US" sz="2000" b="1" dirty="0">
                <a:solidFill>
                  <a:schemeClr val="bg1"/>
                </a:solidFill>
                <a:latin typeface="Libre Baskerville" pitchFamily="34" charset="0"/>
                <a:ea typeface="Libre Baskerville" pitchFamily="34" charset="-122"/>
                <a:cs typeface="Libre Baskerville" pitchFamily="34" charset="-120"/>
              </a:rPr>
              <a:t>Pre-Attack Global Intelligence Provision</a:t>
            </a:r>
            <a:endParaRPr lang="en-US" sz="2000" b="1" dirty="0">
              <a:solidFill>
                <a:schemeClr val="bg1"/>
              </a:solidFill>
            </a:endParaRPr>
          </a:p>
        </p:txBody>
      </p:sp>
      <p:sp>
        <p:nvSpPr>
          <p:cNvPr id="7" name="Text 4"/>
          <p:cNvSpPr/>
          <p:nvPr/>
        </p:nvSpPr>
        <p:spPr>
          <a:xfrm>
            <a:off x="564011" y="2466432"/>
            <a:ext cx="4289736" cy="1128319"/>
          </a:xfrm>
          <a:prstGeom prst="rect">
            <a:avLst/>
          </a:prstGeom>
          <a:noFill/>
          <a:ln/>
        </p:spPr>
        <p:txBody>
          <a:bodyPr wrap="square" lIns="0" tIns="0" rIns="0" bIns="0" rtlCol="0" anchor="t"/>
          <a:lstStyle/>
          <a:p>
            <a:pPr>
              <a:lnSpc>
                <a:spcPts val="1750"/>
              </a:lnSpc>
            </a:pPr>
            <a:r>
              <a:rPr lang="en-US" sz="1400" dirty="0">
                <a:solidFill>
                  <a:schemeClr val="bg1"/>
                </a:solidFill>
                <a:latin typeface="Open Sans" pitchFamily="34" charset="0"/>
                <a:ea typeface="Open Sans" pitchFamily="34" charset="-122"/>
                <a:cs typeface="Open Sans" pitchFamily="34" charset="-120"/>
              </a:rPr>
              <a:t>Global Attack Visibility   provides comprehensive pre-attack intelligence and early detection capabilities, enabling proactive defense measures before threats escalate into full-scale attacks.</a:t>
            </a:r>
            <a:endParaRPr lang="en-US" sz="1400" dirty="0">
              <a:solidFill>
                <a:schemeClr val="bg1"/>
              </a:solidFill>
            </a:endParaRPr>
          </a:p>
        </p:txBody>
      </p:sp>
      <p:sp>
        <p:nvSpPr>
          <p:cNvPr id="8" name="Text 5"/>
          <p:cNvSpPr/>
          <p:nvPr/>
        </p:nvSpPr>
        <p:spPr>
          <a:xfrm>
            <a:off x="7335078" y="1776050"/>
            <a:ext cx="140953" cy="176266"/>
          </a:xfrm>
          <a:prstGeom prst="rect">
            <a:avLst/>
          </a:prstGeom>
          <a:noFill/>
          <a:ln/>
        </p:spPr>
        <p:txBody>
          <a:bodyPr wrap="none" lIns="0" tIns="0" rIns="0" bIns="0" rtlCol="0" anchor="t"/>
          <a:lstStyle/>
          <a:p>
            <a:pPr>
              <a:lnSpc>
                <a:spcPts val="1750"/>
              </a:lnSpc>
            </a:pPr>
            <a:r>
              <a:rPr lang="en-US" sz="1800" dirty="0">
                <a:solidFill>
                  <a:schemeClr val="bg1"/>
                </a:solidFill>
                <a:latin typeface="Libre Baskerville Light" pitchFamily="34" charset="0"/>
                <a:ea typeface="Libre Baskerville Light" pitchFamily="34" charset="-122"/>
                <a:cs typeface="Libre Baskerville Light" pitchFamily="34" charset="-120"/>
              </a:rPr>
              <a:t>02</a:t>
            </a:r>
            <a:endParaRPr lang="en-US" sz="1800" dirty="0">
              <a:solidFill>
                <a:schemeClr val="bg1"/>
              </a:solidFill>
            </a:endParaRPr>
          </a:p>
        </p:txBody>
      </p:sp>
      <p:pic>
        <p:nvPicPr>
          <p:cNvPr id="9" name="Image 1" descr="preencoded.png"/>
          <p:cNvPicPr>
            <a:picLocks noChangeAspect="1"/>
          </p:cNvPicPr>
          <p:nvPr/>
        </p:nvPicPr>
        <p:blipFill>
          <a:blip r:embed="rId3"/>
          <a:stretch>
            <a:fillRect/>
          </a:stretch>
        </p:blipFill>
        <p:spPr>
          <a:xfrm>
            <a:off x="3883898" y="1996655"/>
            <a:ext cx="3178934" cy="19045"/>
          </a:xfrm>
          <a:prstGeom prst="rect">
            <a:avLst/>
          </a:prstGeom>
        </p:spPr>
      </p:pic>
      <p:sp>
        <p:nvSpPr>
          <p:cNvPr id="10" name="Text 6"/>
          <p:cNvSpPr/>
          <p:nvPr/>
        </p:nvSpPr>
        <p:spPr>
          <a:xfrm>
            <a:off x="7335078" y="2105171"/>
            <a:ext cx="2581595" cy="220308"/>
          </a:xfrm>
          <a:prstGeom prst="rect">
            <a:avLst/>
          </a:prstGeom>
          <a:noFill/>
          <a:ln/>
        </p:spPr>
        <p:txBody>
          <a:bodyPr wrap="none" lIns="0" tIns="0" rIns="0" bIns="0" rtlCol="0" anchor="t"/>
          <a:lstStyle/>
          <a:p>
            <a:pPr>
              <a:lnSpc>
                <a:spcPts val="1708"/>
              </a:lnSpc>
            </a:pPr>
            <a:r>
              <a:rPr lang="en-US" sz="2000" b="1" dirty="0">
                <a:solidFill>
                  <a:schemeClr val="bg1"/>
                </a:solidFill>
                <a:latin typeface="Libre Baskerville" pitchFamily="34" charset="0"/>
                <a:ea typeface="Libre Baskerville" pitchFamily="34" charset="-122"/>
                <a:cs typeface="Libre Baskerville" pitchFamily="34" charset="-120"/>
              </a:rPr>
              <a:t>Early Problem Identification</a:t>
            </a:r>
            <a:endParaRPr lang="en-US" sz="2000" b="1" dirty="0">
              <a:solidFill>
                <a:schemeClr val="bg1"/>
              </a:solidFill>
            </a:endParaRPr>
          </a:p>
        </p:txBody>
      </p:sp>
      <p:sp>
        <p:nvSpPr>
          <p:cNvPr id="11" name="Text 7"/>
          <p:cNvSpPr/>
          <p:nvPr/>
        </p:nvSpPr>
        <p:spPr>
          <a:xfrm>
            <a:off x="7335078" y="2466432"/>
            <a:ext cx="4093334" cy="1128319"/>
          </a:xfrm>
          <a:prstGeom prst="rect">
            <a:avLst/>
          </a:prstGeom>
          <a:noFill/>
          <a:ln/>
        </p:spPr>
        <p:txBody>
          <a:bodyPr wrap="square" lIns="0" tIns="0" rIns="0" bIns="0" rtlCol="0" anchor="t"/>
          <a:lstStyle/>
          <a:p>
            <a:pPr>
              <a:lnSpc>
                <a:spcPts val="1750"/>
              </a:lnSpc>
            </a:pPr>
            <a:r>
              <a:rPr lang="en-US" sz="1400" dirty="0">
                <a:solidFill>
                  <a:schemeClr val="bg1"/>
                </a:solidFill>
                <a:latin typeface="Open Sans" pitchFamily="34" charset="0"/>
                <a:ea typeface="Open Sans" pitchFamily="34" charset="-122"/>
                <a:cs typeface="Open Sans" pitchFamily="34" charset="-120"/>
              </a:rPr>
              <a:t>This technology makes it possible to identify potential attacks before they become critical problems, monitoring both inbound threats targeting the network and outbound malicious activity from compromised internal resources.</a:t>
            </a:r>
            <a:endParaRPr lang="en-US" sz="1400" dirty="0">
              <a:solidFill>
                <a:schemeClr val="bg1"/>
              </a:solidFill>
            </a:endParaRPr>
          </a:p>
        </p:txBody>
      </p:sp>
      <p:sp>
        <p:nvSpPr>
          <p:cNvPr id="12" name="Text 8"/>
          <p:cNvSpPr/>
          <p:nvPr/>
        </p:nvSpPr>
        <p:spPr>
          <a:xfrm>
            <a:off x="564010" y="3841444"/>
            <a:ext cx="140953" cy="176266"/>
          </a:xfrm>
          <a:prstGeom prst="rect">
            <a:avLst/>
          </a:prstGeom>
          <a:noFill/>
          <a:ln/>
        </p:spPr>
        <p:txBody>
          <a:bodyPr wrap="none" lIns="0" tIns="0" rIns="0" bIns="0" rtlCol="0" anchor="t"/>
          <a:lstStyle/>
          <a:p>
            <a:pPr>
              <a:lnSpc>
                <a:spcPts val="1750"/>
              </a:lnSpc>
            </a:pPr>
            <a:r>
              <a:rPr lang="en-US" sz="1800" dirty="0">
                <a:solidFill>
                  <a:schemeClr val="bg1"/>
                </a:solidFill>
                <a:latin typeface="Libre Baskerville Light" pitchFamily="34" charset="0"/>
                <a:ea typeface="Libre Baskerville Light" pitchFamily="34" charset="-122"/>
                <a:cs typeface="Libre Baskerville Light" pitchFamily="34" charset="-120"/>
              </a:rPr>
              <a:t>03</a:t>
            </a:r>
            <a:endParaRPr lang="en-US" sz="1800" dirty="0">
              <a:solidFill>
                <a:schemeClr val="bg1"/>
              </a:solidFill>
            </a:endParaRPr>
          </a:p>
        </p:txBody>
      </p:sp>
      <p:pic>
        <p:nvPicPr>
          <p:cNvPr id="13" name="Image 2" descr="preencoded.png"/>
          <p:cNvPicPr>
            <a:picLocks noChangeAspect="1"/>
          </p:cNvPicPr>
          <p:nvPr/>
        </p:nvPicPr>
        <p:blipFill>
          <a:blip r:embed="rId4"/>
          <a:stretch>
            <a:fillRect/>
          </a:stretch>
        </p:blipFill>
        <p:spPr>
          <a:xfrm>
            <a:off x="564010" y="4047964"/>
            <a:ext cx="6498822" cy="19045"/>
          </a:xfrm>
          <a:prstGeom prst="rect">
            <a:avLst/>
          </a:prstGeom>
        </p:spPr>
      </p:pic>
      <p:sp>
        <p:nvSpPr>
          <p:cNvPr id="14" name="Text 9"/>
          <p:cNvSpPr/>
          <p:nvPr/>
        </p:nvSpPr>
        <p:spPr>
          <a:xfrm>
            <a:off x="564010" y="4170566"/>
            <a:ext cx="2287885" cy="220308"/>
          </a:xfrm>
          <a:prstGeom prst="rect">
            <a:avLst/>
          </a:prstGeom>
          <a:noFill/>
          <a:ln/>
        </p:spPr>
        <p:txBody>
          <a:bodyPr wrap="none" lIns="0" tIns="0" rIns="0" bIns="0" rtlCol="0" anchor="t"/>
          <a:lstStyle/>
          <a:p>
            <a:pPr>
              <a:lnSpc>
                <a:spcPts val="1708"/>
              </a:lnSpc>
            </a:pPr>
            <a:r>
              <a:rPr lang="en-US" sz="2000" b="1" dirty="0">
                <a:solidFill>
                  <a:schemeClr val="bg1"/>
                </a:solidFill>
                <a:latin typeface="Libre Baskerville" pitchFamily="34" charset="0"/>
                <a:ea typeface="Libre Baskerville" pitchFamily="34" charset="-122"/>
                <a:cs typeface="Libre Baskerville" pitchFamily="34" charset="-120"/>
              </a:rPr>
              <a:t>Immune System Analogy</a:t>
            </a:r>
            <a:endParaRPr lang="en-US" sz="2000" b="1" dirty="0">
              <a:solidFill>
                <a:schemeClr val="bg1"/>
              </a:solidFill>
            </a:endParaRPr>
          </a:p>
        </p:txBody>
      </p:sp>
      <p:sp>
        <p:nvSpPr>
          <p:cNvPr id="15" name="Text 10"/>
          <p:cNvSpPr/>
          <p:nvPr/>
        </p:nvSpPr>
        <p:spPr>
          <a:xfrm>
            <a:off x="564010" y="4531827"/>
            <a:ext cx="6498822" cy="676992"/>
          </a:xfrm>
          <a:prstGeom prst="rect">
            <a:avLst/>
          </a:prstGeom>
          <a:noFill/>
          <a:ln/>
        </p:spPr>
        <p:txBody>
          <a:bodyPr wrap="square" lIns="0" tIns="0" rIns="0" bIns="0" rtlCol="0" anchor="t"/>
          <a:lstStyle/>
          <a:p>
            <a:pPr>
              <a:lnSpc>
                <a:spcPts val="1750"/>
              </a:lnSpc>
            </a:pPr>
            <a:r>
              <a:rPr lang="en-US" sz="1400" dirty="0">
                <a:solidFill>
                  <a:schemeClr val="bg1"/>
                </a:solidFill>
                <a:latin typeface="Open Sans" pitchFamily="34" charset="0"/>
                <a:ea typeface="Open Sans" pitchFamily="34" charset="-122"/>
                <a:cs typeface="Open Sans" pitchFamily="34" charset="-120"/>
              </a:rPr>
              <a:t>The system operates similarly to biological immune systems, proactively identifying and neutralizing threats before they can spread throughout the network infrastructure and cause widespread damage.</a:t>
            </a:r>
            <a:endParaRPr lang="en-US" sz="1400" dirty="0">
              <a:solidFill>
                <a:schemeClr val="bg1"/>
              </a:solidFill>
            </a:endParaRPr>
          </a:p>
        </p:txBody>
      </p:sp>
      <p:pic>
        <p:nvPicPr>
          <p:cNvPr id="17" name="Image 3" descr="preencoded.png"/>
          <p:cNvPicPr>
            <a:picLocks noChangeAspect="1"/>
          </p:cNvPicPr>
          <p:nvPr/>
        </p:nvPicPr>
        <p:blipFill>
          <a:blip r:embed="rId5"/>
          <a:stretch>
            <a:fillRect/>
          </a:stretch>
        </p:blipFill>
        <p:spPr>
          <a:xfrm>
            <a:off x="2838563" y="5662825"/>
            <a:ext cx="176266" cy="140953"/>
          </a:xfrm>
          <a:prstGeom prst="rect">
            <a:avLst/>
          </a:prstGeom>
        </p:spPr>
      </p:pic>
      <p:sp>
        <p:nvSpPr>
          <p:cNvPr id="18" name="Text 12"/>
          <p:cNvSpPr/>
          <p:nvPr/>
        </p:nvSpPr>
        <p:spPr>
          <a:xfrm>
            <a:off x="3133602" y="5551127"/>
            <a:ext cx="7456610" cy="548146"/>
          </a:xfrm>
          <a:prstGeom prst="rect">
            <a:avLst/>
          </a:prstGeom>
          <a:noFill/>
          <a:ln/>
        </p:spPr>
        <p:txBody>
          <a:bodyPr wrap="square" lIns="0" tIns="0" rIns="0" bIns="0" rtlCol="0" anchor="t"/>
          <a:lstStyle/>
          <a:p>
            <a:pPr>
              <a:lnSpc>
                <a:spcPts val="1750"/>
              </a:lnSpc>
            </a:pPr>
            <a:r>
              <a:rPr lang="en-US" sz="1600" b="1" dirty="0">
                <a:solidFill>
                  <a:schemeClr val="bg1"/>
                </a:solidFill>
                <a:latin typeface="Open Sans" pitchFamily="34" charset="0"/>
                <a:ea typeface="Open Sans" pitchFamily="34" charset="-122"/>
                <a:cs typeface="Open Sans" pitchFamily="34" charset="-120"/>
              </a:rPr>
              <a:t>Proactive Defense:</a:t>
            </a:r>
            <a:r>
              <a:rPr lang="en-US" sz="1600" dirty="0">
                <a:solidFill>
                  <a:schemeClr val="bg1"/>
                </a:solidFill>
                <a:latin typeface="Open Sans" pitchFamily="34" charset="0"/>
                <a:ea typeface="Open Sans" pitchFamily="34" charset="-122"/>
                <a:cs typeface="Open Sans" pitchFamily="34" charset="-120"/>
              </a:rPr>
              <a:t> Like vaccination provides immunity before exposure, Global Threat Provisioning and Adaptive Detection and Mitigation provides protection before attacks materialize into network-threatening events.</a:t>
            </a:r>
            <a:endParaRPr lang="en-US" sz="1600" dirty="0">
              <a:solidFill>
                <a:schemeClr val="bg1"/>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439B2B7-7473-3064-80E2-E46E64D9BC68}"/>
              </a:ext>
            </a:extLst>
          </p:cNvPr>
          <p:cNvSpPr>
            <a:spLocks noGrp="1"/>
          </p:cNvSpPr>
          <p:nvPr>
            <p:ph type="body" sz="quarter" idx="4294967295"/>
          </p:nvPr>
        </p:nvSpPr>
        <p:spPr>
          <a:xfrm>
            <a:off x="0" y="3192463"/>
            <a:ext cx="7170738" cy="1881187"/>
          </a:xfrm>
          <a:prstGeom prst="rect">
            <a:avLst/>
          </a:prstGeom>
        </p:spPr>
        <p:txBody>
          <a:bodyPr/>
          <a:lstStyle/>
          <a:p>
            <a:r>
              <a:rPr lang="en-US" dirty="0">
                <a:hlinkClick r:id="rId2">
                  <a:extLst>
                    <a:ext uri="{A12FA001-AC4F-418D-AE19-62706E023703}">
                      <ahyp:hlinkClr xmlns:ahyp="http://schemas.microsoft.com/office/drawing/2018/hyperlinkcolor" val="tx"/>
                    </a:ext>
                  </a:extLst>
                </a:hlinkClick>
              </a:rPr>
              <a:t>Emad.fahmy@netscout.com</a:t>
            </a:r>
            <a:endParaRPr lang="en-US" dirty="0"/>
          </a:p>
          <a:p>
            <a:endParaRPr lang="en-US" dirty="0"/>
          </a:p>
        </p:txBody>
      </p:sp>
      <p:sp>
        <p:nvSpPr>
          <p:cNvPr id="6" name="TextBox 8">
            <a:extLst>
              <a:ext uri="{FF2B5EF4-FFF2-40B4-BE49-F238E27FC236}">
                <a16:creationId xmlns:a16="http://schemas.microsoft.com/office/drawing/2014/main" id="{1A56A04E-97B1-1F09-F1CB-179F6BD43090}"/>
              </a:ext>
            </a:extLst>
          </p:cNvPr>
          <p:cNvSpPr txBox="1">
            <a:spLocks noChangeArrowheads="1"/>
          </p:cNvSpPr>
          <p:nvPr/>
        </p:nvSpPr>
        <p:spPr bwMode="auto">
          <a:xfrm>
            <a:off x="303213" y="1948168"/>
            <a:ext cx="7171014" cy="707886"/>
          </a:xfrm>
          <a:prstGeom prst="rect">
            <a:avLst/>
          </a:prstGeom>
          <a:noFill/>
          <a:ln>
            <a:noFill/>
          </a:ln>
        </p:spPr>
        <p:txBody>
          <a:bodyPr wrap="squar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defTabSz="608013" fontAlgn="base">
              <a:spcBef>
                <a:spcPct val="0"/>
              </a:spcBef>
              <a:spcAft>
                <a:spcPct val="0"/>
              </a:spcAft>
              <a:defRPr sz="2400">
                <a:solidFill>
                  <a:schemeClr val="tx1"/>
                </a:solidFill>
                <a:latin typeface="Arial" panose="020B0604020202020204" pitchFamily="34" charset="0"/>
              </a:defRPr>
            </a:lvl6pPr>
            <a:lvl7pPr marL="2971800" indent="-228600" defTabSz="608013" fontAlgn="base">
              <a:spcBef>
                <a:spcPct val="0"/>
              </a:spcBef>
              <a:spcAft>
                <a:spcPct val="0"/>
              </a:spcAft>
              <a:defRPr sz="2400">
                <a:solidFill>
                  <a:schemeClr val="tx1"/>
                </a:solidFill>
                <a:latin typeface="Arial" panose="020B0604020202020204" pitchFamily="34" charset="0"/>
              </a:defRPr>
            </a:lvl7pPr>
            <a:lvl8pPr marL="3429000" indent="-228600" defTabSz="608013" fontAlgn="base">
              <a:spcBef>
                <a:spcPct val="0"/>
              </a:spcBef>
              <a:spcAft>
                <a:spcPct val="0"/>
              </a:spcAft>
              <a:defRPr sz="2400">
                <a:solidFill>
                  <a:schemeClr val="tx1"/>
                </a:solidFill>
                <a:latin typeface="Arial" panose="020B0604020202020204" pitchFamily="34" charset="0"/>
              </a:defRPr>
            </a:lvl8pPr>
            <a:lvl9pPr marL="3886200" indent="-228600" defTabSz="608013" fontAlgn="base">
              <a:spcBef>
                <a:spcPct val="0"/>
              </a:spcBef>
              <a:spcAft>
                <a:spcPct val="0"/>
              </a:spcAft>
              <a:defRPr sz="2400">
                <a:solidFill>
                  <a:schemeClr val="tx1"/>
                </a:solidFill>
                <a:latin typeface="Arial" panose="020B0604020202020204" pitchFamily="34" charset="0"/>
              </a:defRPr>
            </a:lvl9pPr>
          </a:lstStyle>
          <a:p>
            <a:pPr eaLnBrk="1" hangingPunct="1">
              <a:defRPr/>
            </a:pPr>
            <a:r>
              <a:rPr lang="en-US" altLang="en-US" sz="4000" b="0" spc="0" dirty="0">
                <a:solidFill>
                  <a:schemeClr val="bg1"/>
                </a:solidFill>
              </a:rPr>
              <a:t>Thank you.</a:t>
            </a:r>
          </a:p>
        </p:txBody>
      </p:sp>
    </p:spTree>
    <p:extLst>
      <p:ext uri="{BB962C8B-B14F-4D97-AF65-F5344CB8AC3E}">
        <p14:creationId xmlns:p14="http://schemas.microsoft.com/office/powerpoint/2010/main" val="3341717208"/>
      </p:ext>
    </p:extLst>
  </p:cSld>
  <p:clrMapOvr>
    <a:masterClrMapping/>
  </p:clrMapOvr>
</p:sld>
</file>

<file path=ppt/theme/theme1.xml><?xml version="1.0" encoding="utf-8"?>
<a:theme xmlns:a="http://schemas.openxmlformats.org/drawingml/2006/main" name="NETSCOUT_Dark">
  <a:themeElements>
    <a:clrScheme name="NETSCOUT 2024 Dark">
      <a:dk1>
        <a:srgbClr val="323E48"/>
      </a:dk1>
      <a:lt1>
        <a:srgbClr val="FFFFFF"/>
      </a:lt1>
      <a:dk2>
        <a:srgbClr val="111820"/>
      </a:dk2>
      <a:lt2>
        <a:srgbClr val="FFFFFF"/>
      </a:lt2>
      <a:accent1>
        <a:srgbClr val="96D600"/>
      </a:accent1>
      <a:accent2>
        <a:srgbClr val="006068"/>
      </a:accent2>
      <a:accent3>
        <a:srgbClr val="0099A7"/>
      </a:accent3>
      <a:accent4>
        <a:srgbClr val="199B70"/>
      </a:accent4>
      <a:accent5>
        <a:srgbClr val="4C47C3"/>
      </a:accent5>
      <a:accent6>
        <a:srgbClr val="FF5959"/>
      </a:accent6>
      <a:hlink>
        <a:srgbClr val="009D6C"/>
      </a:hlink>
      <a:folHlink>
        <a:srgbClr val="009D6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w="12700" cmpd="sng">
          <a:solidFill>
            <a:schemeClr val="bg1"/>
          </a:solid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6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12700" cmpd="sng">
          <a:solidFill>
            <a:schemeClr val="bg1"/>
          </a:solidFill>
          <a:headEnd type="none" w="med" len="med"/>
          <a:tailEnd type="none" w="med" len="med"/>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dirty="0" smtClean="0">
            <a:solidFill>
              <a:schemeClr val="bg1"/>
            </a:solidFill>
          </a:defRPr>
        </a:defPPr>
      </a:lstStyle>
    </a:txDef>
  </a:objectDefaults>
  <a:extraClrSchemeLst/>
  <a:extLst>
    <a:ext uri="{05A4C25C-085E-4340-85A3-A5531E510DB2}">
      <thm15:themeFamily xmlns:thm15="http://schemas.microsoft.com/office/thememl/2012/main" name="Presentation2" id="{B3B61ADC-1C39-4D42-8498-D3DE1035BD1E}" vid="{4CDAC8B4-A2D9-9C42-BD22-B0E6C97EA92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64D5C0E3B2624408136C14605213C9C" ma:contentTypeVersion="15" ma:contentTypeDescription="Create a new document." ma:contentTypeScope="" ma:versionID="fde0df8058e30a1e88c015ad3a70d432">
  <xsd:schema xmlns:xsd="http://www.w3.org/2001/XMLSchema" xmlns:xs="http://www.w3.org/2001/XMLSchema" xmlns:p="http://schemas.microsoft.com/office/2006/metadata/properties" xmlns:ns1="http://schemas.microsoft.com/sharepoint/v3" xmlns:ns2="b62fe1df-b7f4-4b2b-b85c-eefecb49ccf5" xmlns:ns3="fddd0dc7-cd1d-4176-8a2b-6e3abc355543" targetNamespace="http://schemas.microsoft.com/office/2006/metadata/properties" ma:root="true" ma:fieldsID="7315f8645be29065a89b1b64be6b9467" ns1:_="" ns2:_="" ns3:_="">
    <xsd:import namespace="http://schemas.microsoft.com/sharepoint/v3"/>
    <xsd:import namespace="b62fe1df-b7f4-4b2b-b85c-eefecb49ccf5"/>
    <xsd:import namespace="fddd0dc7-cd1d-4176-8a2b-6e3abc355543"/>
    <xsd:element name="properties">
      <xsd:complexType>
        <xsd:sequence>
          <xsd:element name="documentManagement">
            <xsd:complexType>
              <xsd:all>
                <xsd:element ref="ns1:PublishingStartDate" minOccurs="0"/>
                <xsd:element ref="ns1:PublishingExpirationDate" minOccurs="0"/>
                <xsd:element ref="ns2:MediaServiceMetadata" minOccurs="0"/>
                <xsd:element ref="ns2:MediaServiceFastMetadata"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MediaServiceSearchProperties" minOccurs="0"/>
                <xsd:element ref="ns3:SharedWithUsers" minOccurs="0"/>
                <xsd:element ref="ns3:SharedWithDetail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62fe1df-b7f4-4b2b-b85c-eefecb49ccf5"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70be3f55-4f17-4d27-83e7-935730a173f5" ma:termSetId="09814cd3-568e-fe90-9814-8d621ff8fb84" ma:anchorId="fba54fb3-c3e1-fe81-a776-ca4b69148c4d" ma:open="true" ma:isKeyword="false">
      <xsd:complexType>
        <xsd:sequence>
          <xsd:element ref="pc:Terms" minOccurs="0" maxOccurs="1"/>
        </xsd:sequence>
      </xsd:complexType>
    </xsd:element>
    <xsd:element name="MediaServiceOCR" ma:index="23"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ddd0dc7-cd1d-4176-8a2b-6e3abc355543"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700933a3-4e7c-487f-ac52-5f5f737595f7}" ma:internalName="TaxCatchAll" ma:showField="CatchAllData" ma:web="fddd0dc7-cd1d-4176-8a2b-6e3abc35554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b62fe1df-b7f4-4b2b-b85c-eefecb49ccf5">
      <Terms xmlns="http://schemas.microsoft.com/office/infopath/2007/PartnerControls"/>
    </lcf76f155ced4ddcb4097134ff3c332f>
    <PublishingExpirationDate xmlns="http://schemas.microsoft.com/sharepoint/v3" xsi:nil="true"/>
    <PublishingStartDate xmlns="http://schemas.microsoft.com/sharepoint/v3" xsi:nil="true"/>
    <TaxCatchAll xmlns="fddd0dc7-cd1d-4176-8a2b-6e3abc35554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1CFEC83-D5E6-487F-AEFE-911D686A71E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b62fe1df-b7f4-4b2b-b85c-eefecb49ccf5"/>
    <ds:schemaRef ds:uri="fddd0dc7-cd1d-4176-8a2b-6e3abc3555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88613E6-5A92-4E6E-A2F8-B80A8D65FFA1}">
  <ds:schemaRefs>
    <ds:schemaRef ds:uri="http://schemas.microsoft.com/office/2006/metadata/properties"/>
    <ds:schemaRef ds:uri="http://schemas.microsoft.com/office/infopath/2007/PartnerControls"/>
    <ds:schemaRef ds:uri="b62fe1df-b7f4-4b2b-b85c-eefecb49ccf5"/>
    <ds:schemaRef ds:uri="http://schemas.microsoft.com/sharepoint/v3"/>
    <ds:schemaRef ds:uri="fddd0dc7-cd1d-4176-8a2b-6e3abc355543"/>
  </ds:schemaRefs>
</ds:datastoreItem>
</file>

<file path=customXml/itemProps3.xml><?xml version="1.0" encoding="utf-8"?>
<ds:datastoreItem xmlns:ds="http://schemas.openxmlformats.org/officeDocument/2006/customXml" ds:itemID="{ABB0FB78-9121-4EF5-A708-AE4EDEF4681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NS_Connects_Themed_Slides</Template>
  <TotalTime>42915</TotalTime>
  <Words>2725</Words>
  <Application>Microsoft Macintosh PowerPoint</Application>
  <PresentationFormat>Custom</PresentationFormat>
  <Paragraphs>333</Paragraphs>
  <Slides>32</Slides>
  <Notes>16</Notes>
  <HiddenSlides>2</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32</vt:i4>
      </vt:variant>
    </vt:vector>
  </HeadingPairs>
  <TitlesOfParts>
    <vt:vector size="42" baseType="lpstr">
      <vt:lpstr>Arial</vt:lpstr>
      <vt:lpstr>Calibri</vt:lpstr>
      <vt:lpstr>Libre Baskerville</vt:lpstr>
      <vt:lpstr>Libre Baskerville Light</vt:lpstr>
      <vt:lpstr>Open Sans</vt:lpstr>
      <vt:lpstr>Open Sans Light</vt:lpstr>
      <vt:lpstr>open-sans</vt:lpstr>
      <vt:lpstr>Roboto</vt:lpstr>
      <vt:lpstr>Wingdings</vt:lpstr>
      <vt:lpstr>NETSCOUT_Dark</vt:lpstr>
      <vt:lpstr>Dynamic DDoS Trends in the Middle East </vt:lpstr>
      <vt:lpstr>PowerPoint Presentation</vt:lpstr>
      <vt:lpstr>PowerPoint Presentation</vt:lpstr>
      <vt:lpstr>Top 10 EMEA DDoS Attack Vectors</vt:lpstr>
      <vt:lpstr>EMEA Top Targeted Attacks </vt:lpstr>
      <vt:lpstr>Major Geopolitical Hacktivists</vt:lpstr>
      <vt:lpstr>Carpet-Bombing DDoS Attacks on the Rise</vt:lpstr>
      <vt:lpstr>Traditional DDoS Attack</vt:lpstr>
      <vt:lpstr>Carpet Bombing DDoS Attacks</vt:lpstr>
      <vt:lpstr>PowerPoint Presentation</vt:lpstr>
      <vt:lpstr>Cyber Attacks on ME in 2024/2025 </vt:lpstr>
      <vt:lpstr>Targets and Impact of Attack Campaign</vt:lpstr>
      <vt:lpstr>   Multi-Vector &amp; Multi-Services Attack Campaign</vt:lpstr>
      <vt:lpstr>Anatomy of DDoS Attacks</vt:lpstr>
      <vt:lpstr>   Thousands of Attacks with Millions of Packet Counts  </vt:lpstr>
      <vt:lpstr>Targets and Impact of Attack Campaign</vt:lpstr>
      <vt:lpstr>PowerPoint Presentation</vt:lpstr>
      <vt:lpstr>Anatomy of a Single DDoS Attack</vt:lpstr>
      <vt:lpstr>Anatomy of a Single DDoS Attacks</vt:lpstr>
      <vt:lpstr>Anatomy of a Single DDoS Attacks</vt:lpstr>
      <vt:lpstr>Mitigation Sample of Attack</vt:lpstr>
      <vt:lpstr>PowerPoint Presentation</vt:lpstr>
      <vt:lpstr>Mitigation C.M Sample of Attack</vt:lpstr>
      <vt:lpstr>PowerPoint Presentation</vt:lpstr>
      <vt:lpstr>Network operators Challenges &amp; What was missing</vt:lpstr>
      <vt:lpstr> Is Flowspec only enough?</vt:lpstr>
      <vt:lpstr> Adaptive DDoS Protection from a Global Threat Visibility</vt:lpstr>
      <vt:lpstr>PowerPoint Presentation</vt:lpstr>
      <vt:lpstr>How will an Adaptive DDoS Detection &amp; Protection help?</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Dalesio, Cristian</dc:creator>
  <cp:keywords/>
  <dc:description>January 2024</dc:description>
  <cp:lastModifiedBy>Samara, Khalid</cp:lastModifiedBy>
  <cp:revision>156</cp:revision>
  <dcterms:created xsi:type="dcterms:W3CDTF">2024-05-10T15:03:28Z</dcterms:created>
  <dcterms:modified xsi:type="dcterms:W3CDTF">2025-11-18T11:58:53Z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0x010100C7AB237CADA75C4396E53D153A841CBF</vt:lpwstr>
  </property>
</Properties>
</file>