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3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69" r:id="rId3"/>
    <p:sldId id="258" r:id="rId4"/>
    <p:sldId id="260" r:id="rId5"/>
    <p:sldId id="259" r:id="rId6"/>
    <p:sldId id="264" r:id="rId7"/>
    <p:sldId id="286" r:id="rId8"/>
    <p:sldId id="265" r:id="rId9"/>
    <p:sldId id="261" r:id="rId10"/>
    <p:sldId id="279" r:id="rId11"/>
    <p:sldId id="280" r:id="rId12"/>
    <p:sldId id="266" r:id="rId13"/>
    <p:sldId id="287" r:id="rId14"/>
    <p:sldId id="282" r:id="rId15"/>
    <p:sldId id="267" r:id="rId16"/>
    <p:sldId id="268" r:id="rId17"/>
    <p:sldId id="270" r:id="rId18"/>
    <p:sldId id="271" r:id="rId19"/>
    <p:sldId id="272" r:id="rId20"/>
    <p:sldId id="273" r:id="rId21"/>
    <p:sldId id="274" r:id="rId22"/>
    <p:sldId id="277" r:id="rId23"/>
    <p:sldId id="276" r:id="rId24"/>
    <p:sldId id="278" r:id="rId25"/>
    <p:sldId id="275" r:id="rId26"/>
    <p:sldId id="284" r:id="rId27"/>
    <p:sldId id="28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DCDC"/>
    <a:srgbClr val="0A2463"/>
    <a:srgbClr val="1AA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0493" autoAdjust="0"/>
  </p:normalViewPr>
  <p:slideViewPr>
    <p:cSldViewPr snapToGrid="0">
      <p:cViewPr varScale="1">
        <p:scale>
          <a:sx n="67" d="100"/>
          <a:sy n="67" d="100"/>
        </p:scale>
        <p:origin x="80" y="10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d88bb27fe640323/Documents/MENOG-25/primary_IPv4_Transfer_Statistic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d88bb27fe640323/Documents/MENOG-25/primary_IPv4_Transfer_Statistic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d88bb27fe640323/Documents/MENOG-25/primary_IPv4_Transfer_Statistic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9d88bb27fe640323/Documents/MENOG-25/primary_IPv4_Transfer_Statistic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bruiker\Downloads\IPXO_IPv4_Leasing_Data.csv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bruiker\Documents\KIPA\Transfer%20Logs\globalTransferslog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/>
              <a:t>IPv6</a:t>
            </a:r>
            <a:r>
              <a:rPr lang="en-IE" baseline="0"/>
              <a:t> Adoption</a:t>
            </a:r>
            <a:endParaRPr lang="en-I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Users Can Access IPv6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0</c:formatCode>
                <c:ptCount val="8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  <c:pt idx="4">
                  <c:v>2020</c:v>
                </c:pt>
                <c:pt idx="5">
                  <c:v>2022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Sheet1!$B$2:$B$9</c:f>
              <c:numCache>
                <c:formatCode>0</c:formatCode>
                <c:ptCount val="8"/>
                <c:pt idx="0">
                  <c:v>1</c:v>
                </c:pt>
                <c:pt idx="1">
                  <c:v>6</c:v>
                </c:pt>
                <c:pt idx="2">
                  <c:v>15</c:v>
                </c:pt>
                <c:pt idx="3">
                  <c:v>24</c:v>
                </c:pt>
                <c:pt idx="4">
                  <c:v>32</c:v>
                </c:pt>
                <c:pt idx="5">
                  <c:v>40</c:v>
                </c:pt>
                <c:pt idx="6">
                  <c:v>46</c:v>
                </c:pt>
                <c:pt idx="7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2A-4FA2-A746-AAF1EEC79D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Traffic Over IPv6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0</c:formatCode>
                <c:ptCount val="8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  <c:pt idx="4">
                  <c:v>2020</c:v>
                </c:pt>
                <c:pt idx="5">
                  <c:v>2022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Sheet1!$C$2:$C$9</c:f>
              <c:numCache>
                <c:formatCode>0</c:formatCode>
                <c:ptCount val="8"/>
                <c:pt idx="0">
                  <c:v>1</c:v>
                </c:pt>
                <c:pt idx="1">
                  <c:v>4</c:v>
                </c:pt>
                <c:pt idx="2">
                  <c:v>10</c:v>
                </c:pt>
                <c:pt idx="3">
                  <c:v>18</c:v>
                </c:pt>
                <c:pt idx="4">
                  <c:v>26</c:v>
                </c:pt>
                <c:pt idx="5">
                  <c:v>34</c:v>
                </c:pt>
                <c:pt idx="6">
                  <c:v>42</c:v>
                </c:pt>
                <c:pt idx="7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2A-4FA2-A746-AAF1EEC79D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Networks Ready</c:v>
                </c:pt>
              </c:strCache>
            </c:strRef>
          </c:tx>
          <c:spPr>
            <a:ln w="28575" cap="rnd">
              <a:solidFill>
                <a:srgbClr val="24DCDC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0</c:formatCode>
                <c:ptCount val="8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  <c:pt idx="4">
                  <c:v>2020</c:v>
                </c:pt>
                <c:pt idx="5">
                  <c:v>2022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Sheet1!$D$2:$D$9</c:f>
              <c:numCache>
                <c:formatCode>0</c:formatCode>
                <c:ptCount val="8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24</c:v>
                </c:pt>
                <c:pt idx="4">
                  <c:v>28</c:v>
                </c:pt>
                <c:pt idx="5">
                  <c:v>39</c:v>
                </c:pt>
                <c:pt idx="6">
                  <c:v>45</c:v>
                </c:pt>
                <c:pt idx="7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2A-4FA2-A746-AAF1EEC79D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Websites Support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0</c:formatCode>
                <c:ptCount val="8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  <c:pt idx="3">
                  <c:v>2018</c:v>
                </c:pt>
                <c:pt idx="4">
                  <c:v>2020</c:v>
                </c:pt>
                <c:pt idx="5">
                  <c:v>2022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Sheet1!$E$2:$E$9</c:f>
              <c:numCache>
                <c:formatCode>0</c:formatCode>
                <c:ptCount val="8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11</c:v>
                </c:pt>
                <c:pt idx="4">
                  <c:v>15</c:v>
                </c:pt>
                <c:pt idx="5">
                  <c:v>21</c:v>
                </c:pt>
                <c:pt idx="6">
                  <c:v>25</c:v>
                </c:pt>
                <c:pt idx="7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2A-4FA2-A746-AAF1EEC79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35520"/>
        <c:axId val="276536000"/>
      </c:lineChart>
      <c:dateAx>
        <c:axId val="27653552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36000"/>
        <c:crosses val="autoZero"/>
        <c:auto val="0"/>
        <c:lblOffset val="100"/>
        <c:baseTimeUnit val="days"/>
      </c:dateAx>
      <c:valAx>
        <c:axId val="27653600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&quot;%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35520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IPv4 Allocated per RIR</a:t>
            </a:r>
            <a:endParaRPr lang="en-US" sz="2000" dirty="0"/>
          </a:p>
        </c:rich>
      </c:tx>
      <c:layout>
        <c:manualLayout>
          <c:xMode val="edge"/>
          <c:yMode val="edge"/>
          <c:x val="0.16258323828200649"/>
          <c:y val="7.674608678048654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IPv4 per RIR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188-4FE3-B57A-08FB6D12C641}"/>
              </c:ext>
            </c:extLst>
          </c:dPt>
          <c:dPt>
            <c:idx val="1"/>
            <c:bubble3D val="0"/>
            <c:spPr>
              <a:solidFill>
                <a:srgbClr val="24DCD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188-4FE3-B57A-08FB6D12C64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188-4FE3-B57A-08FB6D12C64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188-4FE3-B57A-08FB6D12C641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1B1-44F5-8A3F-9305664BDF22}"/>
              </c:ext>
            </c:extLst>
          </c:dPt>
          <c:dLbls>
            <c:dLbl>
              <c:idx val="0"/>
              <c:layout>
                <c:manualLayout>
                  <c:x val="-6.3402763181529291E-3"/>
                  <c:y val="-1.4527671647608559E-2"/>
                </c:manualLayout>
              </c:layout>
              <c:tx>
                <c:rich>
                  <a:bodyPr/>
                  <a:lstStyle/>
                  <a:p>
                    <a:fld id="{B8460D53-67D4-4761-A471-FDD3FE1C2FEE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188-4FE3-B57A-08FB6D12C641}"/>
                </c:ext>
              </c:extLst>
            </c:dLbl>
            <c:dLbl>
              <c:idx val="1"/>
              <c:layout>
                <c:manualLayout>
                  <c:x val="-3.624518156786715E-2"/>
                  <c:y val="-1.2102616165324365E-2"/>
                </c:manualLayout>
              </c:layout>
              <c:tx>
                <c:rich>
                  <a:bodyPr/>
                  <a:lstStyle/>
                  <a:p>
                    <a:fld id="{0585FF68-9145-47CD-B0FF-C61B01027CF1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188-4FE3-B57A-08FB6D12C641}"/>
                </c:ext>
              </c:extLst>
            </c:dLbl>
            <c:dLbl>
              <c:idx val="2"/>
              <c:layout>
                <c:manualLayout>
                  <c:x val="-7.0358440996236447E-3"/>
                  <c:y val="4.2405536595646325E-2"/>
                </c:manualLayout>
              </c:layout>
              <c:tx>
                <c:rich>
                  <a:bodyPr/>
                  <a:lstStyle/>
                  <a:p>
                    <a:fld id="{65980339-C642-494F-94E9-E4BAAAD354DD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188-4FE3-B57A-08FB6D12C64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ED3531E-FAB1-4AD9-BC71-A27D7A751776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188-4FE3-B57A-08FB6D12C64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E3CE7B6-0DF6-4151-B938-BDFDE6DDB5F9}" type="VALUE">
                      <a:rPr lang="en-US" smtClean="0"/>
                      <a:pPr/>
                      <a:t>[VALUE]</a:t>
                    </a:fld>
                    <a:r>
                      <a:rPr lang="en-US"/>
                      <a:t>M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1B1-44F5-8A3F-9305664BDF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ARIN</c:v>
                </c:pt>
                <c:pt idx="1">
                  <c:v>RIPE</c:v>
                </c:pt>
                <c:pt idx="2">
                  <c:v>APNIC</c:v>
                </c:pt>
                <c:pt idx="3">
                  <c:v>LACNIC</c:v>
                </c:pt>
                <c:pt idx="4">
                  <c:v>AFRINIC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#,##0">
                  <c:v>1680</c:v>
                </c:pt>
                <c:pt idx="1">
                  <c:v>810</c:v>
                </c:pt>
                <c:pt idx="2">
                  <c:v>870</c:v>
                </c:pt>
                <c:pt idx="3">
                  <c:v>180</c:v>
                </c:pt>
                <c:pt idx="4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D-4133-9A55-5DA3BAAD6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500" dirty="0"/>
              <a:t>IPv4</a:t>
            </a:r>
            <a:r>
              <a:rPr lang="en-IE" sz="1500" baseline="0" dirty="0"/>
              <a:t> Transfers</a:t>
            </a:r>
            <a:endParaRPr lang="en-IE" sz="15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'Transfers by Year'!$B$2</c:f>
              <c:strCache>
                <c:ptCount val="1"/>
                <c:pt idx="0">
                  <c:v>AFRINIC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'Transfers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'Transfers by Year'!$B$8:$B$19</c:f>
              <c:numCache>
                <c:formatCode>#,##0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</c:v>
                </c:pt>
                <c:pt idx="5">
                  <c:v>27</c:v>
                </c:pt>
                <c:pt idx="6">
                  <c:v>26</c:v>
                </c:pt>
                <c:pt idx="7">
                  <c:v>80</c:v>
                </c:pt>
                <c:pt idx="8">
                  <c:v>58</c:v>
                </c:pt>
                <c:pt idx="9">
                  <c:v>15</c:v>
                </c:pt>
                <c:pt idx="10">
                  <c:v>15</c:v>
                </c:pt>
                <c:pt idx="1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89-4AA5-9533-948147361B93}"/>
            </c:ext>
          </c:extLst>
        </c:ser>
        <c:ser>
          <c:idx val="1"/>
          <c:order val="1"/>
          <c:tx>
            <c:strRef>
              <c:f>'Transfers by Year'!$C$2</c:f>
              <c:strCache>
                <c:ptCount val="1"/>
                <c:pt idx="0">
                  <c:v>APNIC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'Transfers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'Transfers by Year'!$C$8:$C$19</c:f>
              <c:numCache>
                <c:formatCode>#,##0</c:formatCode>
                <c:ptCount val="12"/>
                <c:pt idx="0">
                  <c:v>449</c:v>
                </c:pt>
                <c:pt idx="1">
                  <c:v>539</c:v>
                </c:pt>
                <c:pt idx="2">
                  <c:v>925</c:v>
                </c:pt>
                <c:pt idx="3">
                  <c:v>978</c:v>
                </c:pt>
                <c:pt idx="4">
                  <c:v>625</c:v>
                </c:pt>
                <c:pt idx="5">
                  <c:v>678</c:v>
                </c:pt>
                <c:pt idx="6">
                  <c:v>917</c:v>
                </c:pt>
                <c:pt idx="7">
                  <c:v>964</c:v>
                </c:pt>
                <c:pt idx="8">
                  <c:v>846</c:v>
                </c:pt>
                <c:pt idx="9">
                  <c:v>905</c:v>
                </c:pt>
                <c:pt idx="10">
                  <c:v>881</c:v>
                </c:pt>
                <c:pt idx="11">
                  <c:v>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89-4AA5-9533-948147361B93}"/>
            </c:ext>
          </c:extLst>
        </c:ser>
        <c:ser>
          <c:idx val="2"/>
          <c:order val="2"/>
          <c:tx>
            <c:strRef>
              <c:f>'Transfers by Year'!$D$2</c:f>
              <c:strCache>
                <c:ptCount val="1"/>
                <c:pt idx="0">
                  <c:v>ARIN</c:v>
                </c:pt>
              </c:strCache>
            </c:strRef>
          </c:tx>
          <c:spPr>
            <a:solidFill>
              <a:srgbClr val="0A2463"/>
            </a:solidFill>
            <a:ln>
              <a:noFill/>
            </a:ln>
            <a:effectLst/>
          </c:spPr>
          <c:invertIfNegative val="0"/>
          <c:cat>
            <c:numRef>
              <c:f>'Transfers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'Transfers by Year'!$D$8:$D$19</c:f>
              <c:numCache>
                <c:formatCode>#,##0</c:formatCode>
                <c:ptCount val="12"/>
                <c:pt idx="0">
                  <c:v>58</c:v>
                </c:pt>
                <c:pt idx="1">
                  <c:v>627</c:v>
                </c:pt>
                <c:pt idx="2">
                  <c:v>1908</c:v>
                </c:pt>
                <c:pt idx="3">
                  <c:v>3057</c:v>
                </c:pt>
                <c:pt idx="4">
                  <c:v>4562</c:v>
                </c:pt>
                <c:pt idx="5">
                  <c:v>2743</c:v>
                </c:pt>
                <c:pt idx="6">
                  <c:v>2628</c:v>
                </c:pt>
                <c:pt idx="7">
                  <c:v>3903</c:v>
                </c:pt>
                <c:pt idx="8">
                  <c:v>3272</c:v>
                </c:pt>
                <c:pt idx="9">
                  <c:v>3681</c:v>
                </c:pt>
                <c:pt idx="10">
                  <c:v>4017</c:v>
                </c:pt>
                <c:pt idx="11">
                  <c:v>4076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89-4AA5-9533-948147361B93}"/>
            </c:ext>
          </c:extLst>
        </c:ser>
        <c:ser>
          <c:idx val="3"/>
          <c:order val="3"/>
          <c:tx>
            <c:strRef>
              <c:f>'Transfers by Year'!$E$2</c:f>
              <c:strCache>
                <c:ptCount val="1"/>
                <c:pt idx="0">
                  <c:v>LACNIC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'Transfers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'Transfers by Year'!$E$8:$E$19</c:f>
              <c:numCache>
                <c:formatCode>#,##0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14</c:v>
                </c:pt>
                <c:pt idx="4">
                  <c:v>26</c:v>
                </c:pt>
                <c:pt idx="5">
                  <c:v>62</c:v>
                </c:pt>
                <c:pt idx="6">
                  <c:v>46</c:v>
                </c:pt>
                <c:pt idx="7">
                  <c:v>98</c:v>
                </c:pt>
                <c:pt idx="8">
                  <c:v>144</c:v>
                </c:pt>
                <c:pt idx="9">
                  <c:v>178</c:v>
                </c:pt>
                <c:pt idx="10">
                  <c:v>243</c:v>
                </c:pt>
                <c:pt idx="11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89-4AA5-9533-948147361B93}"/>
            </c:ext>
          </c:extLst>
        </c:ser>
        <c:ser>
          <c:idx val="4"/>
          <c:order val="4"/>
          <c:tx>
            <c:strRef>
              <c:f>'Transfers by Year'!$F$2</c:f>
              <c:strCache>
                <c:ptCount val="1"/>
                <c:pt idx="0">
                  <c:v>RIPE NCC</c:v>
                </c:pt>
              </c:strCache>
            </c:strRef>
          </c:tx>
          <c:spPr>
            <a:solidFill>
              <a:srgbClr val="24DCDC"/>
            </a:solidFill>
            <a:ln>
              <a:noFill/>
            </a:ln>
            <a:effectLst/>
          </c:spPr>
          <c:invertIfNegative val="0"/>
          <c:cat>
            <c:numRef>
              <c:f>'Transfers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'Transfers by Year'!$F$8:$F$19</c:f>
              <c:numCache>
                <c:formatCode>#,##0</c:formatCode>
                <c:ptCount val="12"/>
                <c:pt idx="0">
                  <c:v>1054</c:v>
                </c:pt>
                <c:pt idx="1">
                  <c:v>2843</c:v>
                </c:pt>
                <c:pt idx="2">
                  <c:v>2525</c:v>
                </c:pt>
                <c:pt idx="3">
                  <c:v>2729</c:v>
                </c:pt>
                <c:pt idx="4">
                  <c:v>4230</c:v>
                </c:pt>
                <c:pt idx="5">
                  <c:v>4863</c:v>
                </c:pt>
                <c:pt idx="6">
                  <c:v>5419</c:v>
                </c:pt>
                <c:pt idx="7">
                  <c:v>7258</c:v>
                </c:pt>
                <c:pt idx="8">
                  <c:v>5589</c:v>
                </c:pt>
                <c:pt idx="9">
                  <c:v>6256</c:v>
                </c:pt>
                <c:pt idx="10">
                  <c:v>7046</c:v>
                </c:pt>
                <c:pt idx="11">
                  <c:v>4883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89-4AA5-9533-948147361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23675760"/>
        <c:axId val="1415494768"/>
      </c:barChart>
      <c:catAx>
        <c:axId val="14236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5494768"/>
        <c:crosses val="autoZero"/>
        <c:auto val="1"/>
        <c:lblAlgn val="ctr"/>
        <c:lblOffset val="100"/>
        <c:noMultiLvlLbl val="0"/>
      </c:catAx>
      <c:valAx>
        <c:axId val="141549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36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500" dirty="0"/>
              <a:t>IPv4</a:t>
            </a:r>
            <a:r>
              <a:rPr lang="en-IE" sz="1500" baseline="0" dirty="0"/>
              <a:t> Addresses Transferred</a:t>
            </a:r>
            <a:endParaRPr lang="en-IE" sz="15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'Volume by Year'!$B$2</c:f>
              <c:strCache>
                <c:ptCount val="1"/>
                <c:pt idx="0">
                  <c:v>AFRINIC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'Volume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'Volume by Year'!$B$8:$B$19</c:f>
              <c:numCache>
                <c:formatCode>#,##0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174336</c:v>
                </c:pt>
                <c:pt idx="5">
                  <c:v>457984</c:v>
                </c:pt>
                <c:pt idx="6">
                  <c:v>1214208</c:v>
                </c:pt>
                <c:pt idx="7">
                  <c:v>3447552</c:v>
                </c:pt>
                <c:pt idx="8">
                  <c:v>521472</c:v>
                </c:pt>
                <c:pt idx="9">
                  <c:v>117504</c:v>
                </c:pt>
                <c:pt idx="10">
                  <c:v>107520</c:v>
                </c:pt>
                <c:pt idx="11">
                  <c:v>404992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95-4D20-908E-612F341C94CB}"/>
            </c:ext>
          </c:extLst>
        </c:ser>
        <c:ser>
          <c:idx val="1"/>
          <c:order val="1"/>
          <c:tx>
            <c:strRef>
              <c:f>'Volume by Year'!$C$2</c:f>
              <c:strCache>
                <c:ptCount val="1"/>
                <c:pt idx="0">
                  <c:v>APNIC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'Volume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'Volume by Year'!$C$8:$C$19</c:f>
              <c:numCache>
                <c:formatCode>#,##0</c:formatCode>
                <c:ptCount val="12"/>
                <c:pt idx="0">
                  <c:v>5460992</c:v>
                </c:pt>
                <c:pt idx="1">
                  <c:v>10360576</c:v>
                </c:pt>
                <c:pt idx="2">
                  <c:v>11795712</c:v>
                </c:pt>
                <c:pt idx="3">
                  <c:v>7106304</c:v>
                </c:pt>
                <c:pt idx="4">
                  <c:v>17412352</c:v>
                </c:pt>
                <c:pt idx="5">
                  <c:v>6496768</c:v>
                </c:pt>
                <c:pt idx="6">
                  <c:v>17904896</c:v>
                </c:pt>
                <c:pt idx="7">
                  <c:v>7924224</c:v>
                </c:pt>
                <c:pt idx="8">
                  <c:v>4381184</c:v>
                </c:pt>
                <c:pt idx="9">
                  <c:v>3504896</c:v>
                </c:pt>
                <c:pt idx="10">
                  <c:v>3684096</c:v>
                </c:pt>
                <c:pt idx="11">
                  <c:v>3340032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95-4D20-908E-612F341C94CB}"/>
            </c:ext>
          </c:extLst>
        </c:ser>
        <c:ser>
          <c:idx val="2"/>
          <c:order val="2"/>
          <c:tx>
            <c:strRef>
              <c:f>'Volume by Year'!$D$2</c:f>
              <c:strCache>
                <c:ptCount val="1"/>
                <c:pt idx="0">
                  <c:v>ARIN</c:v>
                </c:pt>
              </c:strCache>
            </c:strRef>
          </c:tx>
          <c:spPr>
            <a:solidFill>
              <a:srgbClr val="0A2463"/>
            </a:solidFill>
            <a:ln>
              <a:noFill/>
            </a:ln>
            <a:effectLst/>
          </c:spPr>
          <c:invertIfNegative val="0"/>
          <c:cat>
            <c:numRef>
              <c:f>'Volume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'Volume by Year'!$D$8:$D$19</c:f>
              <c:numCache>
                <c:formatCode>#,##0</c:formatCode>
                <c:ptCount val="12"/>
                <c:pt idx="0">
                  <c:v>4744960</c:v>
                </c:pt>
                <c:pt idx="1">
                  <c:v>44814592</c:v>
                </c:pt>
                <c:pt idx="2">
                  <c:v>117145600</c:v>
                </c:pt>
                <c:pt idx="3">
                  <c:v>96070912</c:v>
                </c:pt>
                <c:pt idx="4">
                  <c:v>259747328</c:v>
                </c:pt>
                <c:pt idx="5">
                  <c:v>50641920</c:v>
                </c:pt>
                <c:pt idx="6">
                  <c:v>52418304</c:v>
                </c:pt>
                <c:pt idx="7">
                  <c:v>67493632</c:v>
                </c:pt>
                <c:pt idx="8">
                  <c:v>76682496</c:v>
                </c:pt>
                <c:pt idx="9">
                  <c:v>44974592</c:v>
                </c:pt>
                <c:pt idx="10">
                  <c:v>141417216</c:v>
                </c:pt>
                <c:pt idx="11">
                  <c:v>113132288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95-4D20-908E-612F341C94CB}"/>
            </c:ext>
          </c:extLst>
        </c:ser>
        <c:ser>
          <c:idx val="3"/>
          <c:order val="3"/>
          <c:tx>
            <c:strRef>
              <c:f>'Volume by Year'!$E$2</c:f>
              <c:strCache>
                <c:ptCount val="1"/>
                <c:pt idx="0">
                  <c:v>LACNIC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'Volume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'Volume by Year'!$E$8:$E$19</c:f>
              <c:numCache>
                <c:formatCode>#,##0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59392</c:v>
                </c:pt>
                <c:pt idx="3">
                  <c:v>100352</c:v>
                </c:pt>
                <c:pt idx="4">
                  <c:v>86016</c:v>
                </c:pt>
                <c:pt idx="5">
                  <c:v>128256</c:v>
                </c:pt>
                <c:pt idx="6">
                  <c:v>156416</c:v>
                </c:pt>
                <c:pt idx="7">
                  <c:v>235264</c:v>
                </c:pt>
                <c:pt idx="8">
                  <c:v>140544</c:v>
                </c:pt>
                <c:pt idx="9">
                  <c:v>225024</c:v>
                </c:pt>
                <c:pt idx="10">
                  <c:v>276224</c:v>
                </c:pt>
                <c:pt idx="11">
                  <c:v>685824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95-4D20-908E-612F341C94CB}"/>
            </c:ext>
          </c:extLst>
        </c:ser>
        <c:ser>
          <c:idx val="4"/>
          <c:order val="4"/>
          <c:tx>
            <c:strRef>
              <c:f>'Volume by Year'!$F$2</c:f>
              <c:strCache>
                <c:ptCount val="1"/>
                <c:pt idx="0">
                  <c:v>RIPE NCC</c:v>
                </c:pt>
              </c:strCache>
            </c:strRef>
          </c:tx>
          <c:spPr>
            <a:solidFill>
              <a:srgbClr val="24DCDC"/>
            </a:solidFill>
            <a:ln>
              <a:noFill/>
            </a:ln>
            <a:effectLst/>
          </c:spPr>
          <c:invertIfNegative val="0"/>
          <c:cat>
            <c:numRef>
              <c:f>'Volume by Year'!$A$8:$A$19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'Volume by Year'!$F$8:$F$19</c:f>
              <c:numCache>
                <c:formatCode>#,##0</c:formatCode>
                <c:ptCount val="12"/>
                <c:pt idx="0">
                  <c:v>9644544</c:v>
                </c:pt>
                <c:pt idx="1">
                  <c:v>12725504</c:v>
                </c:pt>
                <c:pt idx="2">
                  <c:v>10944256</c:v>
                </c:pt>
                <c:pt idx="3">
                  <c:v>26597248</c:v>
                </c:pt>
                <c:pt idx="4">
                  <c:v>22449664</c:v>
                </c:pt>
                <c:pt idx="5">
                  <c:v>29459008</c:v>
                </c:pt>
                <c:pt idx="6">
                  <c:v>20107904</c:v>
                </c:pt>
                <c:pt idx="7">
                  <c:v>23678240</c:v>
                </c:pt>
                <c:pt idx="8">
                  <c:v>45338612</c:v>
                </c:pt>
                <c:pt idx="9">
                  <c:v>30965920</c:v>
                </c:pt>
                <c:pt idx="10">
                  <c:v>35470924</c:v>
                </c:pt>
                <c:pt idx="11">
                  <c:v>29248288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95-4D20-908E-612F341C9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5491888"/>
        <c:axId val="1415488528"/>
      </c:barChart>
      <c:dateAx>
        <c:axId val="141549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5488528"/>
        <c:crosses val="autoZero"/>
        <c:auto val="0"/>
        <c:lblOffset val="100"/>
        <c:baseTimeUnit val="days"/>
        <c:minorUnit val="5"/>
      </c:dateAx>
      <c:valAx>
        <c:axId val="141548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5491888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500" dirty="0"/>
              <a:t>Total Transferred</a:t>
            </a:r>
            <a:r>
              <a:rPr lang="en-IE" sz="1500" baseline="0" dirty="0"/>
              <a:t> IPv4 Addresses</a:t>
            </a:r>
            <a:endParaRPr lang="en-IE" sz="15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12-44AC-AF8D-1F68E82473AE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12-44AC-AF8D-1F68E82473AE}"/>
              </c:ext>
            </c:extLst>
          </c:dPt>
          <c:dPt>
            <c:idx val="2"/>
            <c:bubble3D val="0"/>
            <c:spPr>
              <a:solidFill>
                <a:srgbClr val="0A246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512-44AC-AF8D-1F68E82473A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512-44AC-AF8D-1F68E82473AE}"/>
              </c:ext>
            </c:extLst>
          </c:dPt>
          <c:dPt>
            <c:idx val="4"/>
            <c:bubble3D val="0"/>
            <c:spPr>
              <a:solidFill>
                <a:srgbClr val="24DCD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512-44AC-AF8D-1F68E82473AE}"/>
              </c:ext>
            </c:extLst>
          </c:dPt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81378599730188"/>
                      <c:h val="6.52516049244725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512-44AC-AF8D-1F68E82473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'[primary_IPv4_Transfer_Statistics.xlsx]Volume by Year'!$B$2:$F$2</c:f>
              <c:strCache>
                <c:ptCount val="5"/>
                <c:pt idx="0">
                  <c:v>AFRINIC</c:v>
                </c:pt>
                <c:pt idx="1">
                  <c:v>APNIC</c:v>
                </c:pt>
                <c:pt idx="2">
                  <c:v>ARIN</c:v>
                </c:pt>
                <c:pt idx="3">
                  <c:v>LACNIC</c:v>
                </c:pt>
                <c:pt idx="4">
                  <c:v>RIPE NCC</c:v>
                </c:pt>
              </c:strCache>
            </c:strRef>
          </c:cat>
          <c:val>
            <c:numRef>
              <c:f>'[primary_IPv4_Transfer_Statistics.xlsx]Volume by Year'!$B$20:$F$20</c:f>
              <c:numCache>
                <c:formatCode>#,##0</c:formatCode>
                <c:ptCount val="5"/>
                <c:pt idx="0">
                  <c:v>6445568</c:v>
                </c:pt>
                <c:pt idx="1">
                  <c:v>105877760</c:v>
                </c:pt>
                <c:pt idx="2">
                  <c:v>1081231872</c:v>
                </c:pt>
                <c:pt idx="3">
                  <c:v>2093312</c:v>
                </c:pt>
                <c:pt idx="4">
                  <c:v>298672992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512-44AC-AF8D-1F68E8247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500" dirty="0"/>
              <a:t>Inter-RIR Recipients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'Inter-RIR Volumes'!$A$2</c:f>
              <c:strCache>
                <c:ptCount val="1"/>
                <c:pt idx="0">
                  <c:v>ARIN</c:v>
                </c:pt>
              </c:strCache>
            </c:strRef>
          </c:tx>
          <c:spPr>
            <a:solidFill>
              <a:srgbClr val="0A2463"/>
            </a:solidFill>
            <a:ln>
              <a:noFill/>
            </a:ln>
            <a:effectLst/>
          </c:spPr>
          <c:invertIfNegative val="0"/>
          <c:cat>
            <c:numRef>
              <c:f>'Inter-RIR Volumes'!$G$1:$R$1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'Inter-RIR Volumes'!$G$2:$R$2</c:f>
              <c:numCache>
                <c:formatCode>#,##0</c:formatCode>
                <c:ptCount val="12"/>
                <c:pt idx="0">
                  <c:v>0</c:v>
                </c:pt>
                <c:pt idx="1">
                  <c:v>20480</c:v>
                </c:pt>
                <c:pt idx="2">
                  <c:v>480256</c:v>
                </c:pt>
                <c:pt idx="3">
                  <c:v>395776</c:v>
                </c:pt>
                <c:pt idx="4">
                  <c:v>67072</c:v>
                </c:pt>
                <c:pt idx="5">
                  <c:v>585216</c:v>
                </c:pt>
                <c:pt idx="6">
                  <c:v>465408</c:v>
                </c:pt>
                <c:pt idx="7">
                  <c:v>484864</c:v>
                </c:pt>
                <c:pt idx="8">
                  <c:v>6197248</c:v>
                </c:pt>
                <c:pt idx="9">
                  <c:v>4381696</c:v>
                </c:pt>
                <c:pt idx="10">
                  <c:v>9222656</c:v>
                </c:pt>
                <c:pt idx="11">
                  <c:v>17741312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C-4340-993D-F089E35B7233}"/>
            </c:ext>
          </c:extLst>
        </c:ser>
        <c:ser>
          <c:idx val="1"/>
          <c:order val="1"/>
          <c:tx>
            <c:strRef>
              <c:f>'Inter-RIR Volumes'!$A$3</c:f>
              <c:strCache>
                <c:ptCount val="1"/>
                <c:pt idx="0">
                  <c:v>RIPE</c:v>
                </c:pt>
              </c:strCache>
            </c:strRef>
          </c:tx>
          <c:spPr>
            <a:solidFill>
              <a:srgbClr val="24DCDC"/>
            </a:solidFill>
            <a:ln>
              <a:noFill/>
            </a:ln>
            <a:effectLst/>
          </c:spPr>
          <c:invertIfNegative val="0"/>
          <c:cat>
            <c:numRef>
              <c:f>'Inter-RIR Volumes'!$G$1:$R$1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'Inter-RIR Volumes'!$G$3:$R$3</c:f>
              <c:numCache>
                <c:formatCode>#,##0</c:formatCode>
                <c:ptCount val="12"/>
                <c:pt idx="0">
                  <c:v>0</c:v>
                </c:pt>
                <c:pt idx="1">
                  <c:v>4335616</c:v>
                </c:pt>
                <c:pt idx="2">
                  <c:v>2983936</c:v>
                </c:pt>
                <c:pt idx="3">
                  <c:v>3158016</c:v>
                </c:pt>
                <c:pt idx="4">
                  <c:v>4371968</c:v>
                </c:pt>
                <c:pt idx="5">
                  <c:v>2658816</c:v>
                </c:pt>
                <c:pt idx="6">
                  <c:v>2033152</c:v>
                </c:pt>
                <c:pt idx="7">
                  <c:v>4652032</c:v>
                </c:pt>
                <c:pt idx="8">
                  <c:v>14030848</c:v>
                </c:pt>
                <c:pt idx="9">
                  <c:v>16901632</c:v>
                </c:pt>
                <c:pt idx="10">
                  <c:v>18455552</c:v>
                </c:pt>
                <c:pt idx="11">
                  <c:v>17785344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DC-4340-993D-F089E35B7233}"/>
            </c:ext>
          </c:extLst>
        </c:ser>
        <c:ser>
          <c:idx val="2"/>
          <c:order val="2"/>
          <c:tx>
            <c:strRef>
              <c:f>'Inter-RIR Volumes'!$A$4</c:f>
              <c:strCache>
                <c:ptCount val="1"/>
                <c:pt idx="0">
                  <c:v>APNIC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'Inter-RIR Volumes'!$G$1:$R$1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'Inter-RIR Volumes'!$G$4:$R$4</c:f>
              <c:numCache>
                <c:formatCode>#,##0</c:formatCode>
                <c:ptCount val="12"/>
                <c:pt idx="0">
                  <c:v>2203648</c:v>
                </c:pt>
                <c:pt idx="1">
                  <c:v>7562240</c:v>
                </c:pt>
                <c:pt idx="2">
                  <c:v>6995968</c:v>
                </c:pt>
                <c:pt idx="3">
                  <c:v>3923968</c:v>
                </c:pt>
                <c:pt idx="4">
                  <c:v>14485504</c:v>
                </c:pt>
                <c:pt idx="5">
                  <c:v>3938304</c:v>
                </c:pt>
                <c:pt idx="6">
                  <c:v>2170880</c:v>
                </c:pt>
                <c:pt idx="7">
                  <c:v>1233920</c:v>
                </c:pt>
                <c:pt idx="8">
                  <c:v>1132032</c:v>
                </c:pt>
                <c:pt idx="9">
                  <c:v>761344</c:v>
                </c:pt>
                <c:pt idx="10">
                  <c:v>528384</c:v>
                </c:pt>
                <c:pt idx="11">
                  <c:v>1986048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DC-4340-993D-F089E35B7233}"/>
            </c:ext>
          </c:extLst>
        </c:ser>
        <c:ser>
          <c:idx val="3"/>
          <c:order val="3"/>
          <c:tx>
            <c:strRef>
              <c:f>'Inter-RIR Volumes'!$A$5</c:f>
              <c:strCache>
                <c:ptCount val="1"/>
                <c:pt idx="0">
                  <c:v>LACNIC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'Inter-RIR Volumes'!$G$1:$R$1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'Inter-RIR Volumes'!$G$5:$R$5</c:f>
              <c:numCache>
                <c:formatCode>#,##0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2560</c:v>
                </c:pt>
                <c:pt idx="7">
                  <c:v>55296</c:v>
                </c:pt>
                <c:pt idx="8">
                  <c:v>15360</c:v>
                </c:pt>
                <c:pt idx="9">
                  <c:v>36352</c:v>
                </c:pt>
                <c:pt idx="10">
                  <c:v>48640</c:v>
                </c:pt>
                <c:pt idx="11">
                  <c:v>303104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DC-4340-993D-F089E35B7233}"/>
            </c:ext>
          </c:extLst>
        </c:ser>
        <c:ser>
          <c:idx val="4"/>
          <c:order val="4"/>
          <c:tx>
            <c:strRef>
              <c:f>'Inter-RIR Volumes'!$A$6</c:f>
              <c:strCache>
                <c:ptCount val="1"/>
                <c:pt idx="0">
                  <c:v>AFRINIC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'Inter-RIR Volumes'!$G$1:$R$1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'Inter-RIR Volumes'!$G$6:$R$6</c:f>
              <c:numCache>
                <c:formatCode>#,##0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DC-4340-993D-F089E35B7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5137967"/>
        <c:axId val="1536948367"/>
      </c:barChart>
      <c:catAx>
        <c:axId val="1745137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6948367"/>
        <c:crosses val="autoZero"/>
        <c:auto val="1"/>
        <c:lblAlgn val="ctr"/>
        <c:lblOffset val="100"/>
        <c:noMultiLvlLbl val="0"/>
      </c:catAx>
      <c:valAx>
        <c:axId val="1536948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37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5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Total Inter-RIR Received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'[primary_IPv4_Transfer_Statistics.xlsx]Inter-RIR Volumes'!$S$1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69-4E23-8175-6C44F49B8E21}"/>
              </c:ext>
            </c:extLst>
          </c:dPt>
          <c:dPt>
            <c:idx val="1"/>
            <c:bubble3D val="0"/>
            <c:spPr>
              <a:solidFill>
                <a:srgbClr val="24DCD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69-4E23-8175-6C44F49B8E2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269-4E23-8175-6C44F49B8E21}"/>
              </c:ext>
            </c:extLst>
          </c:dPt>
          <c:dLbls>
            <c:dLbl>
              <c:idx val="0"/>
              <c:layout>
                <c:manualLayout>
                  <c:x val="-1.7603474121853466E-2"/>
                  <c:y val="7.5862605725136256E-2"/>
                </c:manualLayout>
              </c:layout>
              <c:tx>
                <c:rich>
                  <a:bodyPr/>
                  <a:lstStyle/>
                  <a:p>
                    <a:fld id="{91B356EA-BEDD-47F6-AF78-2C5C4B201E00}" type="VALUE">
                      <a:rPr lang="en-US" sz="1200"/>
                      <a:pPr/>
                      <a:t>[VALUE]</a:t>
                    </a:fld>
                    <a:endParaRPr lang="en-IE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863279453303549"/>
                      <c:h val="0.175376088260438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269-4E23-8175-6C44F49B8E21}"/>
                </c:ext>
              </c:extLst>
            </c:dLbl>
            <c:dLbl>
              <c:idx val="1"/>
              <c:layout>
                <c:manualLayout>
                  <c:x val="6.4546071780129319E-2"/>
                  <c:y val="-1.7568881434998125E-7"/>
                </c:manualLayout>
              </c:layout>
              <c:tx>
                <c:rich>
                  <a:bodyPr/>
                  <a:lstStyle/>
                  <a:p>
                    <a:fld id="{F0D6A1A6-B161-4227-B5D6-15E8F7EEAB54}" type="VALUE">
                      <a:rPr lang="en-US" sz="1200"/>
                      <a:pPr/>
                      <a:t>[VALUE]</a:t>
                    </a:fld>
                    <a:endParaRPr lang="en-IE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08494646534023"/>
                      <c:h val="0.175376088260438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269-4E23-8175-6C44F49B8E21}"/>
                </c:ext>
              </c:extLst>
            </c:dLbl>
            <c:dLbl>
              <c:idx val="2"/>
              <c:layout>
                <c:manualLayout>
                  <c:x val="2.3471298829137954E-2"/>
                  <c:y val="7.1400109840646736E-2"/>
                </c:manualLayout>
              </c:layout>
              <c:tx>
                <c:rich>
                  <a:bodyPr/>
                  <a:lstStyle/>
                  <a:p>
                    <a:fld id="{9BB4C7A1-0338-4ACB-8727-E4D8F4B158E1}" type="VALUE">
                      <a:rPr lang="en-US" sz="1200" dirty="0"/>
                      <a:pPr/>
                      <a:t>[VALUE]</a:t>
                    </a:fld>
                    <a:endParaRPr lang="en-IE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117137490294408"/>
                      <c:h val="0.175376088260438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269-4E23-8175-6C44F49B8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'[primary_IPv4_Transfer_Statistics.xlsx]Inter-RIR Volumes'!$A$2,'[primary_IPv4_Transfer_Statistics.xlsx]Inter-RIR Volumes'!$A$3,'[primary_IPv4_Transfer_Statistics.xlsx]Inter-RIR Volumes'!$A$4,'[primary_IPv4_Transfer_Statistics.xlsx]Inter-RIR Volumes'!$A$5,'[primary_IPv4_Transfer_Statistics.xlsx]Inter-RIR Volumes'!$A$6</c:f>
              <c:strCache>
                <c:ptCount val="3"/>
                <c:pt idx="0">
                  <c:v>ARIN</c:v>
                </c:pt>
                <c:pt idx="1">
                  <c:v>RIPE</c:v>
                </c:pt>
                <c:pt idx="2">
                  <c:v>APNIC</c:v>
                </c:pt>
              </c:strCache>
              <c:extLst/>
            </c:strRef>
          </c:cat>
          <c:val>
            <c:numRef>
              <c:f>'[primary_IPv4_Transfer_Statistics.xlsx]Inter-RIR Volumes'!$S$2,'[primary_IPv4_Transfer_Statistics.xlsx]Inter-RIR Volumes'!$S$3,'[primary_IPv4_Transfer_Statistics.xlsx]Inter-RIR Volumes'!$S$4,'[primary_IPv4_Transfer_Statistics.xlsx]Inter-RIR Volumes'!$S$5,'[primary_IPv4_Transfer_Statistics.xlsx]Inter-RIR Volumes'!$S$6</c:f>
              <c:numCache>
                <c:formatCode>#,##0</c:formatCode>
                <c:ptCount val="3"/>
                <c:pt idx="0">
                  <c:v>40041984</c:v>
                </c:pt>
                <c:pt idx="1">
                  <c:v>91366912</c:v>
                </c:pt>
                <c:pt idx="2">
                  <c:v>48011776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269-4E23-8175-6C44F49B8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500" dirty="0">
                <a:solidFill>
                  <a:schemeClr val="accent5">
                    <a:lumMod val="50000"/>
                  </a:schemeClr>
                </a:solidFill>
              </a:rPr>
              <a:t>IPv4 Leasing</a:t>
            </a:r>
            <a:r>
              <a:rPr lang="en-IE" sz="1500" baseline="0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IE" sz="1500" dirty="0">
                <a:solidFill>
                  <a:schemeClr val="accent5">
                    <a:lumMod val="50000"/>
                  </a:schemeClr>
                </a:solidFill>
              </a:rPr>
              <a:t>IPXO)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IPXO_IPv4_Leasing_Data!$B$1</c:f>
              <c:strCache>
                <c:ptCount val="1"/>
                <c:pt idx="0">
                  <c:v>Inventory (Total)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IPXO_IPv4_Leasing_Data!$A$2:$A$43</c:f>
              <c:numCache>
                <c:formatCode>mmm\-yy</c:formatCode>
                <c:ptCount val="4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45505</c:v>
                </c:pt>
                <c:pt idx="32">
                  <c:v>45536</c:v>
                </c:pt>
                <c:pt idx="33">
                  <c:v>45566</c:v>
                </c:pt>
                <c:pt idx="34">
                  <c:v>45597</c:v>
                </c:pt>
                <c:pt idx="35">
                  <c:v>45627</c:v>
                </c:pt>
                <c:pt idx="36">
                  <c:v>45658</c:v>
                </c:pt>
                <c:pt idx="37">
                  <c:v>45689</c:v>
                </c:pt>
                <c:pt idx="38">
                  <c:v>45717</c:v>
                </c:pt>
                <c:pt idx="39">
                  <c:v>45748</c:v>
                </c:pt>
                <c:pt idx="40">
                  <c:v>45778</c:v>
                </c:pt>
                <c:pt idx="41">
                  <c:v>45809</c:v>
                </c:pt>
              </c:numCache>
            </c:numRef>
          </c:cat>
          <c:val>
            <c:numRef>
              <c:f>IPXO_IPv4_Leasing_Data!$B$2:$B$43</c:f>
              <c:numCache>
                <c:formatCode>#,##0</c:formatCode>
                <c:ptCount val="42"/>
                <c:pt idx="0">
                  <c:v>500000</c:v>
                </c:pt>
                <c:pt idx="1">
                  <c:v>1500000</c:v>
                </c:pt>
                <c:pt idx="2">
                  <c:v>2100000</c:v>
                </c:pt>
                <c:pt idx="3">
                  <c:v>2400000</c:v>
                </c:pt>
                <c:pt idx="4">
                  <c:v>2600000</c:v>
                </c:pt>
                <c:pt idx="5">
                  <c:v>2700000</c:v>
                </c:pt>
                <c:pt idx="6">
                  <c:v>2800000</c:v>
                </c:pt>
                <c:pt idx="7">
                  <c:v>2900000</c:v>
                </c:pt>
                <c:pt idx="8">
                  <c:v>2950000</c:v>
                </c:pt>
                <c:pt idx="9">
                  <c:v>3000000</c:v>
                </c:pt>
                <c:pt idx="10">
                  <c:v>3050000</c:v>
                </c:pt>
                <c:pt idx="11">
                  <c:v>3100000</c:v>
                </c:pt>
                <c:pt idx="12">
                  <c:v>3150000</c:v>
                </c:pt>
                <c:pt idx="13">
                  <c:v>3200000</c:v>
                </c:pt>
                <c:pt idx="14">
                  <c:v>3250000</c:v>
                </c:pt>
                <c:pt idx="15">
                  <c:v>3300000</c:v>
                </c:pt>
                <c:pt idx="16">
                  <c:v>3350000</c:v>
                </c:pt>
                <c:pt idx="17">
                  <c:v>3400000</c:v>
                </c:pt>
                <c:pt idx="18">
                  <c:v>3450000</c:v>
                </c:pt>
                <c:pt idx="19">
                  <c:v>3500000</c:v>
                </c:pt>
                <c:pt idx="20">
                  <c:v>3550000</c:v>
                </c:pt>
                <c:pt idx="21">
                  <c:v>3600000</c:v>
                </c:pt>
                <c:pt idx="22">
                  <c:v>3650000</c:v>
                </c:pt>
                <c:pt idx="23">
                  <c:v>3700000</c:v>
                </c:pt>
                <c:pt idx="24">
                  <c:v>3800000</c:v>
                </c:pt>
                <c:pt idx="25">
                  <c:v>3900000</c:v>
                </c:pt>
                <c:pt idx="26">
                  <c:v>4000000</c:v>
                </c:pt>
                <c:pt idx="27">
                  <c:v>4150000</c:v>
                </c:pt>
                <c:pt idx="28">
                  <c:v>4300000</c:v>
                </c:pt>
                <c:pt idx="29">
                  <c:v>4500000</c:v>
                </c:pt>
                <c:pt idx="30">
                  <c:v>4700000</c:v>
                </c:pt>
                <c:pt idx="31">
                  <c:v>5000000</c:v>
                </c:pt>
                <c:pt idx="32">
                  <c:v>5300000</c:v>
                </c:pt>
                <c:pt idx="33">
                  <c:v>5600000</c:v>
                </c:pt>
                <c:pt idx="34">
                  <c:v>5900000</c:v>
                </c:pt>
                <c:pt idx="35">
                  <c:v>6200000</c:v>
                </c:pt>
                <c:pt idx="36">
                  <c:v>6500000</c:v>
                </c:pt>
                <c:pt idx="37">
                  <c:v>6800000</c:v>
                </c:pt>
                <c:pt idx="38">
                  <c:v>7100000</c:v>
                </c:pt>
                <c:pt idx="39">
                  <c:v>7400000</c:v>
                </c:pt>
                <c:pt idx="40">
                  <c:v>7700000</c:v>
                </c:pt>
                <c:pt idx="41">
                  <c:v>8044032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D8-409E-B067-E23EC3DA899C}"/>
            </c:ext>
          </c:extLst>
        </c:ser>
        <c:ser>
          <c:idx val="1"/>
          <c:order val="1"/>
          <c:tx>
            <c:strRef>
              <c:f>IPXO_IPv4_Leasing_Data!$C$1</c:f>
              <c:strCache>
                <c:ptCount val="1"/>
                <c:pt idx="0">
                  <c:v>Leased Out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IPXO_IPv4_Leasing_Data!$A$2:$A$43</c:f>
              <c:numCache>
                <c:formatCode>mmm\-yy</c:formatCode>
                <c:ptCount val="4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45505</c:v>
                </c:pt>
                <c:pt idx="32">
                  <c:v>45536</c:v>
                </c:pt>
                <c:pt idx="33">
                  <c:v>45566</c:v>
                </c:pt>
                <c:pt idx="34">
                  <c:v>45597</c:v>
                </c:pt>
                <c:pt idx="35">
                  <c:v>45627</c:v>
                </c:pt>
                <c:pt idx="36">
                  <c:v>45658</c:v>
                </c:pt>
                <c:pt idx="37">
                  <c:v>45689</c:v>
                </c:pt>
                <c:pt idx="38">
                  <c:v>45717</c:v>
                </c:pt>
                <c:pt idx="39">
                  <c:v>45748</c:v>
                </c:pt>
                <c:pt idx="40">
                  <c:v>45778</c:v>
                </c:pt>
                <c:pt idx="41">
                  <c:v>45809</c:v>
                </c:pt>
              </c:numCache>
            </c:numRef>
          </c:cat>
          <c:val>
            <c:numRef>
              <c:f>IPXO_IPv4_Leasing_Data!$C$2:$C$43</c:f>
              <c:numCache>
                <c:formatCode>#,##0</c:formatCode>
                <c:ptCount val="42"/>
                <c:pt idx="0">
                  <c:v>300000</c:v>
                </c:pt>
                <c:pt idx="1">
                  <c:v>800000</c:v>
                </c:pt>
                <c:pt idx="2">
                  <c:v>1400000</c:v>
                </c:pt>
                <c:pt idx="3">
                  <c:v>1700000</c:v>
                </c:pt>
                <c:pt idx="4">
                  <c:v>1900000</c:v>
                </c:pt>
                <c:pt idx="5">
                  <c:v>2000000</c:v>
                </c:pt>
                <c:pt idx="6">
                  <c:v>2100000</c:v>
                </c:pt>
                <c:pt idx="7">
                  <c:v>2200000</c:v>
                </c:pt>
                <c:pt idx="8">
                  <c:v>2250000</c:v>
                </c:pt>
                <c:pt idx="9">
                  <c:v>2300000</c:v>
                </c:pt>
                <c:pt idx="10">
                  <c:v>2350000</c:v>
                </c:pt>
                <c:pt idx="11">
                  <c:v>2400000</c:v>
                </c:pt>
                <c:pt idx="12">
                  <c:v>2450000</c:v>
                </c:pt>
                <c:pt idx="13">
                  <c:v>2500000</c:v>
                </c:pt>
                <c:pt idx="14">
                  <c:v>2550000</c:v>
                </c:pt>
                <c:pt idx="15">
                  <c:v>2600000</c:v>
                </c:pt>
                <c:pt idx="16">
                  <c:v>2650000</c:v>
                </c:pt>
                <c:pt idx="17">
                  <c:v>2700000</c:v>
                </c:pt>
                <c:pt idx="18">
                  <c:v>2750000</c:v>
                </c:pt>
                <c:pt idx="19">
                  <c:v>2800000</c:v>
                </c:pt>
                <c:pt idx="20">
                  <c:v>2850000</c:v>
                </c:pt>
                <c:pt idx="21">
                  <c:v>2900000</c:v>
                </c:pt>
                <c:pt idx="22">
                  <c:v>2950000</c:v>
                </c:pt>
                <c:pt idx="23">
                  <c:v>3000000</c:v>
                </c:pt>
                <c:pt idx="24">
                  <c:v>3100000</c:v>
                </c:pt>
                <c:pt idx="25">
                  <c:v>3200000</c:v>
                </c:pt>
                <c:pt idx="26">
                  <c:v>3300000</c:v>
                </c:pt>
                <c:pt idx="27">
                  <c:v>3450000</c:v>
                </c:pt>
                <c:pt idx="28">
                  <c:v>3600000</c:v>
                </c:pt>
                <c:pt idx="29">
                  <c:v>3800000</c:v>
                </c:pt>
                <c:pt idx="30">
                  <c:v>4000000</c:v>
                </c:pt>
                <c:pt idx="31">
                  <c:v>4250000</c:v>
                </c:pt>
                <c:pt idx="32">
                  <c:v>4500000</c:v>
                </c:pt>
                <c:pt idx="33">
                  <c:v>4750000</c:v>
                </c:pt>
                <c:pt idx="34">
                  <c:v>5000000</c:v>
                </c:pt>
                <c:pt idx="35">
                  <c:v>5250000</c:v>
                </c:pt>
                <c:pt idx="36">
                  <c:v>5500000</c:v>
                </c:pt>
                <c:pt idx="37">
                  <c:v>5750000</c:v>
                </c:pt>
                <c:pt idx="38">
                  <c:v>6000000</c:v>
                </c:pt>
                <c:pt idx="39">
                  <c:v>6250000</c:v>
                </c:pt>
                <c:pt idx="40">
                  <c:v>6550000</c:v>
                </c:pt>
                <c:pt idx="41">
                  <c:v>6843392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D8-409E-B067-E23EC3DA8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3258704"/>
        <c:axId val="573259184"/>
      </c:lineChart>
      <c:dateAx>
        <c:axId val="5732587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259184"/>
        <c:crosses val="autoZero"/>
        <c:auto val="1"/>
        <c:lblOffset val="100"/>
        <c:baseTimeUnit val="months"/>
      </c:dateAx>
      <c:valAx>
        <c:axId val="5732591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25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rot="1440000"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500" dirty="0">
                <a:solidFill>
                  <a:schemeClr val="accent5">
                    <a:lumMod val="50000"/>
                  </a:schemeClr>
                </a:solidFill>
              </a:rPr>
              <a:t>IPv4 Transfer Price (</a:t>
            </a:r>
            <a:r>
              <a:rPr lang="en-IE" sz="1500" dirty="0" err="1">
                <a:solidFill>
                  <a:schemeClr val="accent5">
                    <a:lumMod val="50000"/>
                  </a:schemeClr>
                </a:solidFill>
              </a:rPr>
              <a:t>Hilko</a:t>
            </a:r>
            <a:r>
              <a:rPr lang="en-IE" sz="1500" baseline="0" dirty="0">
                <a:solidFill>
                  <a:schemeClr val="accent5">
                    <a:lumMod val="50000"/>
                  </a:schemeClr>
                </a:solidFill>
              </a:rPr>
              <a:t> IPv4.Global)</a:t>
            </a:r>
            <a:endParaRPr lang="en-IE" sz="1500" dirty="0">
              <a:solidFill>
                <a:schemeClr val="accent5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'Hilko Pricing'!$B$1</c:f>
              <c:strCache>
                <c:ptCount val="1"/>
                <c:pt idx="0">
                  <c:v>AFRINIC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'Hilko Pricing'!$A$2:$A$14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cat>
          <c:val>
            <c:numRef>
              <c:f>'Hilko Pricing'!$B$2:$B$14</c:f>
              <c:numCache>
                <c:formatCode>General</c:formatCode>
                <c:ptCount val="13"/>
                <c:pt idx="0">
                  <c:v>8</c:v>
                </c:pt>
                <c:pt idx="1">
                  <c:v>10</c:v>
                </c:pt>
                <c:pt idx="2">
                  <c:v>12.5</c:v>
                </c:pt>
                <c:pt idx="3">
                  <c:v>14.5</c:v>
                </c:pt>
                <c:pt idx="4">
                  <c:v>16.5</c:v>
                </c:pt>
                <c:pt idx="5">
                  <c:v>20</c:v>
                </c:pt>
                <c:pt idx="6">
                  <c:v>25.5</c:v>
                </c:pt>
                <c:pt idx="7">
                  <c:v>38.5</c:v>
                </c:pt>
                <c:pt idx="8">
                  <c:v>55</c:v>
                </c:pt>
                <c:pt idx="9">
                  <c:v>48.5</c:v>
                </c:pt>
                <c:pt idx="10">
                  <c:v>36</c:v>
                </c:pt>
                <c:pt idx="11">
                  <c:v>26</c:v>
                </c:pt>
                <c:pt idx="12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98-4F26-8F60-943DE65F95AD}"/>
            </c:ext>
          </c:extLst>
        </c:ser>
        <c:ser>
          <c:idx val="1"/>
          <c:order val="1"/>
          <c:tx>
            <c:strRef>
              <c:f>'Hilko Pricing'!$C$1</c:f>
              <c:strCache>
                <c:ptCount val="1"/>
                <c:pt idx="0">
                  <c:v>APNIC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'Hilko Pricing'!$A$2:$A$14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cat>
          <c:val>
            <c:numRef>
              <c:f>'Hilko Pricing'!$C$2:$C$14</c:f>
              <c:numCache>
                <c:formatCode>General</c:formatCode>
                <c:ptCount val="13"/>
                <c:pt idx="0">
                  <c:v>8</c:v>
                </c:pt>
                <c:pt idx="1">
                  <c:v>10</c:v>
                </c:pt>
                <c:pt idx="2">
                  <c:v>12.5</c:v>
                </c:pt>
                <c:pt idx="3">
                  <c:v>14.5</c:v>
                </c:pt>
                <c:pt idx="4">
                  <c:v>16.5</c:v>
                </c:pt>
                <c:pt idx="5">
                  <c:v>20</c:v>
                </c:pt>
                <c:pt idx="6">
                  <c:v>25.5</c:v>
                </c:pt>
                <c:pt idx="7">
                  <c:v>38.5</c:v>
                </c:pt>
                <c:pt idx="8">
                  <c:v>55</c:v>
                </c:pt>
                <c:pt idx="9">
                  <c:v>48.5</c:v>
                </c:pt>
                <c:pt idx="10">
                  <c:v>36</c:v>
                </c:pt>
                <c:pt idx="11">
                  <c:v>26</c:v>
                </c:pt>
                <c:pt idx="12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98-4F26-8F60-943DE65F95AD}"/>
            </c:ext>
          </c:extLst>
        </c:ser>
        <c:ser>
          <c:idx val="2"/>
          <c:order val="2"/>
          <c:tx>
            <c:strRef>
              <c:f>'Hilko Pricing'!$D$1</c:f>
              <c:strCache>
                <c:ptCount val="1"/>
                <c:pt idx="0">
                  <c:v>ARIN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'Hilko Pricing'!$A$2:$A$14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cat>
          <c:val>
            <c:numRef>
              <c:f>'Hilko Pricing'!$D$2:$D$14</c:f>
              <c:numCache>
                <c:formatCode>General</c:formatCode>
                <c:ptCount val="13"/>
                <c:pt idx="0">
                  <c:v>8</c:v>
                </c:pt>
                <c:pt idx="1">
                  <c:v>10</c:v>
                </c:pt>
                <c:pt idx="2">
                  <c:v>13.5</c:v>
                </c:pt>
                <c:pt idx="3">
                  <c:v>16</c:v>
                </c:pt>
                <c:pt idx="4">
                  <c:v>18</c:v>
                </c:pt>
                <c:pt idx="5">
                  <c:v>22.5</c:v>
                </c:pt>
                <c:pt idx="6">
                  <c:v>27.5</c:v>
                </c:pt>
                <c:pt idx="7">
                  <c:v>38.5</c:v>
                </c:pt>
                <c:pt idx="8">
                  <c:v>58.5</c:v>
                </c:pt>
                <c:pt idx="9">
                  <c:v>51.5</c:v>
                </c:pt>
                <c:pt idx="10">
                  <c:v>38</c:v>
                </c:pt>
                <c:pt idx="11">
                  <c:v>28</c:v>
                </c:pt>
                <c:pt idx="12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98-4F26-8F60-943DE65F95AD}"/>
            </c:ext>
          </c:extLst>
        </c:ser>
        <c:ser>
          <c:idx val="3"/>
          <c:order val="3"/>
          <c:tx>
            <c:strRef>
              <c:f>'Hilko Pricing'!$E$1</c:f>
              <c:strCache>
                <c:ptCount val="1"/>
                <c:pt idx="0">
                  <c:v>LACNIC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'Hilko Pricing'!$A$2:$A$14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cat>
          <c:val>
            <c:numRef>
              <c:f>'Hilko Pricing'!$E$2:$E$14</c:f>
              <c:numCache>
                <c:formatCode>General</c:formatCode>
                <c:ptCount val="13"/>
                <c:pt idx="0">
                  <c:v>8</c:v>
                </c:pt>
                <c:pt idx="1">
                  <c:v>10</c:v>
                </c:pt>
                <c:pt idx="2">
                  <c:v>12.5</c:v>
                </c:pt>
                <c:pt idx="3">
                  <c:v>14.5</c:v>
                </c:pt>
                <c:pt idx="4">
                  <c:v>16.5</c:v>
                </c:pt>
                <c:pt idx="5">
                  <c:v>20</c:v>
                </c:pt>
                <c:pt idx="6">
                  <c:v>25.5</c:v>
                </c:pt>
                <c:pt idx="7">
                  <c:v>36.5</c:v>
                </c:pt>
                <c:pt idx="8">
                  <c:v>53</c:v>
                </c:pt>
                <c:pt idx="9">
                  <c:v>46.5</c:v>
                </c:pt>
                <c:pt idx="10">
                  <c:v>34</c:v>
                </c:pt>
                <c:pt idx="11">
                  <c:v>24</c:v>
                </c:pt>
                <c:pt idx="12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98-4F26-8F60-943DE65F95AD}"/>
            </c:ext>
          </c:extLst>
        </c:ser>
        <c:ser>
          <c:idx val="4"/>
          <c:order val="4"/>
          <c:tx>
            <c:strRef>
              <c:f>'Hilko Pricing'!$F$1</c:f>
              <c:strCache>
                <c:ptCount val="1"/>
                <c:pt idx="0">
                  <c:v>RIPE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'Hilko Pricing'!$A$2:$A$14</c:f>
              <c:numCache>
                <c:formatCode>General</c:formatCode>
                <c:ptCount val="1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</c:numCache>
            </c:numRef>
          </c:cat>
          <c:val>
            <c:numRef>
              <c:f>'Hilko Pricing'!$F$2:$F$14</c:f>
              <c:numCache>
                <c:formatCode>General</c:formatCode>
                <c:ptCount val="13"/>
                <c:pt idx="0">
                  <c:v>7</c:v>
                </c:pt>
                <c:pt idx="1">
                  <c:v>9</c:v>
                </c:pt>
                <c:pt idx="2">
                  <c:v>11.5</c:v>
                </c:pt>
                <c:pt idx="3">
                  <c:v>13.5</c:v>
                </c:pt>
                <c:pt idx="4">
                  <c:v>15.5</c:v>
                </c:pt>
                <c:pt idx="5">
                  <c:v>19</c:v>
                </c:pt>
                <c:pt idx="6">
                  <c:v>24.5</c:v>
                </c:pt>
                <c:pt idx="7">
                  <c:v>35.5</c:v>
                </c:pt>
                <c:pt idx="8">
                  <c:v>51.5</c:v>
                </c:pt>
                <c:pt idx="9">
                  <c:v>43.5</c:v>
                </c:pt>
                <c:pt idx="10">
                  <c:v>32</c:v>
                </c:pt>
                <c:pt idx="11">
                  <c:v>22</c:v>
                </c:pt>
                <c:pt idx="12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198-4F26-8F60-943DE65F9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765280"/>
        <c:axId val="450891040"/>
      </c:lineChart>
      <c:catAx>
        <c:axId val="24876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91040"/>
        <c:crosses val="autoZero"/>
        <c:auto val="1"/>
        <c:lblAlgn val="ctr"/>
        <c:lblOffset val="100"/>
        <c:noMultiLvlLbl val="0"/>
      </c:catAx>
      <c:valAx>
        <c:axId val="4508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$-409]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652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 Aggregate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Sheet2!$B$8</c:f>
              <c:strCache>
                <c:ptCount val="1"/>
                <c:pt idx="0">
                  <c:v>Total Aggregrate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8DC-4703-9BDC-4DFA3CE3DBF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DC-4703-9BDC-4DFA3CE3DBF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8DC-4703-9BDC-4DFA3CE3DBFC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DC-4703-9BDC-4DFA3CE3DBFC}"/>
              </c:ext>
            </c:extLst>
          </c:dPt>
          <c:cat>
            <c:strRef>
              <c:f>Sheet2!$C$7:$N$7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Sheet2!$C$8:$N$8</c:f>
              <c:numCache>
                <c:formatCode>#,##0</c:formatCode>
                <c:ptCount val="12"/>
                <c:pt idx="0">
                  <c:v>123000</c:v>
                </c:pt>
                <c:pt idx="1">
                  <c:v>103000</c:v>
                </c:pt>
                <c:pt idx="2">
                  <c:v>83000</c:v>
                </c:pt>
                <c:pt idx="3">
                  <c:v>63000</c:v>
                </c:pt>
                <c:pt idx="4">
                  <c:v>43000</c:v>
                </c:pt>
                <c:pt idx="5">
                  <c:v>23000</c:v>
                </c:pt>
                <c:pt idx="6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C-4703-9BDC-4DFA3CE3D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2283024"/>
        <c:axId val="1380320016"/>
      </c:barChart>
      <c:catAx>
        <c:axId val="154228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0320016"/>
        <c:crosses val="autoZero"/>
        <c:auto val="1"/>
        <c:lblAlgn val="ctr"/>
        <c:lblOffset val="100"/>
        <c:noMultiLvlLbl val="0"/>
      </c:catAx>
      <c:valAx>
        <c:axId val="138032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228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200" dirty="0"/>
              <a:t>IPv6 Launch</a:t>
            </a:r>
          </a:p>
        </c:rich>
      </c:tx>
      <c:layout>
        <c:manualLayout>
          <c:xMode val="edge"/>
          <c:yMode val="edge"/>
          <c:x val="0.82764767430677166"/>
          <c:y val="0.167567705551541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Region 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Sheet1!$B$4:$M$4</c:f>
              <c:numCache>
                <c:formatCode>#,##0</c:formatCode>
                <c:ptCount val="12"/>
                <c:pt idx="0">
                  <c:v>75000</c:v>
                </c:pt>
                <c:pt idx="1">
                  <c:v>65000</c:v>
                </c:pt>
                <c:pt idx="2">
                  <c:v>55000</c:v>
                </c:pt>
                <c:pt idx="3">
                  <c:v>50000</c:v>
                </c:pt>
                <c:pt idx="4">
                  <c:v>47000</c:v>
                </c:pt>
                <c:pt idx="5">
                  <c:v>45000</c:v>
                </c:pt>
                <c:pt idx="6">
                  <c:v>43000</c:v>
                </c:pt>
                <c:pt idx="7">
                  <c:v>42000</c:v>
                </c:pt>
                <c:pt idx="8">
                  <c:v>37000</c:v>
                </c:pt>
                <c:pt idx="9">
                  <c:v>32000</c:v>
                </c:pt>
                <c:pt idx="10">
                  <c:v>22000</c:v>
                </c:pt>
                <c:pt idx="11">
                  <c:v>12000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13-4BCD-ADFB-DB7F19562FCB}"/>
            </c:ext>
          </c:extLst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Region 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Sheet1!$B$5:$M$5</c:f>
              <c:numCache>
                <c:formatCode>#,##0</c:formatCode>
                <c:ptCount val="12"/>
                <c:pt idx="0">
                  <c:v>25000</c:v>
                </c:pt>
                <c:pt idx="1">
                  <c:v>25000</c:v>
                </c:pt>
                <c:pt idx="2">
                  <c:v>25000</c:v>
                </c:pt>
                <c:pt idx="3">
                  <c:v>20000</c:v>
                </c:pt>
                <c:pt idx="4">
                  <c:v>20000</c:v>
                </c:pt>
                <c:pt idx="5">
                  <c:v>20000</c:v>
                </c:pt>
                <c:pt idx="6">
                  <c:v>15000</c:v>
                </c:pt>
                <c:pt idx="7">
                  <c:v>15000</c:v>
                </c:pt>
                <c:pt idx="8">
                  <c:v>15000</c:v>
                </c:pt>
                <c:pt idx="9">
                  <c:v>10000</c:v>
                </c:pt>
                <c:pt idx="10">
                  <c:v>10000</c:v>
                </c:pt>
                <c:pt idx="11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13-4BCD-ADFB-DB7F19562FCB}"/>
            </c:ext>
          </c:extLst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Region 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Sheet1!$B$6:$M$6</c:f>
              <c:numCache>
                <c:formatCode>#,##0</c:formatCode>
                <c:ptCount val="12"/>
                <c:pt idx="0">
                  <c:v>20000</c:v>
                </c:pt>
                <c:pt idx="1">
                  <c:v>20000</c:v>
                </c:pt>
                <c:pt idx="2">
                  <c:v>20000</c:v>
                </c:pt>
                <c:pt idx="3">
                  <c:v>20000</c:v>
                </c:pt>
                <c:pt idx="4">
                  <c:v>20000</c:v>
                </c:pt>
                <c:pt idx="5">
                  <c:v>20000</c:v>
                </c:pt>
                <c:pt idx="6">
                  <c:v>20000</c:v>
                </c:pt>
                <c:pt idx="7">
                  <c:v>20000</c:v>
                </c:pt>
                <c:pt idx="8">
                  <c:v>20000</c:v>
                </c:pt>
                <c:pt idx="9">
                  <c:v>20000</c:v>
                </c:pt>
                <c:pt idx="10">
                  <c:v>20000</c:v>
                </c:pt>
                <c:pt idx="11">
                  <c:v>20000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13-4BCD-ADFB-DB7F19562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2631568"/>
        <c:axId val="1502632528"/>
      </c:lineChart>
      <c:catAx>
        <c:axId val="150263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2632528"/>
        <c:crosses val="autoZero"/>
        <c:auto val="1"/>
        <c:lblAlgn val="ctr"/>
        <c:lblOffset val="100"/>
        <c:noMultiLvlLbl val="0"/>
      </c:catAx>
      <c:valAx>
        <c:axId val="150263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263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0">
                    <a:srgbClr val="0A2463"/>
                  </a:gs>
                  <a:gs pos="100000">
                    <a:srgbClr val="0070C0"/>
                  </a:gs>
                </a:gsLst>
                <a:lin ang="5400700" scaled="0"/>
              </a:gra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06-4F99-8B25-C15D25D864E1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06-4F99-8B25-C15D25D864E1}"/>
              </c:ext>
            </c:extLst>
          </c:dPt>
          <c:dPt>
            <c:idx val="2"/>
            <c:bubble3D val="0"/>
            <c:spPr>
              <a:solidFill>
                <a:srgbClr val="7F7F7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06-4F99-8B25-C15D25D864E1}"/>
              </c:ext>
            </c:extLst>
          </c:dPt>
          <c:dPt>
            <c:idx val="3"/>
            <c:bubble3D val="0"/>
            <c:spPr>
              <a:solidFill>
                <a:srgbClr val="A6A6A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06-4F99-8B25-C15D25D864E1}"/>
              </c:ext>
            </c:extLst>
          </c:dPt>
          <c:cat>
            <c:strRef>
              <c:f>Sheet1!$A$2:$A$5</c:f>
              <c:strCache>
                <c:ptCount val="4"/>
                <c:pt idx="0">
                  <c:v>Assigned</c:v>
                </c:pt>
                <c:pt idx="1">
                  <c:v>Free pool</c:v>
                </c:pt>
                <c:pt idx="2">
                  <c:v>Lorem Ipsum 03</c:v>
                </c:pt>
                <c:pt idx="3">
                  <c:v>Lorem Ipsum 04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0.95</c:v>
                </c:pt>
                <c:pt idx="1">
                  <c:v>0.05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06-4F99-8B25-C15D25D86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1600" baseline="0" dirty="0"/>
              <a:t>Service Pool Status</a:t>
            </a:r>
            <a:endParaRPr lang="en-IE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Configured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Consumer</c:v>
                </c:pt>
                <c:pt idx="1">
                  <c:v>Business</c:v>
                </c:pt>
                <c:pt idx="2">
                  <c:v>Infrastructure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0-41C9-8DD1-113187DD12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Reserved</c:v>
                </c:pt>
              </c:strCache>
            </c:strRef>
          </c:tx>
          <c:spPr>
            <a:solidFill>
              <a:srgbClr val="24DCDC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Consumer</c:v>
                </c:pt>
                <c:pt idx="1">
                  <c:v>Business</c:v>
                </c:pt>
                <c:pt idx="2">
                  <c:v>Infrastructure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</c:v>
                </c:pt>
                <c:pt idx="1">
                  <c:v>1.7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F0-41C9-8DD1-113187DD1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0849359"/>
        <c:axId val="1660847439"/>
      </c:barChart>
      <c:catAx>
        <c:axId val="1660849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847439"/>
        <c:crosses val="autoZero"/>
        <c:auto val="1"/>
        <c:lblAlgn val="ctr"/>
        <c:lblOffset val="100"/>
        <c:noMultiLvlLbl val="0"/>
      </c:catAx>
      <c:valAx>
        <c:axId val="1660847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849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0.25892</cdr:x>
      <cdr:y>0.11476</cdr:y>
    </cdr:from>
    <cdr:to>
      <cdr:x>0.40591</cdr:x>
      <cdr:y>0.20387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73291604-3D55-9FFA-07BC-CC21A2F3A60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74482" y="486770"/>
          <a:ext cx="780356" cy="377985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0.89167</cdr:x>
      <cdr:y>0.28051</cdr:y>
    </cdr:from>
    <cdr:to>
      <cdr:x>0.89167</cdr:x>
      <cdr:y>0.7688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334E5D8E-D616-E432-DEA5-2B5F2136793D}"/>
            </a:ext>
          </a:extLst>
        </cdr:cNvPr>
        <cdr:cNvCxnSpPr/>
      </cdr:nvCxnSpPr>
      <cdr:spPr>
        <a:xfrm xmlns:a="http://schemas.openxmlformats.org/drawingml/2006/main" flipV="1">
          <a:off x="6907005" y="714271"/>
          <a:ext cx="0" cy="124333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0.2998</cdr:x>
      <cdr:y>0.28135</cdr:y>
    </cdr:from>
    <cdr:to>
      <cdr:x>0.2998</cdr:x>
      <cdr:y>0.76796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4075C221-80DF-3CF8-A9BB-3A3D08405D8F}"/>
            </a:ext>
          </a:extLst>
        </cdr:cNvPr>
        <cdr:cNvCxnSpPr/>
      </cdr:nvCxnSpPr>
      <cdr:spPr>
        <a:xfrm xmlns:a="http://schemas.openxmlformats.org/drawingml/2006/main" flipV="1">
          <a:off x="2322306" y="716397"/>
          <a:ext cx="0" cy="123908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C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0.26478</cdr:x>
      <cdr:y>0.16943</cdr:y>
    </cdr:from>
    <cdr:to>
      <cdr:x>0.34191</cdr:x>
      <cdr:y>0.29633</cdr:y>
    </cdr:to>
    <cdr:pic>
      <cdr:nvPicPr>
        <cdr:cNvPr id="14" name="chart">
          <a:extLst xmlns:a="http://schemas.openxmlformats.org/drawingml/2006/main">
            <a:ext uri="{FF2B5EF4-FFF2-40B4-BE49-F238E27FC236}">
              <a16:creationId xmlns:a16="http://schemas.microsoft.com/office/drawing/2014/main" id="{09BC1C17-A567-98FF-043D-7CB46369E59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051050" y="431430"/>
          <a:ext cx="597460" cy="323116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0.40893</cdr:x>
      <cdr:y>0.36603</cdr:y>
    </cdr:from>
    <cdr:to>
      <cdr:x>0.59107</cdr:x>
      <cdr:y>0.63397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6053E1E-3A33-63E0-8110-D4BC2732F982}"/>
            </a:ext>
          </a:extLst>
        </cdr:cNvPr>
        <cdr:cNvSpPr txBox="1"/>
      </cdr:nvSpPr>
      <cdr:spPr>
        <a:xfrm xmlns:a="http://schemas.openxmlformats.org/drawingml/2006/main">
          <a:off x="2052890" y="124913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IE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1B2F4-D265-4734-A0F8-518D47002AB8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865CC-A337-497A-BA7E-9FF073BCF6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3749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IPv4 old news – we’ve run out, &amp; moved on? 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 growth path for IPv6 adoption will be straight forward here on out until it replaces IPv4? </a:t>
            </a:r>
          </a:p>
          <a:p>
            <a:pPr marL="171450" indent="-171450">
              <a:buFontTx/>
              <a:buChar char="-"/>
            </a:pPr>
            <a:r>
              <a:rPr lang="en-GB" dirty="0"/>
              <a:t>IPv6 the only viable option for org who need additional IP space? </a:t>
            </a:r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0F5EA-B3AB-2645-A048-908BB2B61A68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68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There’s been many milestones and events that have shaped the IP landscape </a:t>
            </a:r>
          </a:p>
          <a:p>
            <a:r>
              <a:rPr lang="en-IE" dirty="0"/>
              <a:t>- I’d like to focus on some significant shifts in particular</a:t>
            </a:r>
          </a:p>
          <a:p>
            <a:endParaRPr lang="en-IE" dirty="0"/>
          </a:p>
          <a:p>
            <a:r>
              <a:rPr lang="en-IE" dirty="0"/>
              <a:t>V6 takeover: others follow suit,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2866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  <a:p>
            <a:r>
              <a:rPr lang="en-IE" dirty="0"/>
              <a:t>AI clusters can't go IPv6-only. NVIDIA NCCL, MPI, and storage protocols remain IPv4-dependent. Dual-stack mandatory for 3-5 years. Even 'internal' AI infrastructure needs 8,000-100,000 IPv4 addresses depending on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6983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Lot of competition for budgets – AI &amp; cloud investments,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Tech debt: outdated architectures, old dependencies - makes changes harder and more expensive to embed changes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Running IPv4 and v6 in parallel has it’s own challenges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Recycling and market: this is what I’d like to hone in on </a:t>
            </a:r>
          </a:p>
          <a:p>
            <a:endParaRPr lang="en-IE" dirty="0"/>
          </a:p>
          <a:p>
            <a:endParaRPr lang="en-IE" dirty="0"/>
          </a:p>
          <a:p>
            <a:r>
              <a:rPr lang="en-IE" dirty="0"/>
              <a:t>AI clusters can't go IPv6-only. NVIDIA NCCL, MPI, and storage protocols remain IPv4-dependent. Dual-stack mandatory for 3-5 years. Even 'internal' AI infrastructure needs 8,000-100,000 IPv4 addresses depending on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084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So, what’s happening to IPv4 in the meantime?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65107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Announced unused blocks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Security (prevent </a:t>
            </a:r>
            <a:r>
              <a:rPr lang="en-IE" dirty="0" err="1"/>
              <a:t>bgp</a:t>
            </a:r>
            <a:r>
              <a:rPr lang="en-IE" dirty="0"/>
              <a:t> hijacking and IP squatting) and reputational reasons (e.g. don’t want to be seen as v4 hoarders) </a:t>
            </a:r>
          </a:p>
          <a:p>
            <a:endParaRPr lang="en-IE" dirty="0"/>
          </a:p>
          <a:p>
            <a:r>
              <a:rPr lang="en-IE" dirty="0"/>
              <a:t>Point to highlight: Still quite a lot of unused IPv4 </a:t>
            </a:r>
            <a:r>
              <a:rPr lang="en-IE" dirty="0" err="1"/>
              <a:t>stillout</a:t>
            </a:r>
            <a:r>
              <a:rPr lang="en-IE" dirty="0"/>
              <a:t> there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7835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2018 spike was NOT market growth - it was a major US telecom consolidation </a:t>
            </a:r>
          </a:p>
          <a:p>
            <a:pPr marL="171450" indent="-171450">
              <a:buFontTx/>
              <a:buChar char="-"/>
            </a:pPr>
            <a:r>
              <a:rPr lang="en-IE" dirty="0"/>
              <a:t>following CenturyLink/Level 3, AT&amp;T/BellSouth, and Charter/TWC mergers. </a:t>
            </a:r>
          </a:p>
          <a:p>
            <a:pPr marL="171450" indent="-171450">
              <a:buFontTx/>
              <a:buChar char="-"/>
            </a:pPr>
            <a:r>
              <a:rPr lang="en-IE" dirty="0"/>
              <a:t>76% merger/acquisition vs 24% market transfers. Real market activity remained stable.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7392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IP addresses flow globally, regardless of where they were issued </a:t>
            </a:r>
          </a:p>
          <a:p>
            <a:endParaRPr lang="en-IE" dirty="0"/>
          </a:p>
          <a:p>
            <a:r>
              <a:rPr lang="en-IE" dirty="0"/>
              <a:t>Exponential growth in past 3 years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2023: 22M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2024: 28M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2025: 37.5M </a:t>
            </a:r>
          </a:p>
          <a:p>
            <a:endParaRPr lang="en-IE" b="1" dirty="0"/>
          </a:p>
          <a:p>
            <a:endParaRPr lang="en-IE" b="1" dirty="0"/>
          </a:p>
          <a:p>
            <a:endParaRPr lang="en-IE" b="1" dirty="0"/>
          </a:p>
          <a:p>
            <a:r>
              <a:rPr lang="en-IE" b="1" dirty="0"/>
              <a:t>2. Inter-RIR Flow Heatmap (Chart 6)</a:t>
            </a:r>
          </a:p>
          <a:p>
            <a:r>
              <a:rPr lang="en-IE" b="1" dirty="0"/>
              <a:t>Why:</a:t>
            </a:r>
            <a:r>
              <a:rPr lang="en-IE" dirty="0"/>
              <a:t> Shows globalization and strategic implications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/>
              <a:t>ARIN→APNIC dominance (143 transfers, 13.4M IPs) shows Asia's IP hunger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/>
              <a:t>Relevant for MENOG audience (Middle East sits between these flows)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b="1" dirty="0"/>
              <a:t>Key message:</a:t>
            </a:r>
            <a:r>
              <a:rPr lang="en-IE" dirty="0"/>
              <a:t> "IP addresses now flow globally - your strategy can't be regional anymore"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0096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Attractive option for holders to generate revenue while keep ownership of the resources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e.g. VM/O2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7214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What do I actually mean by maturing your IP ecosystem </a:t>
            </a:r>
          </a:p>
          <a:p>
            <a:endParaRPr lang="en-I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IP management and strategy is not longer just operational function but business critical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- Vital you embed the proper mechanisms and disciple across your org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0681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IE" dirty="0"/>
              <a:t>Tailor your matrix according to your situation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How far along on your IPv6 journey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IPv4 dependencies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Scale requirements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tech ambitions and plans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IE" dirty="0"/>
              <a:t>Go into decisions with eyes wide open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Know your requirements, capabilities, and options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8291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What do I actually mean by a mature IP ecosystem </a:t>
            </a:r>
          </a:p>
          <a:p>
            <a:endParaRPr lang="en-I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IP management and strategy is not longer just operational function - business critical system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- Vital you embed the proper mechanisms and disciple across your org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6330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IP management isn’t just an operational function anymore.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- Critical you embed the disciple across your org as a coherent, aligned IP ecosystem </a:t>
            </a:r>
          </a:p>
          <a:p>
            <a:endParaRPr lang="en-IE" dirty="0"/>
          </a:p>
          <a:p>
            <a:r>
              <a:rPr lang="en-IE" dirty="0"/>
              <a:t>From my experience, 4 main areas to mature to achieve this </a:t>
            </a:r>
          </a:p>
          <a:p>
            <a:endParaRPr lang="en-I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Like to share with you 4 examples of how these capabilities transpired in real world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0979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Examples, how these capabilities transpired in real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744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Granular visibility closer to the truth </a:t>
            </a:r>
          </a:p>
          <a:p>
            <a:endParaRPr lang="en-IE" dirty="0"/>
          </a:p>
          <a:p>
            <a:r>
              <a:rPr lang="en-IE" dirty="0"/>
              <a:t>Don’t just have your IP team coming up with forecasts</a:t>
            </a:r>
          </a:p>
          <a:p>
            <a:r>
              <a:rPr lang="en-IE" dirty="0"/>
              <a:t>- Get inputs from your relevant business units and stakeholders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7424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 noticed a lot of reservations in business, which wasn’t a priority to investigate, but now was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47545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Profile B: safe to migrate to DS-Lite w/o impacting performance </a:t>
            </a:r>
          </a:p>
          <a:p>
            <a:r>
              <a:rPr lang="en-IE" dirty="0"/>
              <a:t>Backlog of existing customers </a:t>
            </a:r>
          </a:p>
          <a:p>
            <a:endParaRPr lang="en-IE" dirty="0"/>
          </a:p>
          <a:p>
            <a:r>
              <a:rPr lang="en-IE" dirty="0"/>
              <a:t>AFTR capacity!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0300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Extensive &amp; complex </a:t>
            </a:r>
            <a:r>
              <a:rPr lang="en-IE" dirty="0" err="1"/>
              <a:t>xls</a:t>
            </a:r>
            <a:r>
              <a:rPr lang="en-IE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Slow, risk of error, and inefficient scope assignments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9299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r>
              <a:rPr lang="en-GB" kern="0" dirty="0">
                <a:latin typeface="Inter" panose="02000503000000020004" pitchFamily="2" charset="0"/>
                <a:cs typeface="Arial"/>
                <a:sym typeface="Arial"/>
              </a:rPr>
              <a:t>Not a cost-saving exercise. Strategic transformation </a:t>
            </a:r>
          </a:p>
          <a:p>
            <a:pPr defTabSz="1219170">
              <a:buClr>
                <a:srgbClr val="000000"/>
              </a:buClr>
            </a:pPr>
            <a:endParaRPr lang="en-GB" kern="0" dirty="0">
              <a:latin typeface="Inter" panose="02000503000000020004" pitchFamily="2" charset="0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en-GB" kern="0" dirty="0">
              <a:latin typeface="Inter" panose="02000503000000020004" pitchFamily="2" charset="0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9985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Optimise your IP strategy &amp; mgmt. capabilities to ensure best control and ready to react with confidence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3944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If you’re interested in more global IP transfer statistics and insights, follow me on LinkedIn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E" dirty="0"/>
              <a:t>I will release articles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A865CC-A337-497A-BA7E-9FF073BCF661}" type="slidenum">
              <a:rPr lang="en-IE" smtClean="0"/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825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81B7E-0C64-D839-98EA-8E4CB155D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47CDF-DF25-A6CE-9872-28D0193B9A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1A0FE-3347-4ADE-3DF2-BB935EC8A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D84DC-00D1-9E30-433D-18DBD3B6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342C9-121A-F04D-52E7-6EB4F71A1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610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D7DDB-976B-7566-E0FE-AB3BF58F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7594"/>
          </a:xfrm>
        </p:spPr>
        <p:txBody>
          <a:bodyPr/>
          <a:lstStyle>
            <a:lvl1pPr algn="l"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11222-7B39-1477-A19A-E6FFD7A0D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  <a:lvl2pPr>
              <a:defRPr sz="2200"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C757E-1824-144D-1304-C5417AFC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 dirty="0"/>
              <a:t>James Kennedy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53E74-0B9B-76FA-1328-FFD337D2C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2CD0C-DB55-B605-0299-BDDE2EFB1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D6C977-D0CD-0BC0-3358-3199215E64AD}"/>
              </a:ext>
            </a:extLst>
          </p:cNvPr>
          <p:cNvCxnSpPr>
            <a:cxnSpLocks/>
          </p:cNvCxnSpPr>
          <p:nvPr userDrawn="1"/>
        </p:nvCxnSpPr>
        <p:spPr>
          <a:xfrm>
            <a:off x="946298" y="1032720"/>
            <a:ext cx="5528930" cy="0"/>
          </a:xfrm>
          <a:prstGeom prst="line">
            <a:avLst/>
          </a:prstGeom>
          <a:ln>
            <a:solidFill>
              <a:srgbClr val="24DCDC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66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A24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F54C6-ABB0-CBFF-8F25-7988B8A4B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876C0-BF5E-9679-C7F1-B1EC393C5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E8C79-BD1A-3E0C-F701-1B0F11EF3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EE246-BE8F-F8A1-4198-0741BA88D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1858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44A54-FEE6-DF82-0F74-B46A7EB78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82236"/>
            <a:ext cx="5181600" cy="4794727"/>
          </a:xfrm>
        </p:spPr>
        <p:txBody>
          <a:bodyPr/>
          <a:lstStyle>
            <a:lvl1pPr>
              <a:defRPr sz="2400">
                <a:solidFill>
                  <a:srgbClr val="0A2463"/>
                </a:solidFill>
              </a:defRPr>
            </a:lvl1pPr>
            <a:lvl2pPr>
              <a:defRPr sz="2200">
                <a:solidFill>
                  <a:srgbClr val="0A2463"/>
                </a:solidFill>
              </a:defRPr>
            </a:lvl2pPr>
            <a:lvl3pPr>
              <a:defRPr>
                <a:solidFill>
                  <a:srgbClr val="0A2463"/>
                </a:solidFill>
              </a:defRPr>
            </a:lvl3pPr>
            <a:lvl4pPr>
              <a:defRPr>
                <a:solidFill>
                  <a:srgbClr val="0A2463"/>
                </a:solidFill>
              </a:defRPr>
            </a:lvl4pPr>
            <a:lvl5pPr>
              <a:defRPr>
                <a:solidFill>
                  <a:srgbClr val="0A246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88C0F-52AD-D527-D460-12C6698A0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82236"/>
            <a:ext cx="5181600" cy="4794727"/>
          </a:xfrm>
        </p:spPr>
        <p:txBody>
          <a:bodyPr/>
          <a:lstStyle>
            <a:lvl1pPr>
              <a:defRPr sz="2400">
                <a:solidFill>
                  <a:srgbClr val="0A2463"/>
                </a:solidFill>
              </a:defRPr>
            </a:lvl1pPr>
            <a:lvl2pPr>
              <a:defRPr sz="2200">
                <a:solidFill>
                  <a:srgbClr val="0A2463"/>
                </a:solidFill>
              </a:defRPr>
            </a:lvl2pPr>
            <a:lvl3pPr>
              <a:defRPr>
                <a:solidFill>
                  <a:srgbClr val="0A2463"/>
                </a:solidFill>
              </a:defRPr>
            </a:lvl3pPr>
            <a:lvl4pPr>
              <a:defRPr>
                <a:solidFill>
                  <a:srgbClr val="0A2463"/>
                </a:solidFill>
              </a:defRPr>
            </a:lvl4pPr>
            <a:lvl5pPr>
              <a:defRPr>
                <a:solidFill>
                  <a:srgbClr val="0A246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 l</a:t>
            </a:r>
            <a:endParaRPr lang="en-I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1099F-E5DB-CC58-E1D9-3C6319E6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2074D-FB59-5D5A-954B-E8B7BAF57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9933B-D6C8-1AB7-5158-7F64F833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5A0D77-46B4-6191-524E-0AE7D9628789}"/>
              </a:ext>
            </a:extLst>
          </p:cNvPr>
          <p:cNvCxnSpPr>
            <a:cxnSpLocks/>
          </p:cNvCxnSpPr>
          <p:nvPr userDrawn="1"/>
        </p:nvCxnSpPr>
        <p:spPr>
          <a:xfrm>
            <a:off x="946298" y="1032720"/>
            <a:ext cx="5528930" cy="0"/>
          </a:xfrm>
          <a:prstGeom prst="line">
            <a:avLst/>
          </a:prstGeom>
          <a:ln>
            <a:solidFill>
              <a:srgbClr val="24DCDC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0D4FA274-47F3-EFB2-E75F-C289F5AB2722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10515600" cy="667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9092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9365C-3931-2023-82C8-6AD01C19F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1FE4E-F8B9-96B0-DC3B-8BFFD86AC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FC8C5-AD3C-6480-A127-9B3C0699F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7AA6DA-0BCC-996D-3921-29AF059CC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46317F-A371-7121-ACAD-278BDA1E7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E1E525-26A7-0E30-3253-006F4B5DE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6B0C84-4DF5-8856-81D0-FBDF3DAC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0CCEAC-382B-51A7-965C-B70A5EBF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CA94A7-4ED5-955F-B362-796704164F4B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10515600" cy="667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69998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C93A-89AC-1BD0-A04B-41C99BBFF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51B575-5520-F417-DE07-2FD25CEA7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E6187B-C6AC-43F4-DC4A-4DFABD6FA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41341-93CF-183D-8698-687D660CF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6401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34FFF-A7CC-B710-473B-B590BB3C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D2E260-0F82-36D2-7FB2-B71FE133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7C7067-1815-132D-A544-1D04B212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753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92D66-08E2-3C2D-4468-9639401CA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47E4C-1799-4411-CB60-A8C53BDB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553F7-ED12-D6E6-1861-117FABA03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C8E3A-59D5-EBE4-D6A9-34BB2BD2C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5E25B-6D90-2A93-6832-7D73E72B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EE2C4-D674-49EC-993B-FFEE0E732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508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4834-3D52-C167-5B02-CAE26F199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2750E-96FD-1B29-3ADE-2FA78B7137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D7F6E-F589-C9E2-C055-138D2D80D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A5754-958B-0D5E-FD50-8B03173DF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EA387-A61A-261D-5313-957F65AD1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5D18E-4E14-135F-7C5A-03C4BA5F0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409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22D54-4805-B8BD-A65D-CD56E600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D836F-E2D0-812D-DFF7-D81C847B3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2480C-FE29-CE25-0636-1E27E3A1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ADED9-5D5A-CED3-7AA4-ABC4EC03B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7457D-8EF5-6C56-6A41-429E37409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957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65842-23E3-B8BD-9A8A-B40D935D0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896E1-FB9C-8ADD-C6FA-5DD6A975C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DFD3E-7E5D-5C67-C05C-B7E7AEEE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F36E-A675-49CB-BB7B-874C68CBAFAC}" type="datetimeFigureOut">
              <a:rPr lang="en-IE" smtClean="0"/>
              <a:t>27/11/2025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E3A95-2803-B4AF-4AE2-CD0C68D3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61CD6-53B0-E4A0-0A3F-B7CAC042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028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E8BD6-EC14-F610-0ABB-76D856D7A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DBCEDD-7145-DA84-0682-A24EBD184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63C4D-BA95-0DD1-32DE-03CE6D06A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48343-E4A2-43BA-9264-D8713441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DA797-9009-EB42-E792-47169D143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19278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DC4C7-B72C-8798-E142-9E972150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32EF9-09AF-71EE-2A84-A152957F2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81A39-A59A-227C-E212-F050BC5E8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4734D-7E1E-38BF-B447-304A12DD0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D32A2-9AB6-AC56-0174-EAE0F8A0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FDD749-F604-B5B8-4C23-3F56DDDD3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41656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45884F-481E-9540-008C-A39CBBB2F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05775" y="41656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91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D5B3A-5C66-DCD2-D52C-C872DA67A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5EE3D-4F71-B76B-3C2F-5EF1BC47B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F0B23-22EC-74BB-560D-2E11943A6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349E9-37A8-A204-EBB5-4BDF8990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A0604-2FB3-21CA-246C-98B7779F4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81727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1C1A-1A42-90D5-30F0-E83672D8E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B58C6-3DC8-E643-88AC-2893915C5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28173-F3BA-298F-5571-C89BF4B98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9F438-9581-E742-9FB7-D2FC0517E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096C1-92A7-4BD5-0788-50D10FC9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40557-D575-49E0-83EE-7E54F8B1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61BDFE-9714-FCE3-3301-4F857A83E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41656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56BB26-9649-6ADD-5D3C-7F67EDDA3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05775" y="416568"/>
            <a:ext cx="4086225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97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CA429-1D31-C085-D6D3-FF248FB44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CB5E9-AFB8-5D86-A091-910D85C8E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2785A-5B4E-61C9-48A3-E4F08D81F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B96027-E168-9485-0081-0DFD76113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3AC3B-2440-E18F-9AA8-041185C39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7AAC88-D44B-82BB-D488-FBBE7F903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CDD5EC-73A3-8DCE-800F-2D15888E4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450A31-05D1-7ABC-D11A-ACEB070B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88939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6B60-1B33-D02E-B1A8-8B3CE543B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D735A2-6CA3-010C-4835-E27F2876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74877-35AB-B851-7960-1C0C0F0B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E894E-2CE8-FE26-C9EE-75639CA29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00423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16E995-BD29-693F-61DC-F791D2D33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9432F-8CD8-1D5A-3A36-9E9BB9D87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82AC6-C550-5BFE-EE4D-6F7EF3DCD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55595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AB70F-89B1-F34E-E66D-A09DC9E9E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0D167-6589-2601-5F2F-AABA1943D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C7D8C-BB59-CBB5-6FE6-62A3B8E77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623E2-C6A1-30AE-8CBD-F055153F2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62FCD-45CA-8886-C2C4-4191974E2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12C285-3CA3-4481-1FB1-FFF7CC9A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84536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AC735-357B-D64B-96C2-1555850C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5A0691-FD94-5A70-EB0E-D26DC65B9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BE035-F8B6-AEC3-589E-63BC95BE7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0C392-756A-86D2-2017-A05327D1D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1CAFB3-4E2B-FD00-21EE-697FEA6DB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47A2A-C526-B717-60A0-1F07318B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12258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C88D-780B-23C3-1D7A-99AD51241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F650C-B205-FE70-1950-80C980805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F505E-F2A0-4F27-1FA4-41BD12DAF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7F0F6-D44E-5424-FC7D-E9616CAB2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5613C-C293-C566-671D-A70303FDB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94107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AE2D74-5EAE-2AC6-B585-9EB7B611E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50825-39DB-E3D5-4463-5B6753E40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DF0F2-ABEF-4FAA-4582-265862D6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B108B-6C3A-FE8B-BB4B-671913052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F16C8-3DA9-23BA-A649-5A550CC6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09590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122632" cy="130759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392" y="1837944"/>
            <a:ext cx="10085832" cy="1426464"/>
          </a:xfrm>
        </p:spPr>
        <p:txBody>
          <a:bodyPr lIns="0" tIns="45720" rIns="91440" bIns="4572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731A911-7B7E-249D-2D6A-132D4B395A3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50392" y="3950208"/>
            <a:ext cx="10085832" cy="2331720"/>
          </a:xfrm>
        </p:spPr>
        <p:txBody>
          <a:bodyPr lIns="0" tIns="0" rIns="0" bIns="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1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58DC21-84F0-D161-0F3B-FBB5F9F4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02690-D31F-EF46-F805-820223AE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F2467-BE32-8FAC-4BA5-952AC6C4E2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7FF36E-A675-49CB-BB7B-874C68CBAFAC}" type="datetimeFigureOut">
              <a:rPr lang="en-IE" smtClean="0"/>
              <a:t>27/11/2025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5B8F5-A618-34B9-B04F-F3A6837955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EDA44-D04B-EA7F-66FB-E0D248370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167E68-B0A9-4B2A-8D9D-CB3BCAF08F6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1018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C71FCE-DE7D-5CA3-7FA8-2DBC2D497B8B}"/>
              </a:ext>
            </a:extLst>
          </p:cNvPr>
          <p:cNvSpPr/>
          <p:nvPr userDrawn="1"/>
        </p:nvSpPr>
        <p:spPr>
          <a:xfrm>
            <a:off x="0" y="6453963"/>
            <a:ext cx="12192000" cy="44689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36B7A-4E77-F6AA-5875-B2F416DA2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27100"/>
            <a:ext cx="10515600" cy="5249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A46D7-B8D8-3B2B-31F4-F3A6B3C8D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CD50E-54A8-5643-8835-07337EFA5CDE}" type="datetimeFigureOut">
              <a:rPr lang="en-NL" smtClean="0"/>
              <a:t>11/27/2025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66071-DBE9-B4B9-CA8C-D6BA71DE7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8B685-163C-8C2F-FF39-5C2EDC82F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69DD1C-0E23-B34D-AD05-D21ADA28486A}" type="slidenum">
              <a:rPr lang="en-NL" smtClean="0"/>
              <a:t>‹#›</a:t>
            </a:fld>
            <a:endParaRPr lang="en-NL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BCD97A-B399-1886-7CAC-1042199F2252}"/>
              </a:ext>
            </a:extLst>
          </p:cNvPr>
          <p:cNvSpPr txBox="1">
            <a:spLocks/>
          </p:cNvSpPr>
          <p:nvPr userDrawn="1"/>
        </p:nvSpPr>
        <p:spPr>
          <a:xfrm>
            <a:off x="228600" y="190500"/>
            <a:ext cx="11734800" cy="39030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8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internetsociety.org/deploy360/ipv6__trashed/statistics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jkennedy@kipa.global" TargetMode="External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www.linkedin.com/in/james-kennedy-28a28525" TargetMode="External"/><Relationship Id="rId4" Type="http://schemas.openxmlformats.org/officeDocument/2006/relationships/hyperlink" Target="http://www.kipa.globa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9000" contrast="-5000"/>
                    </a14:imgEffect>
                  </a14:imgLayer>
                </a14:imgProps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9FD55-8670-57F0-B16D-27199BF53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228" y="2085602"/>
            <a:ext cx="10711543" cy="1460066"/>
          </a:xfrm>
        </p:spPr>
        <p:txBody>
          <a:bodyPr>
            <a:normAutofit/>
          </a:bodyPr>
          <a:lstStyle/>
          <a:p>
            <a:r>
              <a:rPr lang="en-GB" sz="4000" b="1" i="0">
                <a:solidFill>
                  <a:schemeClr val="bg1">
                    <a:lumMod val="9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Modernise your IP Address Strategy </a:t>
            </a:r>
            <a:br>
              <a:rPr lang="en-GB" sz="4000" b="1" i="0">
                <a:solidFill>
                  <a:schemeClr val="bg1">
                    <a:lumMod val="9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GB" sz="4000" b="1" i="0">
                <a:solidFill>
                  <a:schemeClr val="bg1">
                    <a:lumMod val="9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for 2025 and Beyond</a:t>
            </a:r>
            <a:endParaRPr lang="en-NL" sz="4000" b="1">
              <a:solidFill>
                <a:schemeClr val="bg1">
                  <a:lumMod val="95000"/>
                </a:schemeClr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213C35-9A9E-FBD5-A82D-092E66FE3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5045" y="4023360"/>
            <a:ext cx="9144000" cy="2519680"/>
          </a:xfrm>
        </p:spPr>
        <p:txBody>
          <a:bodyPr anchor="ctr">
            <a:normAutofit fontScale="92500" lnSpcReduction="20000"/>
          </a:bodyPr>
          <a:lstStyle/>
          <a:p>
            <a:r>
              <a:rPr lang="en-GB" sz="28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Adapt to the Evolving IP Landscape</a:t>
            </a:r>
          </a:p>
          <a:p>
            <a:endParaRPr lang="en-GB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endParaRPr lang="en-GB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endParaRPr lang="en-GB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endParaRPr lang="en-GB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r>
              <a:rPr lang="en-GB" sz="18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James Kennedy | </a:t>
            </a:r>
            <a:r>
              <a:rPr lang="en-GB" sz="1800" dirty="0" err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kipa.global</a:t>
            </a:r>
            <a:endParaRPr lang="en-GB" sz="18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r>
              <a:rPr lang="en-GB" sz="18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MENOG-25, Dubai | 28-11-2025</a:t>
            </a:r>
            <a:endParaRPr lang="en-NL" sz="180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F40D9-EA6A-4E53-D2C9-7C0F82E4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32AF7-5796-389C-E066-F6ABAB81C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4524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0" i="0" dirty="0">
                <a:solidFill>
                  <a:schemeClr val="tx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James Kennedy</a:t>
            </a:r>
          </a:p>
          <a:p>
            <a:r>
              <a:rPr lang="en-GB" sz="2200" b="0" i="0" dirty="0">
                <a:solidFill>
                  <a:schemeClr val="tx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15 years in IP address strategy &amp; operations</a:t>
            </a:r>
          </a:p>
          <a:p>
            <a:r>
              <a:rPr lang="en-GB" sz="2200" b="0" i="0" dirty="0">
                <a:solidFill>
                  <a:schemeClr val="tx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Senior Manager, Liberty Global IP address ecosystem (major European operator)</a:t>
            </a:r>
          </a:p>
          <a:p>
            <a:r>
              <a:rPr lang="en-GB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AWS (IP Strategy Business Developer), RIPE NCC (Chief Registry Officer) </a:t>
            </a:r>
            <a:endParaRPr lang="en-GB" sz="2200" b="0" i="0" dirty="0">
              <a:solidFill>
                <a:schemeClr val="tx1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r>
              <a:rPr lang="en-GB" sz="2200" b="0" i="0" dirty="0">
                <a:solidFill>
                  <a:schemeClr val="tx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RIR community</a:t>
            </a:r>
            <a:r>
              <a:rPr lang="en-GB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 and policy</a:t>
            </a:r>
            <a:r>
              <a:rPr lang="en-GB" sz="2200" b="0" i="0" dirty="0">
                <a:solidFill>
                  <a:schemeClr val="tx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 contributor</a:t>
            </a:r>
            <a:r>
              <a:rPr lang="en-GB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59B8C8-C7BF-F4F4-ADD8-0F6C257B6C9B}"/>
              </a:ext>
            </a:extLst>
          </p:cNvPr>
          <p:cNvSpPr txBox="1">
            <a:spLocks/>
          </p:cNvSpPr>
          <p:nvPr/>
        </p:nvSpPr>
        <p:spPr>
          <a:xfrm>
            <a:off x="838199" y="3970867"/>
            <a:ext cx="10195361" cy="1820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Founder, </a:t>
            </a:r>
            <a:r>
              <a:rPr lang="en-GB" sz="2200" dirty="0" err="1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KIPA.global</a:t>
            </a:r>
            <a:endParaRPr lang="en-GB" sz="220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Independent consultancy helping organisations mature IP ecosystems &amp; build intelligent strategies </a:t>
            </a:r>
          </a:p>
        </p:txBody>
      </p:sp>
      <p:pic>
        <p:nvPicPr>
          <p:cNvPr id="6" name="Picture 5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3821924F-B323-2F6D-B156-8EEFE1D86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7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897C4-BC7D-4ACC-2F3F-B110A09B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PART I</a:t>
            </a:r>
            <a:br>
              <a:rPr lang="en-IE" dirty="0"/>
            </a:br>
            <a:br>
              <a:rPr lang="en-IE" dirty="0"/>
            </a:br>
            <a:r>
              <a:rPr lang="en-IE" dirty="0"/>
              <a:t>IP Landscape Evolution</a:t>
            </a:r>
          </a:p>
        </p:txBody>
      </p:sp>
    </p:spTree>
    <p:extLst>
      <p:ext uri="{BB962C8B-B14F-4D97-AF65-F5344CB8AC3E}">
        <p14:creationId xmlns:p14="http://schemas.microsoft.com/office/powerpoint/2010/main" val="911499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22FA-E77B-D9DB-94DA-0719B7F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IP Address Landscape Evolution: 2010-2035</a:t>
            </a:r>
          </a:p>
        </p:txBody>
      </p:sp>
      <p:grpSp>
        <p:nvGrpSpPr>
          <p:cNvPr id="5" name="Google Shape;1547;p39">
            <a:extLst>
              <a:ext uri="{FF2B5EF4-FFF2-40B4-BE49-F238E27FC236}">
                <a16:creationId xmlns:a16="http://schemas.microsoft.com/office/drawing/2014/main" id="{8266B091-0EB6-1952-F1E0-2A189909DD12}"/>
              </a:ext>
            </a:extLst>
          </p:cNvPr>
          <p:cNvGrpSpPr/>
          <p:nvPr/>
        </p:nvGrpSpPr>
        <p:grpSpPr>
          <a:xfrm>
            <a:off x="1389704" y="5232156"/>
            <a:ext cx="3073529" cy="1216938"/>
            <a:chOff x="1462705" y="3736865"/>
            <a:chExt cx="2305146" cy="912704"/>
          </a:xfrm>
        </p:grpSpPr>
        <p:sp>
          <p:nvSpPr>
            <p:cNvPr id="6" name="Google Shape;1548;p39">
              <a:extLst>
                <a:ext uri="{FF2B5EF4-FFF2-40B4-BE49-F238E27FC236}">
                  <a16:creationId xmlns:a16="http://schemas.microsoft.com/office/drawing/2014/main" id="{C619A871-98CC-4C06-AA6D-6BEBE0BB3219}"/>
                </a:ext>
              </a:extLst>
            </p:cNvPr>
            <p:cNvSpPr txBox="1"/>
            <p:nvPr/>
          </p:nvSpPr>
          <p:spPr>
            <a:xfrm>
              <a:off x="1462705" y="3736865"/>
              <a:ext cx="2305146" cy="257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rgbClr val="24DCDC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IPv6 Deployments</a:t>
              </a:r>
              <a:endParaRPr sz="2000" dirty="0">
                <a:solidFill>
                  <a:srgbClr val="24DCDC"/>
                </a:solidFill>
                <a:latin typeface="+mj-l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" name="Google Shape;1549;p39">
              <a:extLst>
                <a:ext uri="{FF2B5EF4-FFF2-40B4-BE49-F238E27FC236}">
                  <a16:creationId xmlns:a16="http://schemas.microsoft.com/office/drawing/2014/main" id="{68590BC1-0721-A7D4-19E6-C192EB8E0761}"/>
                </a:ext>
              </a:extLst>
            </p:cNvPr>
            <p:cNvSpPr txBox="1"/>
            <p:nvPr/>
          </p:nvSpPr>
          <p:spPr>
            <a:xfrm>
              <a:off x="1486762" y="3930769"/>
              <a:ext cx="1943900" cy="71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E</a:t>
              </a: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arly adopters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T</a:t>
              </a: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argetted network lauches</a:t>
              </a:r>
            </a:p>
          </p:txBody>
        </p:sp>
      </p:grpSp>
      <p:grpSp>
        <p:nvGrpSpPr>
          <p:cNvPr id="8" name="Google Shape;1550;p39">
            <a:extLst>
              <a:ext uri="{FF2B5EF4-FFF2-40B4-BE49-F238E27FC236}">
                <a16:creationId xmlns:a16="http://schemas.microsoft.com/office/drawing/2014/main" id="{654A1082-7C88-7ABB-9796-AA4D7D2AE8D7}"/>
              </a:ext>
            </a:extLst>
          </p:cNvPr>
          <p:cNvGrpSpPr/>
          <p:nvPr/>
        </p:nvGrpSpPr>
        <p:grpSpPr>
          <a:xfrm>
            <a:off x="-4291" y="1591814"/>
            <a:ext cx="2700140" cy="1582436"/>
            <a:chOff x="467364" y="1055967"/>
            <a:chExt cx="2025105" cy="1186826"/>
          </a:xfrm>
        </p:grpSpPr>
        <p:sp>
          <p:nvSpPr>
            <p:cNvPr id="9" name="Google Shape;1551;p39">
              <a:extLst>
                <a:ext uri="{FF2B5EF4-FFF2-40B4-BE49-F238E27FC236}">
                  <a16:creationId xmlns:a16="http://schemas.microsoft.com/office/drawing/2014/main" id="{2DF58968-4C84-3D76-A89F-832971A9141D}"/>
                </a:ext>
              </a:extLst>
            </p:cNvPr>
            <p:cNvSpPr txBox="1"/>
            <p:nvPr/>
          </p:nvSpPr>
          <p:spPr>
            <a:xfrm>
              <a:off x="520480" y="1055967"/>
              <a:ext cx="1373881" cy="521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rgbClr val="0A2463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RIR IPv4 </a:t>
              </a:r>
              <a:r>
                <a:rPr lang="en-GB" sz="2000" dirty="0">
                  <a:solidFill>
                    <a:srgbClr val="0A2463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Run-Out</a:t>
              </a:r>
              <a:r>
                <a:rPr lang="en" sz="2000" dirty="0">
                  <a:solidFill>
                    <a:srgbClr val="0A2463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endParaRPr sz="2000" dirty="0">
                <a:solidFill>
                  <a:srgbClr val="0A2463"/>
                </a:solidFill>
                <a:latin typeface="+mj-l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0" name="Google Shape;1552;p39">
              <a:extLst>
                <a:ext uri="{FF2B5EF4-FFF2-40B4-BE49-F238E27FC236}">
                  <a16:creationId xmlns:a16="http://schemas.microsoft.com/office/drawing/2014/main" id="{D58374C8-425F-12EA-ABC5-8F25357AB5FC}"/>
                </a:ext>
              </a:extLst>
            </p:cNvPr>
            <p:cNvSpPr txBox="1"/>
            <p:nvPr/>
          </p:nvSpPr>
          <p:spPr>
            <a:xfrm>
              <a:off x="467364" y="1523993"/>
              <a:ext cx="2025105" cy="71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Orgs stockpile IPv4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IPv4 Market born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" sz="1600" dirty="0">
                <a:latin typeface="+mj-lt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" name="Google Shape;1553;p39">
            <a:extLst>
              <a:ext uri="{FF2B5EF4-FFF2-40B4-BE49-F238E27FC236}">
                <a16:creationId xmlns:a16="http://schemas.microsoft.com/office/drawing/2014/main" id="{6E00A259-7836-BB8E-F47D-FD06620C976E}"/>
              </a:ext>
            </a:extLst>
          </p:cNvPr>
          <p:cNvGrpSpPr/>
          <p:nvPr/>
        </p:nvGrpSpPr>
        <p:grpSpPr>
          <a:xfrm>
            <a:off x="4893104" y="5128815"/>
            <a:ext cx="2768858" cy="1566895"/>
            <a:chOff x="4217640" y="3846127"/>
            <a:chExt cx="2076643" cy="1175168"/>
          </a:xfrm>
        </p:grpSpPr>
        <p:sp>
          <p:nvSpPr>
            <p:cNvPr id="12" name="Google Shape;1554;p39">
              <a:extLst>
                <a:ext uri="{FF2B5EF4-FFF2-40B4-BE49-F238E27FC236}">
                  <a16:creationId xmlns:a16="http://schemas.microsoft.com/office/drawing/2014/main" id="{4B74ACB5-DCA8-A313-A395-B8C60730DC87}"/>
                </a:ext>
              </a:extLst>
            </p:cNvPr>
            <p:cNvSpPr txBox="1"/>
            <p:nvPr/>
          </p:nvSpPr>
          <p:spPr>
            <a:xfrm>
              <a:off x="4217640" y="3846127"/>
              <a:ext cx="2024218" cy="551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6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IPv4 supply in market grows</a:t>
              </a:r>
              <a:endParaRPr sz="2000" dirty="0">
                <a:solidFill>
                  <a:schemeClr val="accent6"/>
                </a:solidFill>
                <a:latin typeface="+mj-l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" name="Google Shape;1555;p39">
              <a:extLst>
                <a:ext uri="{FF2B5EF4-FFF2-40B4-BE49-F238E27FC236}">
                  <a16:creationId xmlns:a16="http://schemas.microsoft.com/office/drawing/2014/main" id="{E68AAAAB-E430-A76E-3EAE-FFF4012F1AA4}"/>
                </a:ext>
              </a:extLst>
            </p:cNvPr>
            <p:cNvSpPr txBox="1"/>
            <p:nvPr/>
          </p:nvSpPr>
          <p:spPr>
            <a:xfrm>
              <a:off x="4270065" y="4302495"/>
              <a:ext cx="2024218" cy="71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IPv4 recycling feeding market supply </a:t>
              </a:r>
            </a:p>
          </p:txBody>
        </p:sp>
      </p:grpSp>
      <p:grpSp>
        <p:nvGrpSpPr>
          <p:cNvPr id="14" name="Google Shape;1556;p39">
            <a:extLst>
              <a:ext uri="{FF2B5EF4-FFF2-40B4-BE49-F238E27FC236}">
                <a16:creationId xmlns:a16="http://schemas.microsoft.com/office/drawing/2014/main" id="{2F968F1C-5A5B-F4C9-9BF8-3127706CD97B}"/>
              </a:ext>
            </a:extLst>
          </p:cNvPr>
          <p:cNvGrpSpPr/>
          <p:nvPr/>
        </p:nvGrpSpPr>
        <p:grpSpPr>
          <a:xfrm>
            <a:off x="3166619" y="1592967"/>
            <a:ext cx="3158254" cy="1430422"/>
            <a:chOff x="2661267" y="1125412"/>
            <a:chExt cx="2113315" cy="1072817"/>
          </a:xfrm>
        </p:grpSpPr>
        <p:sp>
          <p:nvSpPr>
            <p:cNvPr id="15" name="Google Shape;1557;p39">
              <a:extLst>
                <a:ext uri="{FF2B5EF4-FFF2-40B4-BE49-F238E27FC236}">
                  <a16:creationId xmlns:a16="http://schemas.microsoft.com/office/drawing/2014/main" id="{AF9917C6-7462-0C53-08CF-9897F429FDFE}"/>
                </a:ext>
              </a:extLst>
            </p:cNvPr>
            <p:cNvSpPr txBox="1"/>
            <p:nvPr/>
          </p:nvSpPr>
          <p:spPr>
            <a:xfrm>
              <a:off x="2661267" y="1125412"/>
              <a:ext cx="1944725" cy="5414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-IE" sz="2000" dirty="0">
                  <a:solidFill>
                    <a:srgbClr val="00B050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M</a:t>
              </a:r>
              <a:r>
                <a:rPr lang="en" sz="2000" dirty="0">
                  <a:solidFill>
                    <a:srgbClr val="00B050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igrations to IPv6 frees up IPv4</a:t>
              </a:r>
              <a:endParaRPr sz="2000" dirty="0">
                <a:solidFill>
                  <a:srgbClr val="00B050"/>
                </a:solidFill>
                <a:latin typeface="+mj-l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" name="Google Shape;1558;p39">
              <a:extLst>
                <a:ext uri="{FF2B5EF4-FFF2-40B4-BE49-F238E27FC236}">
                  <a16:creationId xmlns:a16="http://schemas.microsoft.com/office/drawing/2014/main" id="{33CE57FA-0080-9D47-3A0D-5263AB047045}"/>
                </a:ext>
              </a:extLst>
            </p:cNvPr>
            <p:cNvSpPr txBox="1"/>
            <p:nvPr/>
          </p:nvSpPr>
          <p:spPr>
            <a:xfrm>
              <a:off x="2829857" y="1623487"/>
              <a:ext cx="1944725" cy="574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IPv6 tech capability advancements </a:t>
              </a:r>
            </a:p>
          </p:txBody>
        </p:sp>
      </p:grpSp>
      <p:grpSp>
        <p:nvGrpSpPr>
          <p:cNvPr id="17" name="Google Shape;1559;p39">
            <a:extLst>
              <a:ext uri="{FF2B5EF4-FFF2-40B4-BE49-F238E27FC236}">
                <a16:creationId xmlns:a16="http://schemas.microsoft.com/office/drawing/2014/main" id="{DFED5020-1A3E-28B7-41DD-298A983689B3}"/>
              </a:ext>
            </a:extLst>
          </p:cNvPr>
          <p:cNvGrpSpPr/>
          <p:nvPr/>
        </p:nvGrpSpPr>
        <p:grpSpPr>
          <a:xfrm>
            <a:off x="9287514" y="1170566"/>
            <a:ext cx="2769270" cy="1701918"/>
            <a:chOff x="5580113" y="703623"/>
            <a:chExt cx="2076952" cy="1276440"/>
          </a:xfrm>
        </p:grpSpPr>
        <p:sp>
          <p:nvSpPr>
            <p:cNvPr id="18" name="Google Shape;1560;p39">
              <a:extLst>
                <a:ext uri="{FF2B5EF4-FFF2-40B4-BE49-F238E27FC236}">
                  <a16:creationId xmlns:a16="http://schemas.microsoft.com/office/drawing/2014/main" id="{BE1AB2AE-9FB5-4136-11E3-6DAC600C7098}"/>
                </a:ext>
              </a:extLst>
            </p:cNvPr>
            <p:cNvSpPr txBox="1"/>
            <p:nvPr/>
          </p:nvSpPr>
          <p:spPr>
            <a:xfrm>
              <a:off x="5580113" y="703623"/>
              <a:ext cx="1981408" cy="5006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5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IPv6 Overdrive</a:t>
              </a:r>
              <a:endParaRPr sz="2000" dirty="0">
                <a:solidFill>
                  <a:schemeClr val="accent5"/>
                </a:solidFill>
                <a:latin typeface="+mj-l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9" name="Google Shape;1561;p39">
              <a:extLst>
                <a:ext uri="{FF2B5EF4-FFF2-40B4-BE49-F238E27FC236}">
                  <a16:creationId xmlns:a16="http://schemas.microsoft.com/office/drawing/2014/main" id="{DF18A244-50CA-4A83-FB18-9DB5940AC353}"/>
                </a:ext>
              </a:extLst>
            </p:cNvPr>
            <p:cNvSpPr txBox="1"/>
            <p:nvPr/>
          </p:nvSpPr>
          <p:spPr>
            <a:xfrm>
              <a:off x="5605314" y="1057092"/>
              <a:ext cx="2051751" cy="922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D</a:t>
              </a: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iven by hyperscalers, AI, mobile, IoT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IPv6-only regulations, incentives, networks</a:t>
              </a:r>
            </a:p>
          </p:txBody>
        </p:sp>
      </p:grpSp>
      <p:grpSp>
        <p:nvGrpSpPr>
          <p:cNvPr id="20" name="Google Shape;1562;p39">
            <a:extLst>
              <a:ext uri="{FF2B5EF4-FFF2-40B4-BE49-F238E27FC236}">
                <a16:creationId xmlns:a16="http://schemas.microsoft.com/office/drawing/2014/main" id="{2FC73819-74DB-E9A5-9C7A-910C4B828DF2}"/>
              </a:ext>
            </a:extLst>
          </p:cNvPr>
          <p:cNvGrpSpPr/>
          <p:nvPr/>
        </p:nvGrpSpPr>
        <p:grpSpPr>
          <a:xfrm>
            <a:off x="9254846" y="4674839"/>
            <a:ext cx="2801938" cy="1930009"/>
            <a:chOff x="6901781" y="3426379"/>
            <a:chExt cx="1947358" cy="1447509"/>
          </a:xfrm>
        </p:grpSpPr>
        <p:sp>
          <p:nvSpPr>
            <p:cNvPr id="21" name="Google Shape;1563;p39">
              <a:extLst>
                <a:ext uri="{FF2B5EF4-FFF2-40B4-BE49-F238E27FC236}">
                  <a16:creationId xmlns:a16="http://schemas.microsoft.com/office/drawing/2014/main" id="{0551572E-4DEA-A2E2-F4C1-E28ABF411220}"/>
                </a:ext>
              </a:extLst>
            </p:cNvPr>
            <p:cNvSpPr txBox="1"/>
            <p:nvPr/>
          </p:nvSpPr>
          <p:spPr>
            <a:xfrm>
              <a:off x="6999018" y="3426379"/>
              <a:ext cx="1618832" cy="718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5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IPv4 </a:t>
              </a:r>
              <a:r>
                <a:rPr lang="en-IE" sz="2000" dirty="0">
                  <a:solidFill>
                    <a:schemeClr val="accent5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Renaissance</a:t>
              </a:r>
              <a:endParaRPr sz="2000" dirty="0">
                <a:solidFill>
                  <a:schemeClr val="accent5"/>
                </a:solidFill>
                <a:latin typeface="+mj-l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" name="Google Shape;1564;p39">
              <a:extLst>
                <a:ext uri="{FF2B5EF4-FFF2-40B4-BE49-F238E27FC236}">
                  <a16:creationId xmlns:a16="http://schemas.microsoft.com/office/drawing/2014/main" id="{585DAE0D-C040-379C-46A9-066D67675902}"/>
                </a:ext>
              </a:extLst>
            </p:cNvPr>
            <p:cNvSpPr txBox="1"/>
            <p:nvPr/>
          </p:nvSpPr>
          <p:spPr>
            <a:xfrm>
              <a:off x="6901781" y="3993387"/>
              <a:ext cx="1947358" cy="880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L</a:t>
              </a: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arge-scale recycling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IPv4 cheaper than IPv6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Policies &amp; market mechanisms </a:t>
              </a:r>
              <a:endParaRPr lang="en" sz="1600" dirty="0">
                <a:latin typeface="+mj-lt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" name="Google Shape;1565;p39">
            <a:extLst>
              <a:ext uri="{FF2B5EF4-FFF2-40B4-BE49-F238E27FC236}">
                <a16:creationId xmlns:a16="http://schemas.microsoft.com/office/drawing/2014/main" id="{2564A50C-C42A-A720-9547-EB41A002AFA1}"/>
              </a:ext>
            </a:extLst>
          </p:cNvPr>
          <p:cNvGrpSpPr/>
          <p:nvPr/>
        </p:nvGrpSpPr>
        <p:grpSpPr>
          <a:xfrm>
            <a:off x="2214843" y="3470506"/>
            <a:ext cx="1293531" cy="1566689"/>
            <a:chOff x="2187495" y="2497543"/>
            <a:chExt cx="970148" cy="1175017"/>
          </a:xfrm>
        </p:grpSpPr>
        <p:sp>
          <p:nvSpPr>
            <p:cNvPr id="24" name="Google Shape;1566;p39">
              <a:extLst>
                <a:ext uri="{FF2B5EF4-FFF2-40B4-BE49-F238E27FC236}">
                  <a16:creationId xmlns:a16="http://schemas.microsoft.com/office/drawing/2014/main" id="{F8890395-E514-9475-23C6-DEEF82C6BEEC}"/>
                </a:ext>
              </a:extLst>
            </p:cNvPr>
            <p:cNvSpPr/>
            <p:nvPr/>
          </p:nvSpPr>
          <p:spPr>
            <a:xfrm>
              <a:off x="2187495" y="2497543"/>
              <a:ext cx="970148" cy="918600"/>
            </a:xfrm>
            <a:prstGeom prst="ellipse">
              <a:avLst/>
            </a:prstGeom>
            <a:gradFill>
              <a:gsLst>
                <a:gs pos="0">
                  <a:srgbClr val="24DCDC"/>
                </a:gs>
                <a:gs pos="100000">
                  <a:srgbClr val="1AA9A6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IE" sz="1600" dirty="0">
                  <a:solidFill>
                    <a:schemeClr val="bg1"/>
                  </a:solidFill>
                </a:rPr>
                <a:t>2010’s</a:t>
              </a: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25" name="Google Shape;1567;p39">
              <a:extLst>
                <a:ext uri="{FF2B5EF4-FFF2-40B4-BE49-F238E27FC236}">
                  <a16:creationId xmlns:a16="http://schemas.microsoft.com/office/drawing/2014/main" id="{9A05DE2F-05B0-F1CB-2617-CFBDA2541FA8}"/>
                </a:ext>
              </a:extLst>
            </p:cNvPr>
            <p:cNvSpPr/>
            <p:nvPr/>
          </p:nvSpPr>
          <p:spPr>
            <a:xfrm rot="10800000">
              <a:off x="2516869" y="3604238"/>
              <a:ext cx="311400" cy="68322"/>
            </a:xfrm>
            <a:prstGeom prst="triangle">
              <a:avLst>
                <a:gd name="adj" fmla="val 50000"/>
              </a:avLst>
            </a:prstGeom>
            <a:solidFill>
              <a:srgbClr val="24DC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6" name="Google Shape;1568;p39">
            <a:extLst>
              <a:ext uri="{FF2B5EF4-FFF2-40B4-BE49-F238E27FC236}">
                <a16:creationId xmlns:a16="http://schemas.microsoft.com/office/drawing/2014/main" id="{ACB37191-ACBE-9318-305B-D1DF11AAB6B9}"/>
              </a:ext>
            </a:extLst>
          </p:cNvPr>
          <p:cNvGrpSpPr/>
          <p:nvPr/>
        </p:nvGrpSpPr>
        <p:grpSpPr>
          <a:xfrm>
            <a:off x="5816759" y="3468775"/>
            <a:ext cx="1174800" cy="1541312"/>
            <a:chOff x="4804320" y="2516576"/>
            <a:chExt cx="881100" cy="1155984"/>
          </a:xfrm>
        </p:grpSpPr>
        <p:sp>
          <p:nvSpPr>
            <p:cNvPr id="27" name="Google Shape;1569;p39">
              <a:extLst>
                <a:ext uri="{FF2B5EF4-FFF2-40B4-BE49-F238E27FC236}">
                  <a16:creationId xmlns:a16="http://schemas.microsoft.com/office/drawing/2014/main" id="{E06A2651-021F-1766-FE88-4BA44545DE23}"/>
                </a:ext>
              </a:extLst>
            </p:cNvPr>
            <p:cNvSpPr/>
            <p:nvPr/>
          </p:nvSpPr>
          <p:spPr>
            <a:xfrm>
              <a:off x="4804320" y="2516576"/>
              <a:ext cx="881100" cy="880500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IE" sz="1600" dirty="0">
                  <a:solidFill>
                    <a:schemeClr val="bg1"/>
                  </a:solidFill>
                </a:rPr>
                <a:t>2025</a:t>
              </a: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28" name="Google Shape;1570;p39">
              <a:extLst>
                <a:ext uri="{FF2B5EF4-FFF2-40B4-BE49-F238E27FC236}">
                  <a16:creationId xmlns:a16="http://schemas.microsoft.com/office/drawing/2014/main" id="{0AF0FDFF-ED3F-0D45-97CF-F3B4B047D765}"/>
                </a:ext>
              </a:extLst>
            </p:cNvPr>
            <p:cNvSpPr/>
            <p:nvPr/>
          </p:nvSpPr>
          <p:spPr>
            <a:xfrm rot="10800000">
              <a:off x="5073975" y="3566960"/>
              <a:ext cx="311400" cy="105600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9" name="Google Shape;1572;p39">
            <a:extLst>
              <a:ext uri="{FF2B5EF4-FFF2-40B4-BE49-F238E27FC236}">
                <a16:creationId xmlns:a16="http://schemas.microsoft.com/office/drawing/2014/main" id="{C3BD80EC-3A0F-2EF4-9845-0CA15A6570EC}"/>
              </a:ext>
            </a:extLst>
          </p:cNvPr>
          <p:cNvSpPr/>
          <p:nvPr/>
        </p:nvSpPr>
        <p:spPr>
          <a:xfrm>
            <a:off x="7717317" y="3429000"/>
            <a:ext cx="1227938" cy="1174000"/>
          </a:xfrm>
          <a:prstGeom prst="ellipse">
            <a:avLst/>
          </a:prstGeom>
          <a:gradFill>
            <a:gsLst>
              <a:gs pos="0">
                <a:schemeClr val="accent5"/>
              </a:gs>
              <a:gs pos="100000">
                <a:srgbClr val="1A3952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IE" sz="1600" dirty="0">
                <a:solidFill>
                  <a:schemeClr val="bg1"/>
                </a:solidFill>
              </a:rPr>
              <a:t>2025-2035</a:t>
            </a:r>
          </a:p>
        </p:txBody>
      </p:sp>
      <p:sp>
        <p:nvSpPr>
          <p:cNvPr id="30" name="Google Shape;1575;p39">
            <a:extLst>
              <a:ext uri="{FF2B5EF4-FFF2-40B4-BE49-F238E27FC236}">
                <a16:creationId xmlns:a16="http://schemas.microsoft.com/office/drawing/2014/main" id="{F1899424-C4E6-915F-FDBD-6D5AC91022AF}"/>
              </a:ext>
            </a:extLst>
          </p:cNvPr>
          <p:cNvSpPr/>
          <p:nvPr/>
        </p:nvSpPr>
        <p:spPr>
          <a:xfrm>
            <a:off x="7719811" y="1695416"/>
            <a:ext cx="1227938" cy="1174000"/>
          </a:xfrm>
          <a:prstGeom prst="ellipse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IE" sz="1600" dirty="0">
                <a:solidFill>
                  <a:schemeClr val="bg1"/>
                </a:solidFill>
              </a:rPr>
              <a:t>2025-2035</a:t>
            </a:r>
            <a:endParaRPr sz="1600" dirty="0">
              <a:solidFill>
                <a:schemeClr val="bg1"/>
              </a:solidFill>
            </a:endParaRPr>
          </a:p>
        </p:txBody>
      </p:sp>
      <p:grpSp>
        <p:nvGrpSpPr>
          <p:cNvPr id="31" name="Google Shape;1577;p39">
            <a:extLst>
              <a:ext uri="{FF2B5EF4-FFF2-40B4-BE49-F238E27FC236}">
                <a16:creationId xmlns:a16="http://schemas.microsoft.com/office/drawing/2014/main" id="{944C8F01-257F-3DD0-023E-851CD11B265F}"/>
              </a:ext>
            </a:extLst>
          </p:cNvPr>
          <p:cNvGrpSpPr/>
          <p:nvPr/>
        </p:nvGrpSpPr>
        <p:grpSpPr>
          <a:xfrm>
            <a:off x="4104754" y="3152658"/>
            <a:ext cx="1174800" cy="1506951"/>
            <a:chOff x="3514957" y="2266863"/>
            <a:chExt cx="881100" cy="1130213"/>
          </a:xfrm>
        </p:grpSpPr>
        <p:sp>
          <p:nvSpPr>
            <p:cNvPr id="32" name="Google Shape;1578;p39">
              <a:extLst>
                <a:ext uri="{FF2B5EF4-FFF2-40B4-BE49-F238E27FC236}">
                  <a16:creationId xmlns:a16="http://schemas.microsoft.com/office/drawing/2014/main" id="{B21BA1A7-CA3F-D8A6-8E5B-6B0BECCA924D}"/>
                </a:ext>
              </a:extLst>
            </p:cNvPr>
            <p:cNvSpPr/>
            <p:nvPr/>
          </p:nvSpPr>
          <p:spPr>
            <a:xfrm>
              <a:off x="3514957" y="2516576"/>
              <a:ext cx="881100" cy="8805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chemeClr val="accent2">
                    <a:lumMod val="75000"/>
                  </a:scheme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IE" sz="1600" dirty="0">
                  <a:solidFill>
                    <a:schemeClr val="bg1"/>
                  </a:solidFill>
                </a:rPr>
                <a:t>2015-2025</a:t>
              </a:r>
            </a:p>
          </p:txBody>
        </p:sp>
        <p:sp>
          <p:nvSpPr>
            <p:cNvPr id="33" name="Google Shape;1579;p39">
              <a:extLst>
                <a:ext uri="{FF2B5EF4-FFF2-40B4-BE49-F238E27FC236}">
                  <a16:creationId xmlns:a16="http://schemas.microsoft.com/office/drawing/2014/main" id="{B599EE76-D6B7-5DA0-ACE2-DE36BE52F7DA}"/>
                </a:ext>
              </a:extLst>
            </p:cNvPr>
            <p:cNvSpPr/>
            <p:nvPr/>
          </p:nvSpPr>
          <p:spPr>
            <a:xfrm>
              <a:off x="3799800" y="2266863"/>
              <a:ext cx="311400" cy="105600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34" name="Google Shape;1580;p39">
            <a:extLst>
              <a:ext uri="{FF2B5EF4-FFF2-40B4-BE49-F238E27FC236}">
                <a16:creationId xmlns:a16="http://schemas.microsoft.com/office/drawing/2014/main" id="{CA848C85-BEAF-3460-A942-052AA4645856}"/>
              </a:ext>
            </a:extLst>
          </p:cNvPr>
          <p:cNvGrpSpPr/>
          <p:nvPr/>
        </p:nvGrpSpPr>
        <p:grpSpPr>
          <a:xfrm>
            <a:off x="363096" y="3147499"/>
            <a:ext cx="1225600" cy="1506951"/>
            <a:chOff x="898135" y="2266863"/>
            <a:chExt cx="919200" cy="1130213"/>
          </a:xfrm>
        </p:grpSpPr>
        <p:sp>
          <p:nvSpPr>
            <p:cNvPr id="35" name="Google Shape;1581;p39">
              <a:extLst>
                <a:ext uri="{FF2B5EF4-FFF2-40B4-BE49-F238E27FC236}">
                  <a16:creationId xmlns:a16="http://schemas.microsoft.com/office/drawing/2014/main" id="{B0420EDF-AE7A-0423-9F51-96CD17862504}"/>
                </a:ext>
              </a:extLst>
            </p:cNvPr>
            <p:cNvSpPr/>
            <p:nvPr/>
          </p:nvSpPr>
          <p:spPr>
            <a:xfrm>
              <a:off x="898135" y="2516576"/>
              <a:ext cx="919200" cy="880500"/>
            </a:xfrm>
            <a:prstGeom prst="ellipse">
              <a:avLst/>
            </a:prstGeom>
            <a:gradFill>
              <a:gsLst>
                <a:gs pos="0">
                  <a:srgbClr val="0A2463"/>
                </a:gs>
                <a:gs pos="100000">
                  <a:schemeClr val="accent3">
                    <a:lumMod val="75000"/>
                  </a:scheme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IE" sz="1600" dirty="0">
                  <a:solidFill>
                    <a:schemeClr val="bg1"/>
                  </a:solidFill>
                </a:rPr>
                <a:t>Early</a:t>
              </a:r>
            </a:p>
            <a:p>
              <a:r>
                <a:rPr lang="en-IE" sz="1600" dirty="0">
                  <a:solidFill>
                    <a:schemeClr val="bg1"/>
                  </a:solidFill>
                </a:rPr>
                <a:t>2010s</a:t>
              </a: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36" name="Google Shape;1582;p39">
              <a:extLst>
                <a:ext uri="{FF2B5EF4-FFF2-40B4-BE49-F238E27FC236}">
                  <a16:creationId xmlns:a16="http://schemas.microsoft.com/office/drawing/2014/main" id="{924E287A-3C5C-99CA-6EFB-E48DAD080EA2}"/>
                </a:ext>
              </a:extLst>
            </p:cNvPr>
            <p:cNvSpPr/>
            <p:nvPr/>
          </p:nvSpPr>
          <p:spPr>
            <a:xfrm>
              <a:off x="1205775" y="2266863"/>
              <a:ext cx="311400" cy="1056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cxnSp>
        <p:nvCxnSpPr>
          <p:cNvPr id="37" name="Google Shape;1583;p39">
            <a:extLst>
              <a:ext uri="{FF2B5EF4-FFF2-40B4-BE49-F238E27FC236}">
                <a16:creationId xmlns:a16="http://schemas.microsoft.com/office/drawing/2014/main" id="{E2F09FBA-DB41-E765-D8C7-D71AB6A00668}"/>
              </a:ext>
            </a:extLst>
          </p:cNvPr>
          <p:cNvCxnSpPr>
            <a:cxnSpLocks/>
            <a:stCxn id="35" idx="4"/>
            <a:endCxn id="24" idx="2"/>
          </p:cNvCxnSpPr>
          <p:nvPr/>
        </p:nvCxnSpPr>
        <p:spPr>
          <a:xfrm rot="5400000" flipH="1" flipV="1">
            <a:off x="1309597" y="3749204"/>
            <a:ext cx="571544" cy="1238947"/>
          </a:xfrm>
          <a:prstGeom prst="curvedConnector4">
            <a:avLst>
              <a:gd name="adj1" fmla="val -39997"/>
              <a:gd name="adj2" fmla="val 74731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8" name="Google Shape;1584;p39">
            <a:extLst>
              <a:ext uri="{FF2B5EF4-FFF2-40B4-BE49-F238E27FC236}">
                <a16:creationId xmlns:a16="http://schemas.microsoft.com/office/drawing/2014/main" id="{E9EF53D3-03BF-9040-FEA3-6F8A356E98B3}"/>
              </a:ext>
            </a:extLst>
          </p:cNvPr>
          <p:cNvCxnSpPr>
            <a:cxnSpLocks/>
            <a:stCxn id="32" idx="5"/>
            <a:endCxn id="27" idx="2"/>
          </p:cNvCxnSpPr>
          <p:nvPr/>
        </p:nvCxnSpPr>
        <p:spPr>
          <a:xfrm rot="5400000" flipH="1" flipV="1">
            <a:off x="5246181" y="3917103"/>
            <a:ext cx="431906" cy="709250"/>
          </a:xfrm>
          <a:prstGeom prst="curvedConnector4">
            <a:avLst>
              <a:gd name="adj1" fmla="val -52928"/>
              <a:gd name="adj2" fmla="val 62129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9" name="Google Shape;1586;p39">
            <a:extLst>
              <a:ext uri="{FF2B5EF4-FFF2-40B4-BE49-F238E27FC236}">
                <a16:creationId xmlns:a16="http://schemas.microsoft.com/office/drawing/2014/main" id="{1831BC45-01D0-BC4C-91F1-7FC83DC91A5D}"/>
              </a:ext>
            </a:extLst>
          </p:cNvPr>
          <p:cNvCxnSpPr>
            <a:cxnSpLocks/>
            <a:stCxn id="24" idx="0"/>
            <a:endCxn id="32" idx="2"/>
          </p:cNvCxnSpPr>
          <p:nvPr/>
        </p:nvCxnSpPr>
        <p:spPr>
          <a:xfrm rot="16200000" flipH="1">
            <a:off x="3182129" y="3149985"/>
            <a:ext cx="602103" cy="1243145"/>
          </a:xfrm>
          <a:prstGeom prst="curvedConnector4">
            <a:avLst>
              <a:gd name="adj1" fmla="val -37967"/>
              <a:gd name="adj2" fmla="val 76013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40" name="Google Shape;1587;p39">
            <a:extLst>
              <a:ext uri="{FF2B5EF4-FFF2-40B4-BE49-F238E27FC236}">
                <a16:creationId xmlns:a16="http://schemas.microsoft.com/office/drawing/2014/main" id="{F4CF5D22-9512-3231-537E-7EBCCE37D705}"/>
              </a:ext>
            </a:extLst>
          </p:cNvPr>
          <p:cNvCxnSpPr>
            <a:cxnSpLocks/>
            <a:stCxn id="27" idx="6"/>
            <a:endCxn id="30" idx="2"/>
          </p:cNvCxnSpPr>
          <p:nvPr/>
        </p:nvCxnSpPr>
        <p:spPr>
          <a:xfrm flipV="1">
            <a:off x="6991559" y="2282416"/>
            <a:ext cx="728252" cy="1773359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41" name="Google Shape;1617;p39">
            <a:extLst>
              <a:ext uri="{FF2B5EF4-FFF2-40B4-BE49-F238E27FC236}">
                <a16:creationId xmlns:a16="http://schemas.microsoft.com/office/drawing/2014/main" id="{2FC4A636-B6A1-DA2E-6B83-98932B42CBE2}"/>
              </a:ext>
            </a:extLst>
          </p:cNvPr>
          <p:cNvGrpSpPr/>
          <p:nvPr/>
        </p:nvGrpSpPr>
        <p:grpSpPr>
          <a:xfrm>
            <a:off x="10207257" y="3630870"/>
            <a:ext cx="361463" cy="559545"/>
            <a:chOff x="-3347950" y="3971575"/>
            <a:chExt cx="188275" cy="291450"/>
          </a:xfrm>
        </p:grpSpPr>
        <p:sp>
          <p:nvSpPr>
            <p:cNvPr id="42" name="Google Shape;1618;p39">
              <a:extLst>
                <a:ext uri="{FF2B5EF4-FFF2-40B4-BE49-F238E27FC236}">
                  <a16:creationId xmlns:a16="http://schemas.microsoft.com/office/drawing/2014/main" id="{F3B83CE1-4253-5397-2AF4-5BB8D02B0629}"/>
                </a:ext>
              </a:extLst>
            </p:cNvPr>
            <p:cNvSpPr/>
            <p:nvPr/>
          </p:nvSpPr>
          <p:spPr>
            <a:xfrm>
              <a:off x="-3246325" y="4032225"/>
              <a:ext cx="29950" cy="42550"/>
            </a:xfrm>
            <a:custGeom>
              <a:avLst/>
              <a:gdLst/>
              <a:ahLst/>
              <a:cxnLst/>
              <a:rect l="l" t="t" r="r" b="b"/>
              <a:pathLst>
                <a:path w="1198" h="1702" extrusionOk="0">
                  <a:moveTo>
                    <a:pt x="347" y="0"/>
                  </a:moveTo>
                  <a:lnTo>
                    <a:pt x="0" y="536"/>
                  </a:lnTo>
                  <a:lnTo>
                    <a:pt x="599" y="1702"/>
                  </a:lnTo>
                  <a:lnTo>
                    <a:pt x="1197" y="1702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1619;p39">
              <a:extLst>
                <a:ext uri="{FF2B5EF4-FFF2-40B4-BE49-F238E27FC236}">
                  <a16:creationId xmlns:a16="http://schemas.microsoft.com/office/drawing/2014/main" id="{AB36C5F8-B5E7-2C38-9410-9B15DC1323C9}"/>
                </a:ext>
              </a:extLst>
            </p:cNvPr>
            <p:cNvSpPr/>
            <p:nvPr/>
          </p:nvSpPr>
          <p:spPr>
            <a:xfrm>
              <a:off x="-3291225" y="4034575"/>
              <a:ext cx="40975" cy="40200"/>
            </a:xfrm>
            <a:custGeom>
              <a:avLst/>
              <a:gdLst/>
              <a:ahLst/>
              <a:cxnLst/>
              <a:rect l="l" t="t" r="r" b="b"/>
              <a:pathLst>
                <a:path w="1639" h="1608" extrusionOk="0">
                  <a:moveTo>
                    <a:pt x="819" y="1"/>
                  </a:moveTo>
                  <a:lnTo>
                    <a:pt x="0" y="1608"/>
                  </a:lnTo>
                  <a:lnTo>
                    <a:pt x="1639" y="1608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1620;p39">
              <a:extLst>
                <a:ext uri="{FF2B5EF4-FFF2-40B4-BE49-F238E27FC236}">
                  <a16:creationId xmlns:a16="http://schemas.microsoft.com/office/drawing/2014/main" id="{4841B601-E71D-0F58-C41B-20FCBDA8C11B}"/>
                </a:ext>
              </a:extLst>
            </p:cNvPr>
            <p:cNvSpPr/>
            <p:nvPr/>
          </p:nvSpPr>
          <p:spPr>
            <a:xfrm>
              <a:off x="-3347950" y="3971575"/>
              <a:ext cx="188275" cy="291450"/>
            </a:xfrm>
            <a:custGeom>
              <a:avLst/>
              <a:gdLst/>
              <a:ahLst/>
              <a:cxnLst/>
              <a:rect l="l" t="t" r="r" b="b"/>
              <a:pathLst>
                <a:path w="7531" h="11658" extrusionOk="0">
                  <a:moveTo>
                    <a:pt x="4491" y="1351"/>
                  </a:moveTo>
                  <a:cubicBezTo>
                    <a:pt x="4609" y="1351"/>
                    <a:pt x="4725" y="1414"/>
                    <a:pt x="4790" y="1544"/>
                  </a:cubicBezTo>
                  <a:lnTo>
                    <a:pt x="6144" y="4285"/>
                  </a:lnTo>
                  <a:cubicBezTo>
                    <a:pt x="6239" y="4569"/>
                    <a:pt x="6081" y="4821"/>
                    <a:pt x="5829" y="4821"/>
                  </a:cubicBezTo>
                  <a:lnTo>
                    <a:pt x="1702" y="4821"/>
                  </a:lnTo>
                  <a:cubicBezTo>
                    <a:pt x="1482" y="4821"/>
                    <a:pt x="1261" y="4537"/>
                    <a:pt x="1387" y="4285"/>
                  </a:cubicBezTo>
                  <a:lnTo>
                    <a:pt x="2773" y="1544"/>
                  </a:lnTo>
                  <a:cubicBezTo>
                    <a:pt x="2836" y="1418"/>
                    <a:pt x="2962" y="1355"/>
                    <a:pt x="3088" y="1355"/>
                  </a:cubicBezTo>
                  <a:cubicBezTo>
                    <a:pt x="3214" y="1355"/>
                    <a:pt x="3340" y="1418"/>
                    <a:pt x="3403" y="1544"/>
                  </a:cubicBezTo>
                  <a:lnTo>
                    <a:pt x="3719" y="2174"/>
                  </a:lnTo>
                  <a:lnTo>
                    <a:pt x="4191" y="1513"/>
                  </a:lnTo>
                  <a:cubicBezTo>
                    <a:pt x="4267" y="1406"/>
                    <a:pt x="4380" y="1351"/>
                    <a:pt x="4491" y="1351"/>
                  </a:cubicBezTo>
                  <a:close/>
                  <a:moveTo>
                    <a:pt x="5136" y="5514"/>
                  </a:moveTo>
                  <a:cubicBezTo>
                    <a:pt x="5609" y="5514"/>
                    <a:pt x="5609" y="6175"/>
                    <a:pt x="5136" y="6175"/>
                  </a:cubicBezTo>
                  <a:lnTo>
                    <a:pt x="2364" y="6175"/>
                  </a:lnTo>
                  <a:cubicBezTo>
                    <a:pt x="1954" y="6175"/>
                    <a:pt x="1891" y="5514"/>
                    <a:pt x="2364" y="5514"/>
                  </a:cubicBezTo>
                  <a:close/>
                  <a:moveTo>
                    <a:pt x="5136" y="6869"/>
                  </a:moveTo>
                  <a:cubicBezTo>
                    <a:pt x="5609" y="6900"/>
                    <a:pt x="5609" y="7562"/>
                    <a:pt x="5136" y="7562"/>
                  </a:cubicBezTo>
                  <a:lnTo>
                    <a:pt x="2364" y="7562"/>
                  </a:lnTo>
                  <a:cubicBezTo>
                    <a:pt x="2175" y="7562"/>
                    <a:pt x="2017" y="7404"/>
                    <a:pt x="2017" y="7215"/>
                  </a:cubicBezTo>
                  <a:cubicBezTo>
                    <a:pt x="2017" y="7026"/>
                    <a:pt x="2175" y="6869"/>
                    <a:pt x="2364" y="6869"/>
                  </a:cubicBezTo>
                  <a:close/>
                  <a:moveTo>
                    <a:pt x="4790" y="8948"/>
                  </a:moveTo>
                  <a:lnTo>
                    <a:pt x="4790" y="10996"/>
                  </a:lnTo>
                  <a:lnTo>
                    <a:pt x="2742" y="10996"/>
                  </a:lnTo>
                  <a:lnTo>
                    <a:pt x="2742" y="8948"/>
                  </a:lnTo>
                  <a:close/>
                  <a:moveTo>
                    <a:pt x="1041" y="1"/>
                  </a:moveTo>
                  <a:cubicBezTo>
                    <a:pt x="505" y="1"/>
                    <a:pt x="1" y="473"/>
                    <a:pt x="1" y="1040"/>
                  </a:cubicBezTo>
                  <a:lnTo>
                    <a:pt x="1" y="7908"/>
                  </a:lnTo>
                  <a:cubicBezTo>
                    <a:pt x="1" y="8475"/>
                    <a:pt x="473" y="8948"/>
                    <a:pt x="1041" y="8948"/>
                  </a:cubicBezTo>
                  <a:lnTo>
                    <a:pt x="2080" y="8948"/>
                  </a:lnTo>
                  <a:lnTo>
                    <a:pt x="2080" y="10996"/>
                  </a:lnTo>
                  <a:lnTo>
                    <a:pt x="1041" y="10996"/>
                  </a:lnTo>
                  <a:cubicBezTo>
                    <a:pt x="600" y="10996"/>
                    <a:pt x="568" y="11657"/>
                    <a:pt x="1041" y="11657"/>
                  </a:cubicBezTo>
                  <a:lnTo>
                    <a:pt x="6522" y="11657"/>
                  </a:lnTo>
                  <a:cubicBezTo>
                    <a:pt x="6711" y="11657"/>
                    <a:pt x="6869" y="11500"/>
                    <a:pt x="6869" y="11311"/>
                  </a:cubicBezTo>
                  <a:cubicBezTo>
                    <a:pt x="6869" y="11122"/>
                    <a:pt x="6711" y="10964"/>
                    <a:pt x="6522" y="10964"/>
                  </a:cubicBezTo>
                  <a:lnTo>
                    <a:pt x="5483" y="10964"/>
                  </a:lnTo>
                  <a:lnTo>
                    <a:pt x="5483" y="8916"/>
                  </a:lnTo>
                  <a:lnTo>
                    <a:pt x="6522" y="8916"/>
                  </a:lnTo>
                  <a:cubicBezTo>
                    <a:pt x="7058" y="8916"/>
                    <a:pt x="7531" y="8444"/>
                    <a:pt x="7531" y="7877"/>
                  </a:cubicBezTo>
                  <a:lnTo>
                    <a:pt x="7531" y="977"/>
                  </a:lnTo>
                  <a:cubicBezTo>
                    <a:pt x="7531" y="442"/>
                    <a:pt x="7058" y="1"/>
                    <a:pt x="65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45" name="Google Shape;1575;p39">
            <a:extLst>
              <a:ext uri="{FF2B5EF4-FFF2-40B4-BE49-F238E27FC236}">
                <a16:creationId xmlns:a16="http://schemas.microsoft.com/office/drawing/2014/main" id="{26774A66-17A3-A996-DDDD-7722EFCE4380}"/>
              </a:ext>
            </a:extLst>
          </p:cNvPr>
          <p:cNvSpPr/>
          <p:nvPr/>
        </p:nvSpPr>
        <p:spPr>
          <a:xfrm>
            <a:off x="7717317" y="5039763"/>
            <a:ext cx="1225600" cy="1174000"/>
          </a:xfrm>
          <a:prstGeom prst="ellipse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IE" sz="1600" dirty="0">
                <a:solidFill>
                  <a:schemeClr val="bg1"/>
                </a:solidFill>
              </a:rPr>
              <a:t>2025-2035</a:t>
            </a:r>
          </a:p>
        </p:txBody>
      </p:sp>
      <p:cxnSp>
        <p:nvCxnSpPr>
          <p:cNvPr id="46" name="Google Shape;1587;p39">
            <a:extLst>
              <a:ext uri="{FF2B5EF4-FFF2-40B4-BE49-F238E27FC236}">
                <a16:creationId xmlns:a16="http://schemas.microsoft.com/office/drawing/2014/main" id="{8269A053-921B-FEF0-46D5-FE5B36BB1B76}"/>
              </a:ext>
            </a:extLst>
          </p:cNvPr>
          <p:cNvCxnSpPr>
            <a:cxnSpLocks/>
            <a:stCxn id="27" idx="6"/>
            <a:endCxn id="45" idx="1"/>
          </p:cNvCxnSpPr>
          <p:nvPr/>
        </p:nvCxnSpPr>
        <p:spPr>
          <a:xfrm>
            <a:off x="6991559" y="4055775"/>
            <a:ext cx="905243" cy="1155916"/>
          </a:xfrm>
          <a:prstGeom prst="curvedConnector2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47" name="Google Shape;1587;p39">
            <a:extLst>
              <a:ext uri="{FF2B5EF4-FFF2-40B4-BE49-F238E27FC236}">
                <a16:creationId xmlns:a16="http://schemas.microsoft.com/office/drawing/2014/main" id="{F0240CC0-13AD-5BD1-CEC6-3BE562C46D48}"/>
              </a:ext>
            </a:extLst>
          </p:cNvPr>
          <p:cNvCxnSpPr>
            <a:cxnSpLocks/>
            <a:stCxn id="27" idx="6"/>
            <a:endCxn id="29" idx="2"/>
          </p:cNvCxnSpPr>
          <p:nvPr/>
        </p:nvCxnSpPr>
        <p:spPr>
          <a:xfrm flipV="1">
            <a:off x="6991559" y="4016000"/>
            <a:ext cx="725758" cy="39775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48" name="Google Shape;1559;p39">
            <a:extLst>
              <a:ext uri="{FF2B5EF4-FFF2-40B4-BE49-F238E27FC236}">
                <a16:creationId xmlns:a16="http://schemas.microsoft.com/office/drawing/2014/main" id="{BCE437C3-A489-4C36-041C-DF4BFABB8472}"/>
              </a:ext>
            </a:extLst>
          </p:cNvPr>
          <p:cNvGrpSpPr/>
          <p:nvPr/>
        </p:nvGrpSpPr>
        <p:grpSpPr>
          <a:xfrm>
            <a:off x="9236612" y="3314893"/>
            <a:ext cx="2735669" cy="1266760"/>
            <a:chOff x="5584826" y="881628"/>
            <a:chExt cx="1846845" cy="950070"/>
          </a:xfrm>
        </p:grpSpPr>
        <p:sp>
          <p:nvSpPr>
            <p:cNvPr id="49" name="Google Shape;1560;p39">
              <a:extLst>
                <a:ext uri="{FF2B5EF4-FFF2-40B4-BE49-F238E27FC236}">
                  <a16:creationId xmlns:a16="http://schemas.microsoft.com/office/drawing/2014/main" id="{8BDB8CC9-87D4-CF3C-997F-DCC401236155}"/>
                </a:ext>
              </a:extLst>
            </p:cNvPr>
            <p:cNvSpPr txBox="1"/>
            <p:nvPr/>
          </p:nvSpPr>
          <p:spPr>
            <a:xfrm>
              <a:off x="5718087" y="881628"/>
              <a:ext cx="1513933" cy="2797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5"/>
                  </a:solidFill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Dual Stack</a:t>
              </a:r>
              <a:endParaRPr sz="2000" dirty="0">
                <a:solidFill>
                  <a:schemeClr val="accent5"/>
                </a:solidFill>
                <a:latin typeface="+mj-lt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0" name="Google Shape;1561;p39">
              <a:extLst>
                <a:ext uri="{FF2B5EF4-FFF2-40B4-BE49-F238E27FC236}">
                  <a16:creationId xmlns:a16="http://schemas.microsoft.com/office/drawing/2014/main" id="{85FA70AE-FA04-42B9-86E7-3209B8FEEB3A}"/>
                </a:ext>
              </a:extLst>
            </p:cNvPr>
            <p:cNvSpPr txBox="1"/>
            <p:nvPr/>
          </p:nvSpPr>
          <p:spPr>
            <a:xfrm>
              <a:off x="5584826" y="1112898"/>
              <a:ext cx="1846845" cy="71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IPv6 growth continues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IPv4 recycling &amp; active market </a:t>
              </a:r>
              <a:endParaRPr lang="en" sz="1600" dirty="0">
                <a:latin typeface="+mj-lt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7" name="Google Shape;1570;p39">
            <a:extLst>
              <a:ext uri="{FF2B5EF4-FFF2-40B4-BE49-F238E27FC236}">
                <a16:creationId xmlns:a16="http://schemas.microsoft.com/office/drawing/2014/main" id="{94D5E6F6-A1F3-E5C8-1A67-B3220FFE2543}"/>
              </a:ext>
            </a:extLst>
          </p:cNvPr>
          <p:cNvSpPr/>
          <p:nvPr/>
        </p:nvSpPr>
        <p:spPr>
          <a:xfrm rot="5400000">
            <a:off x="8945199" y="3961204"/>
            <a:ext cx="415200" cy="1408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8" name="Google Shape;1570;p39">
            <a:extLst>
              <a:ext uri="{FF2B5EF4-FFF2-40B4-BE49-F238E27FC236}">
                <a16:creationId xmlns:a16="http://schemas.microsoft.com/office/drawing/2014/main" id="{041EA2B1-5065-BF6E-0395-A52DBA1002E3}"/>
              </a:ext>
            </a:extLst>
          </p:cNvPr>
          <p:cNvSpPr/>
          <p:nvPr/>
        </p:nvSpPr>
        <p:spPr>
          <a:xfrm rot="5400000">
            <a:off x="8994024" y="2141862"/>
            <a:ext cx="415200" cy="1408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9" name="Google Shape;1570;p39">
            <a:extLst>
              <a:ext uri="{FF2B5EF4-FFF2-40B4-BE49-F238E27FC236}">
                <a16:creationId xmlns:a16="http://schemas.microsoft.com/office/drawing/2014/main" id="{97494465-B85E-8E59-0619-03872D766E6A}"/>
              </a:ext>
            </a:extLst>
          </p:cNvPr>
          <p:cNvSpPr/>
          <p:nvPr/>
        </p:nvSpPr>
        <p:spPr>
          <a:xfrm rot="5400000">
            <a:off x="8961484" y="5496557"/>
            <a:ext cx="415200" cy="1408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" name="Picture 3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5FEFCF94-64F1-DDFD-7C0C-1954F5303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7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45" grpId="0" animBg="1"/>
      <p:bldP spid="67" grpId="0" animBg="1"/>
      <p:bldP spid="68" grpId="0" animBg="1"/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727C4-4018-ACF9-6C3D-36D405F65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733"/>
            <a:ext cx="10515600" cy="66759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A2463"/>
                </a:solidFill>
                <a:latin typeface="Inter" panose="02000503000000020004" pitchFamily="2" charset="0"/>
                <a:ea typeface="Inter" panose="02000503000000020004" pitchFamily="2" charset="0"/>
              </a:rPr>
              <a:t>IPv6 </a:t>
            </a:r>
            <a:r>
              <a:rPr lang="en-GB" sz="3200" dirty="0">
                <a:solidFill>
                  <a:srgbClr val="0A2463"/>
                </a:solidFill>
                <a:latin typeface="Inter" panose="02000503000000020004" pitchFamily="2" charset="0"/>
                <a:ea typeface="Inter" panose="02000503000000020004" pitchFamily="2" charset="0"/>
              </a:rPr>
              <a:t>Adoption: Steady Growth </a:t>
            </a:r>
            <a:endParaRPr lang="en-IE" dirty="0"/>
          </a:p>
        </p:txBody>
      </p:sp>
      <p:sp>
        <p:nvSpPr>
          <p:cNvPr id="49" name="Google Shape;1446;p41">
            <a:extLst>
              <a:ext uri="{FF2B5EF4-FFF2-40B4-BE49-F238E27FC236}">
                <a16:creationId xmlns:a16="http://schemas.microsoft.com/office/drawing/2014/main" id="{94E2D97F-C6A0-A3C5-F30B-2D52240B5845}"/>
              </a:ext>
            </a:extLst>
          </p:cNvPr>
          <p:cNvSpPr txBox="1">
            <a:spLocks/>
          </p:cNvSpPr>
          <p:nvPr/>
        </p:nvSpPr>
        <p:spPr>
          <a:xfrm>
            <a:off x="3012629" y="4978976"/>
            <a:ext cx="2648000" cy="100595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E" sz="2200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1214345-59F3-F9C5-D171-D7E87CBB88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983722"/>
              </p:ext>
            </p:extLst>
          </p:nvPr>
        </p:nvGraphicFramePr>
        <p:xfrm>
          <a:off x="1417674" y="1227330"/>
          <a:ext cx="9356651" cy="494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B4A3E95-C15B-1926-A61E-8D42B09DB111}"/>
              </a:ext>
            </a:extLst>
          </p:cNvPr>
          <p:cNvSpPr txBox="1"/>
          <p:nvPr/>
        </p:nvSpPr>
        <p:spPr>
          <a:xfrm>
            <a:off x="5849753" y="6250580"/>
            <a:ext cx="53673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600" dirty="0">
                <a:hlinkClick r:id="rId4"/>
              </a:rPr>
              <a:t>Statistics on the Adoption of IPv6 | Internet Society</a:t>
            </a:r>
            <a:endParaRPr lang="en-GB" sz="1600" dirty="0">
              <a:latin typeface=".AppleSystemUIFont"/>
            </a:endParaRPr>
          </a:p>
        </p:txBody>
      </p:sp>
      <p:pic>
        <p:nvPicPr>
          <p:cNvPr id="5" name="Picture 4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8A4305B5-A8FB-A0BF-A05D-B11DBB0DE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16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727C4-4018-ACF9-6C3D-36D405F6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IPv6 Adoption: Challenges Ahead</a:t>
            </a:r>
          </a:p>
        </p:txBody>
      </p:sp>
      <p:sp>
        <p:nvSpPr>
          <p:cNvPr id="5" name="Google Shape;1442;p41">
            <a:extLst>
              <a:ext uri="{FF2B5EF4-FFF2-40B4-BE49-F238E27FC236}">
                <a16:creationId xmlns:a16="http://schemas.microsoft.com/office/drawing/2014/main" id="{E8DEDA90-6A3F-B26C-0D3A-2BA86C493BC2}"/>
              </a:ext>
            </a:extLst>
          </p:cNvPr>
          <p:cNvSpPr txBox="1">
            <a:spLocks/>
          </p:cNvSpPr>
          <p:nvPr/>
        </p:nvSpPr>
        <p:spPr>
          <a:xfrm>
            <a:off x="7751408" y="2114113"/>
            <a:ext cx="2648000" cy="100595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200" dirty="0"/>
              <a:t>Technical Debt &amp; Compatibility</a:t>
            </a:r>
          </a:p>
        </p:txBody>
      </p:sp>
      <p:sp>
        <p:nvSpPr>
          <p:cNvPr id="9" name="Google Shape;1446;p41">
            <a:extLst>
              <a:ext uri="{FF2B5EF4-FFF2-40B4-BE49-F238E27FC236}">
                <a16:creationId xmlns:a16="http://schemas.microsoft.com/office/drawing/2014/main" id="{37D9F8CA-160D-DA68-D1B0-949367FEF3CB}"/>
              </a:ext>
            </a:extLst>
          </p:cNvPr>
          <p:cNvSpPr txBox="1">
            <a:spLocks/>
          </p:cNvSpPr>
          <p:nvPr/>
        </p:nvSpPr>
        <p:spPr>
          <a:xfrm>
            <a:off x="3015841" y="2114113"/>
            <a:ext cx="2648000" cy="100595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200" dirty="0">
                <a:solidFill>
                  <a:schemeClr val="tx1"/>
                </a:solidFill>
              </a:rPr>
              <a:t>Business Incentive/ROI</a:t>
            </a:r>
          </a:p>
        </p:txBody>
      </p:sp>
      <p:sp>
        <p:nvSpPr>
          <p:cNvPr id="10" name="Google Shape;1447;p41">
            <a:extLst>
              <a:ext uri="{FF2B5EF4-FFF2-40B4-BE49-F238E27FC236}">
                <a16:creationId xmlns:a16="http://schemas.microsoft.com/office/drawing/2014/main" id="{B59BB222-0ED0-D2D8-A668-70963D5D8CEA}"/>
              </a:ext>
            </a:extLst>
          </p:cNvPr>
          <p:cNvSpPr txBox="1">
            <a:spLocks/>
          </p:cNvSpPr>
          <p:nvPr/>
        </p:nvSpPr>
        <p:spPr>
          <a:xfrm>
            <a:off x="3164655" y="4443195"/>
            <a:ext cx="2648000" cy="101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200" dirty="0"/>
              <a:t>Operational Complexity</a:t>
            </a:r>
          </a:p>
        </p:txBody>
      </p:sp>
      <p:sp>
        <p:nvSpPr>
          <p:cNvPr id="12" name="Google Shape;1449;p41">
            <a:extLst>
              <a:ext uri="{FF2B5EF4-FFF2-40B4-BE49-F238E27FC236}">
                <a16:creationId xmlns:a16="http://schemas.microsoft.com/office/drawing/2014/main" id="{A654D8BD-7CE8-B97B-EC81-AC86F10DC48D}"/>
              </a:ext>
            </a:extLst>
          </p:cNvPr>
          <p:cNvSpPr txBox="1">
            <a:spLocks/>
          </p:cNvSpPr>
          <p:nvPr/>
        </p:nvSpPr>
        <p:spPr>
          <a:xfrm>
            <a:off x="7855370" y="4382939"/>
            <a:ext cx="2879685" cy="102440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200" dirty="0"/>
              <a:t>IPv4 Recycling and Market Activity </a:t>
            </a:r>
          </a:p>
        </p:txBody>
      </p:sp>
      <p:sp>
        <p:nvSpPr>
          <p:cNvPr id="17" name="Google Shape;1454;p41">
            <a:extLst>
              <a:ext uri="{FF2B5EF4-FFF2-40B4-BE49-F238E27FC236}">
                <a16:creationId xmlns:a16="http://schemas.microsoft.com/office/drawing/2014/main" id="{77253F65-F9A3-6047-EFC0-A76E9304BC69}"/>
              </a:ext>
            </a:extLst>
          </p:cNvPr>
          <p:cNvSpPr/>
          <p:nvPr/>
        </p:nvSpPr>
        <p:spPr>
          <a:xfrm>
            <a:off x="1848974" y="2119588"/>
            <a:ext cx="1012000" cy="10120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455;p41">
            <a:extLst>
              <a:ext uri="{FF2B5EF4-FFF2-40B4-BE49-F238E27FC236}">
                <a16:creationId xmlns:a16="http://schemas.microsoft.com/office/drawing/2014/main" id="{80F8026F-C959-F3C2-30E7-6B80971F630B}"/>
              </a:ext>
            </a:extLst>
          </p:cNvPr>
          <p:cNvSpPr/>
          <p:nvPr/>
        </p:nvSpPr>
        <p:spPr>
          <a:xfrm>
            <a:off x="6563099" y="2170811"/>
            <a:ext cx="1012000" cy="10120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456;p41">
            <a:extLst>
              <a:ext uri="{FF2B5EF4-FFF2-40B4-BE49-F238E27FC236}">
                <a16:creationId xmlns:a16="http://schemas.microsoft.com/office/drawing/2014/main" id="{053A3CBE-83EA-D46E-1235-35CD13BC45B6}"/>
              </a:ext>
            </a:extLst>
          </p:cNvPr>
          <p:cNvSpPr/>
          <p:nvPr/>
        </p:nvSpPr>
        <p:spPr>
          <a:xfrm>
            <a:off x="1848974" y="4501674"/>
            <a:ext cx="1012000" cy="10120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457;p41">
            <a:extLst>
              <a:ext uri="{FF2B5EF4-FFF2-40B4-BE49-F238E27FC236}">
                <a16:creationId xmlns:a16="http://schemas.microsoft.com/office/drawing/2014/main" id="{E7007BB8-2C0E-E7FE-309A-BD08F83B7176}"/>
              </a:ext>
            </a:extLst>
          </p:cNvPr>
          <p:cNvSpPr/>
          <p:nvPr/>
        </p:nvSpPr>
        <p:spPr>
          <a:xfrm>
            <a:off x="6531372" y="4501674"/>
            <a:ext cx="1012000" cy="10120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9" name="Google Shape;1446;p41">
            <a:extLst>
              <a:ext uri="{FF2B5EF4-FFF2-40B4-BE49-F238E27FC236}">
                <a16:creationId xmlns:a16="http://schemas.microsoft.com/office/drawing/2014/main" id="{94E2D97F-C6A0-A3C5-F30B-2D52240B5845}"/>
              </a:ext>
            </a:extLst>
          </p:cNvPr>
          <p:cNvSpPr txBox="1">
            <a:spLocks/>
          </p:cNvSpPr>
          <p:nvPr/>
        </p:nvSpPr>
        <p:spPr>
          <a:xfrm>
            <a:off x="3012629" y="4978976"/>
            <a:ext cx="2648000" cy="100595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E" sz="22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30FC1E-C902-389A-6C52-FFE092326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6677" y="2278328"/>
            <a:ext cx="677524" cy="67752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0947B79-C1A5-139C-7522-104C4C07A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4013" y="4718580"/>
            <a:ext cx="636429" cy="63642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FD23FBD-2619-CB42-DB78-A705CBDACB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79115" y="2385743"/>
            <a:ext cx="579967" cy="57996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51AAAA1-DAF5-1C95-6D98-E0E221D850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75903" y="4718580"/>
            <a:ext cx="578187" cy="578187"/>
          </a:xfrm>
          <a:prstGeom prst="rect">
            <a:avLst/>
          </a:prstGeom>
        </p:spPr>
      </p:pic>
      <p:pic>
        <p:nvPicPr>
          <p:cNvPr id="6" name="Picture 5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3646EBB9-9DE7-2694-C7C0-583CDC425E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2" grpId="0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DC6AF-31D0-06BC-F420-AA63C7DE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4000" dirty="0">
                <a:latin typeface="Inter" panose="02000503000000020004" pitchFamily="2" charset="0"/>
                <a:ea typeface="Inter" panose="02000503000000020004" pitchFamily="2" charset="0"/>
              </a:rPr>
              <a:t>While IPv6 grows, </a:t>
            </a:r>
            <a:br>
              <a:rPr lang="en-IE" sz="4000" dirty="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IE" sz="4000" dirty="0">
                <a:latin typeface="Inter" panose="02000503000000020004" pitchFamily="2" charset="0"/>
                <a:ea typeface="Inter" panose="02000503000000020004" pitchFamily="2" charset="0"/>
              </a:rPr>
              <a:t>what's happening to IPv4?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7098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96205-76C9-9D62-0BAC-EE27F662D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Inter" panose="02000503000000020004" pitchFamily="2" charset="0"/>
                <a:ea typeface="Inter" panose="02000503000000020004" pitchFamily="2" charset="0"/>
              </a:rPr>
              <a:t>Allocated Addresses = 3,687M</a:t>
            </a:r>
            <a:endParaRPr lang="en-IE" dirty="0"/>
          </a:p>
        </p:txBody>
      </p:sp>
      <p:sp>
        <p:nvSpPr>
          <p:cNvPr id="27" name="Google Shape;1862;p56">
            <a:extLst>
              <a:ext uri="{FF2B5EF4-FFF2-40B4-BE49-F238E27FC236}">
                <a16:creationId xmlns:a16="http://schemas.microsoft.com/office/drawing/2014/main" id="{E496238A-0393-976D-9226-5E7181A72EC8}"/>
              </a:ext>
            </a:extLst>
          </p:cNvPr>
          <p:cNvSpPr txBox="1">
            <a:spLocks/>
          </p:cNvSpPr>
          <p:nvPr/>
        </p:nvSpPr>
        <p:spPr>
          <a:xfrm>
            <a:off x="5708674" y="2402357"/>
            <a:ext cx="1012000" cy="1012000"/>
          </a:xfrm>
          <a:prstGeom prst="rect">
            <a:avLst/>
          </a:prstGeom>
          <a:noFill/>
          <a:ln w="19050" cap="flat" cmpd="sng">
            <a:solidFill>
              <a:srgbClr val="0A24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Encode Sans"/>
              <a:buNone/>
              <a:defRPr sz="2667" b="1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>
              <a:buClr>
                <a:srgbClr val="FFFFFF"/>
              </a:buClr>
            </a:pPr>
            <a:r>
              <a:rPr lang="en" sz="2400" kern="0" dirty="0">
                <a:solidFill>
                  <a:schemeClr val="tx1"/>
                </a:solidFill>
                <a:latin typeface="+mj-lt"/>
              </a:rPr>
              <a:t>84</a:t>
            </a:r>
            <a:r>
              <a:rPr kumimoji="0" lang="e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Encode Sans"/>
              </a:rPr>
              <a:t>%</a:t>
            </a:r>
          </a:p>
        </p:txBody>
      </p:sp>
      <p:sp>
        <p:nvSpPr>
          <p:cNvPr id="28" name="Google Shape;1863;p56">
            <a:extLst>
              <a:ext uri="{FF2B5EF4-FFF2-40B4-BE49-F238E27FC236}">
                <a16:creationId xmlns:a16="http://schemas.microsoft.com/office/drawing/2014/main" id="{21FB76A5-9094-3087-B4E4-650CDBB365FC}"/>
              </a:ext>
            </a:extLst>
          </p:cNvPr>
          <p:cNvSpPr txBox="1">
            <a:spLocks/>
          </p:cNvSpPr>
          <p:nvPr/>
        </p:nvSpPr>
        <p:spPr>
          <a:xfrm>
            <a:off x="9555245" y="2402357"/>
            <a:ext cx="1012000" cy="1012000"/>
          </a:xfrm>
          <a:prstGeom prst="rect">
            <a:avLst/>
          </a:prstGeom>
          <a:noFill/>
          <a:ln w="19050" cap="flat" cmpd="sng">
            <a:solidFill>
              <a:srgbClr val="0A24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Encode Sans"/>
              <a:buNone/>
              <a:defRPr sz="2667" b="1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nton"/>
              <a:buNone/>
              <a:defRPr sz="80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Encode Sans"/>
              <a:buNone/>
              <a:tabLst/>
              <a:defRPr/>
            </a:pPr>
            <a:r>
              <a:rPr lang="en" kern="0" dirty="0">
                <a:solidFill>
                  <a:schemeClr val="tx1"/>
                </a:solidFill>
                <a:latin typeface="+mj-lt"/>
              </a:rPr>
              <a:t>16</a:t>
            </a:r>
            <a:r>
              <a:rPr kumimoji="0" lang="en" sz="2667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Encode Sans"/>
              </a:rPr>
              <a:t>%</a:t>
            </a:r>
          </a:p>
        </p:txBody>
      </p:sp>
      <p:sp>
        <p:nvSpPr>
          <p:cNvPr id="29" name="Google Shape;1864;p56">
            <a:extLst>
              <a:ext uri="{FF2B5EF4-FFF2-40B4-BE49-F238E27FC236}">
                <a16:creationId xmlns:a16="http://schemas.microsoft.com/office/drawing/2014/main" id="{691CE9D5-C0BC-A582-1DCC-854EDC9BBC44}"/>
              </a:ext>
            </a:extLst>
          </p:cNvPr>
          <p:cNvSpPr txBox="1">
            <a:spLocks/>
          </p:cNvSpPr>
          <p:nvPr/>
        </p:nvSpPr>
        <p:spPr>
          <a:xfrm>
            <a:off x="4364483" y="4341164"/>
            <a:ext cx="3700400" cy="96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"/>
              <a:buNone/>
              <a:defRPr sz="2667" b="1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Encode Sans"/>
              <a:buNone/>
              <a:tabLst/>
              <a:defRPr/>
            </a:pPr>
            <a:r>
              <a:rPr kumimoji="0" lang="en-I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Encode Sans"/>
              </a:rPr>
              <a:t>Advertised Blocks: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Encode Sans"/>
              <a:buNone/>
              <a:tabLst/>
              <a:defRPr/>
            </a:pPr>
            <a:r>
              <a:rPr kumimoji="0" lang="en-IE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Encode Sans"/>
              </a:rPr>
              <a:t>3,104M</a:t>
            </a:r>
          </a:p>
        </p:txBody>
      </p:sp>
      <p:sp>
        <p:nvSpPr>
          <p:cNvPr id="30" name="Google Shape;1865;p56">
            <a:extLst>
              <a:ext uri="{FF2B5EF4-FFF2-40B4-BE49-F238E27FC236}">
                <a16:creationId xmlns:a16="http://schemas.microsoft.com/office/drawing/2014/main" id="{D3A7DBCC-5BF0-56D0-3BE9-8522AECC8E1D}"/>
              </a:ext>
            </a:extLst>
          </p:cNvPr>
          <p:cNvSpPr txBox="1">
            <a:spLocks/>
          </p:cNvSpPr>
          <p:nvPr/>
        </p:nvSpPr>
        <p:spPr>
          <a:xfrm>
            <a:off x="8211045" y="4584964"/>
            <a:ext cx="3700400" cy="71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"/>
              <a:buNone/>
              <a:defRPr sz="2667" b="1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Encode Sans"/>
              <a:buNone/>
              <a:tabLst/>
              <a:defRPr/>
            </a:pPr>
            <a:r>
              <a:rPr kumimoji="0" lang="en-IE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Encode Sans"/>
              </a:rPr>
              <a:t>Not Advertised Blocks: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Encode Sans"/>
              <a:buNone/>
              <a:tabLst/>
              <a:defRPr/>
            </a:pPr>
            <a:r>
              <a:rPr kumimoji="0" lang="en-IE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Encode Sans"/>
              </a:rPr>
              <a:t>583M</a:t>
            </a:r>
          </a:p>
        </p:txBody>
      </p:sp>
      <p:sp>
        <p:nvSpPr>
          <p:cNvPr id="33" name="Google Shape;1868;p56">
            <a:extLst>
              <a:ext uri="{FF2B5EF4-FFF2-40B4-BE49-F238E27FC236}">
                <a16:creationId xmlns:a16="http://schemas.microsoft.com/office/drawing/2014/main" id="{67E8D059-8138-F2FD-34F1-17BDC0FFB000}"/>
              </a:ext>
            </a:extLst>
          </p:cNvPr>
          <p:cNvSpPr/>
          <p:nvPr/>
        </p:nvSpPr>
        <p:spPr>
          <a:xfrm>
            <a:off x="5148274" y="3790351"/>
            <a:ext cx="2132800" cy="3048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rgbClr val="0A24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Google Shape;1869;p56">
            <a:extLst>
              <a:ext uri="{FF2B5EF4-FFF2-40B4-BE49-F238E27FC236}">
                <a16:creationId xmlns:a16="http://schemas.microsoft.com/office/drawing/2014/main" id="{4BD2EBD1-435D-0917-B285-579F9CE7AF46}"/>
              </a:ext>
            </a:extLst>
          </p:cNvPr>
          <p:cNvSpPr/>
          <p:nvPr/>
        </p:nvSpPr>
        <p:spPr>
          <a:xfrm>
            <a:off x="5148274" y="3790351"/>
            <a:ext cx="1709077" cy="304800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 w="19050" cap="flat" cmpd="sng">
            <a:solidFill>
              <a:srgbClr val="0A24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Google Shape;1870;p56">
            <a:extLst>
              <a:ext uri="{FF2B5EF4-FFF2-40B4-BE49-F238E27FC236}">
                <a16:creationId xmlns:a16="http://schemas.microsoft.com/office/drawing/2014/main" id="{F94E9B1E-AC7D-615D-39E6-E00BB1D70EE7}"/>
              </a:ext>
            </a:extLst>
          </p:cNvPr>
          <p:cNvSpPr/>
          <p:nvPr/>
        </p:nvSpPr>
        <p:spPr>
          <a:xfrm>
            <a:off x="8994844" y="3796318"/>
            <a:ext cx="2132800" cy="304800"/>
          </a:xfrm>
          <a:prstGeom prst="roundRect">
            <a:avLst>
              <a:gd name="adj" fmla="val 0"/>
            </a:avLst>
          </a:prstGeom>
          <a:noFill/>
          <a:ln w="19050" cap="flat" cmpd="sng">
            <a:solidFill>
              <a:srgbClr val="0A24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Google Shape;1871;p56">
            <a:extLst>
              <a:ext uri="{FF2B5EF4-FFF2-40B4-BE49-F238E27FC236}">
                <a16:creationId xmlns:a16="http://schemas.microsoft.com/office/drawing/2014/main" id="{55EDF380-2BEF-D0BB-BF49-4E9CE9E08196}"/>
              </a:ext>
            </a:extLst>
          </p:cNvPr>
          <p:cNvSpPr/>
          <p:nvPr/>
        </p:nvSpPr>
        <p:spPr>
          <a:xfrm>
            <a:off x="8994844" y="3796318"/>
            <a:ext cx="437900" cy="304800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 w="19050" cap="flat" cmpd="sng">
            <a:solidFill>
              <a:srgbClr val="0A24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Google Shape;1864;p56">
            <a:extLst>
              <a:ext uri="{FF2B5EF4-FFF2-40B4-BE49-F238E27FC236}">
                <a16:creationId xmlns:a16="http://schemas.microsoft.com/office/drawing/2014/main" id="{4F66925F-6064-94FD-9802-7A4CF725664F}"/>
              </a:ext>
            </a:extLst>
          </p:cNvPr>
          <p:cNvSpPr txBox="1">
            <a:spLocks/>
          </p:cNvSpPr>
          <p:nvPr/>
        </p:nvSpPr>
        <p:spPr>
          <a:xfrm>
            <a:off x="7863038" y="1638398"/>
            <a:ext cx="3490762" cy="389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"/>
              <a:buNone/>
              <a:defRPr sz="2667" b="1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Encode Sans"/>
              <a:buNone/>
              <a:tabLst/>
              <a:defRPr/>
            </a:pPr>
            <a:r>
              <a:rPr kumimoji="0" lang="en-IE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sym typeface="Encode Sans"/>
              </a:rPr>
              <a:t>(source: APNIC, Nov 2025)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F3F6DD1-C06F-3BF0-AB28-16ED8BCD6D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5577962"/>
              </p:ext>
            </p:extLst>
          </p:nvPr>
        </p:nvGraphicFramePr>
        <p:xfrm>
          <a:off x="87824" y="1991713"/>
          <a:ext cx="3991703" cy="330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4FD1CD5C-9020-F7D6-DF55-246952891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2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3" grpId="0" animBg="1"/>
      <p:bldP spid="34" grpId="0" animBg="1"/>
      <p:bldP spid="35" grpId="0" animBg="1"/>
      <p:bldP spid="36" grpId="0" animBg="1"/>
      <p:bldP spid="37" grpId="0"/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8BBA1-DFEB-B916-C0B1-8F8EFE253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IPv4 Transfers (intra + inter, recipient RIR)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E5E93F7-11DB-9A2B-93A8-2D568B7EAA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052652"/>
              </p:ext>
            </p:extLst>
          </p:nvPr>
        </p:nvGraphicFramePr>
        <p:xfrm>
          <a:off x="82192" y="4457444"/>
          <a:ext cx="8155970" cy="2264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FE1CDB6-3562-E5B6-BF15-289B5DA34B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064779"/>
              </p:ext>
            </p:extLst>
          </p:nvPr>
        </p:nvGraphicFramePr>
        <p:xfrm>
          <a:off x="82192" y="1268153"/>
          <a:ext cx="8155972" cy="3101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C026694-EB43-EE5F-0C59-534536E2E4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110001"/>
              </p:ext>
            </p:extLst>
          </p:nvPr>
        </p:nvGraphicFramePr>
        <p:xfrm>
          <a:off x="8238162" y="1268153"/>
          <a:ext cx="3953838" cy="2773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1695B05-D248-6393-3BA5-8F304F5EDA45}"/>
              </a:ext>
            </a:extLst>
          </p:cNvPr>
          <p:cNvSpPr txBox="1"/>
          <p:nvPr/>
        </p:nvSpPr>
        <p:spPr>
          <a:xfrm>
            <a:off x="8552666" y="4989681"/>
            <a:ext cx="35571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chemeClr val="tx1"/>
                </a:solidFill>
              </a:rPr>
              <a:t>1.494B IPv4 addresses transferred since 2009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chemeClr val="tx1"/>
                </a:solidFill>
              </a:rPr>
              <a:t>40% total volume of globally allocated IPv4</a:t>
            </a:r>
            <a:endParaRPr lang="en-IE" dirty="0"/>
          </a:p>
        </p:txBody>
      </p:sp>
      <p:pic>
        <p:nvPicPr>
          <p:cNvPr id="9" name="Picture 8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84456425-E941-B7F8-443C-705C3DEE2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1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3" grpId="0">
        <p:bldAsOne/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016CC-C5E1-6663-779E-03262B950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Inter-RIR Transfers: RIPE Dominating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A176F-A683-6058-2F13-47C82487A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120" y="1378685"/>
            <a:ext cx="7084413" cy="1880369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IE" dirty="0">
                <a:solidFill>
                  <a:schemeClr val="tx1"/>
                </a:solidFill>
              </a:rPr>
              <a:t>Disproportionate IPv4 volumes being transferred to RIPE</a:t>
            </a:r>
            <a:r>
              <a:rPr lang="en-GB" dirty="0">
                <a:solidFill>
                  <a:schemeClr val="tx1"/>
                </a:solidFill>
              </a:rPr>
              <a:t>. </a:t>
            </a:r>
            <a:r>
              <a:rPr lang="en-IE" dirty="0">
                <a:solidFill>
                  <a:schemeClr val="tx1"/>
                </a:solidFill>
              </a:rPr>
              <a:t>81.9M from ARIN, 9M from APNIC </a:t>
            </a:r>
            <a:endParaRPr lang="en-GB" dirty="0">
              <a:solidFill>
                <a:schemeClr val="tx1"/>
              </a:solidFill>
            </a:endParaRPr>
          </a:p>
          <a:p>
            <a:pPr lvl="1"/>
            <a:r>
              <a:rPr lang="en-IE" sz="2000" dirty="0">
                <a:solidFill>
                  <a:schemeClr val="tx1"/>
                </a:solidFill>
              </a:rPr>
              <a:t>Cheaper RIR fees – RIPE flat membership fee</a:t>
            </a:r>
          </a:p>
          <a:p>
            <a:pPr lvl="1"/>
            <a:r>
              <a:rPr lang="en-GB" sz="2000" dirty="0">
                <a:solidFill>
                  <a:schemeClr val="tx1"/>
                </a:solidFill>
              </a:rPr>
              <a:t>IP</a:t>
            </a:r>
            <a:r>
              <a:rPr lang="en-IE" sz="2000" dirty="0">
                <a:solidFill>
                  <a:schemeClr val="tx1"/>
                </a:solidFill>
              </a:rPr>
              <a:t> leasing </a:t>
            </a:r>
            <a:r>
              <a:rPr lang="en-GB" sz="2000" dirty="0">
                <a:solidFill>
                  <a:schemeClr val="tx1"/>
                </a:solidFill>
              </a:rPr>
              <a:t>allowed</a:t>
            </a:r>
            <a:r>
              <a:rPr lang="en-IE" sz="2000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en-IE" sz="2000" dirty="0">
                <a:solidFill>
                  <a:schemeClr val="tx1"/>
                </a:solidFill>
              </a:rPr>
              <a:t>RIPE the global hub for leasing?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5D0C345-D628-AEAE-8D87-72E461B4A3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2271909"/>
              </p:ext>
            </p:extLst>
          </p:nvPr>
        </p:nvGraphicFramePr>
        <p:xfrm>
          <a:off x="478604" y="3914454"/>
          <a:ext cx="11059275" cy="2845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B7E377A-4452-9D01-7BEE-5E9A907631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065956"/>
              </p:ext>
            </p:extLst>
          </p:nvPr>
        </p:nvGraphicFramePr>
        <p:xfrm>
          <a:off x="7637469" y="1068513"/>
          <a:ext cx="4328691" cy="2845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4BFB8E-261D-95B6-1EBE-ABE7E8B9AF9E}"/>
              </a:ext>
            </a:extLst>
          </p:cNvPr>
          <p:cNvSpPr txBox="1">
            <a:spLocks/>
          </p:cNvSpPr>
          <p:nvPr/>
        </p:nvSpPr>
        <p:spPr>
          <a:xfrm>
            <a:off x="654120" y="3259054"/>
            <a:ext cx="6900333" cy="81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200" dirty="0">
                <a:solidFill>
                  <a:schemeClr val="tx1"/>
                </a:solidFill>
              </a:rPr>
              <a:t>IP blocks freely flow globally </a:t>
            </a:r>
          </a:p>
          <a:p>
            <a:pPr lvl="1"/>
            <a:endParaRPr lang="en-IE" sz="1900" dirty="0">
              <a:solidFill>
                <a:schemeClr val="tx1"/>
              </a:solidFill>
            </a:endParaRPr>
          </a:p>
        </p:txBody>
      </p:sp>
      <p:pic>
        <p:nvPicPr>
          <p:cNvPr id="8" name="Picture 7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11538B05-4E1C-5C79-28E3-1B1FC9195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1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4" grpId="0">
        <p:bldAsOne/>
      </p:bldGraphic>
      <p:bldGraphic spid="7" grpId="0">
        <p:bldAsOne/>
      </p:bldGraphic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79DE2-5FA1-399C-DEBD-D97B96C71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IPv4 Market: Leasing Boom</a:t>
            </a:r>
            <a:endParaRPr lang="en-IE" i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61DC09-D685-BB26-E267-F88597F66E00}"/>
              </a:ext>
            </a:extLst>
          </p:cNvPr>
          <p:cNvSpPr txBox="1">
            <a:spLocks/>
          </p:cNvSpPr>
          <p:nvPr/>
        </p:nvSpPr>
        <p:spPr>
          <a:xfrm>
            <a:off x="770021" y="1298448"/>
            <a:ext cx="10583779" cy="5559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E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Attractive option to generate revenue without </a:t>
            </a:r>
            <a:r>
              <a:rPr lang="en-IE" sz="220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losing ‘ownership’ </a:t>
            </a:r>
            <a:endParaRPr lang="en-IE" sz="220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>
              <a:defRPr/>
            </a:pPr>
            <a:r>
              <a:rPr lang="en-GB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Lack of transparency, unlike transfers (RIR processed &amp; JSON publications) </a:t>
            </a:r>
          </a:p>
          <a:p>
            <a:pPr lvl="1">
              <a:defRPr/>
            </a:pPr>
            <a:r>
              <a:rPr lang="en-GB" sz="20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Registrations inconsistent and at discretion of holders </a:t>
            </a:r>
          </a:p>
          <a:p>
            <a:pPr lvl="1">
              <a:defRPr/>
            </a:pPr>
            <a:r>
              <a:rPr lang="en-GB" sz="20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Makes it challenging for policy to adapt to realities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DA1BA56-A25F-AA03-B2C1-6F5A5F0B7C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07563"/>
              </p:ext>
            </p:extLst>
          </p:nvPr>
        </p:nvGraphicFramePr>
        <p:xfrm>
          <a:off x="906379" y="2971800"/>
          <a:ext cx="10515600" cy="3886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B36C5B3C-C5B8-1D34-3AF9-1FB8FE122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2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0CCA3-78EE-BE22-31D5-6AF9C985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IPv4 Market: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4FD43-6E9E-E9FD-F0E4-E414AB54F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/>
          </a:bodyPr>
          <a:lstStyle/>
          <a:p>
            <a:r>
              <a:rPr lang="en-IE" sz="2200" dirty="0">
                <a:solidFill>
                  <a:schemeClr val="tx1"/>
                </a:solidFill>
              </a:rPr>
              <a:t>Transfers: Greater supply driving market correction</a:t>
            </a:r>
          </a:p>
          <a:p>
            <a:r>
              <a:rPr lang="en-IE" sz="2200" dirty="0">
                <a:solidFill>
                  <a:schemeClr val="tx1"/>
                </a:solidFill>
              </a:rPr>
              <a:t>Leasing: $0.35 - $0.46 per IP/month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8CD4DCA-E6AC-9127-6A76-48782D777A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779829"/>
              </p:ext>
            </p:extLst>
          </p:nvPr>
        </p:nvGraphicFramePr>
        <p:xfrm>
          <a:off x="1230429" y="2526170"/>
          <a:ext cx="9731141" cy="408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55ED1DD4-F8FD-811A-58A5-724F37305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1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589F9-84FC-BCFB-E9C0-A185DB7A4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i="0" dirty="0">
                <a:effectLst/>
                <a:latin typeface="Inter" panose="02000503000000020004" pitchFamily="2" charset="0"/>
                <a:ea typeface="Inter" panose="02000503000000020004" pitchFamily="2" charset="0"/>
              </a:rPr>
              <a:t>What does this mean?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94957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B0FE-66FB-638A-AA15-DF8A4A3DE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Dual-Stack World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F22C87-7B4D-4ED7-D3C0-A2461D725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686" y="1310463"/>
            <a:ext cx="10460627" cy="5433237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GB" sz="2200" b="0" i="0" dirty="0">
                <a:solidFill>
                  <a:schemeClr val="tx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IPv4 and IPv6 co-exist, and will continue to do so </a:t>
            </a:r>
          </a:p>
          <a:p>
            <a:pPr lvl="1">
              <a:lnSpc>
                <a:spcPct val="110000"/>
              </a:lnSpc>
            </a:pPr>
            <a:r>
              <a:rPr lang="en-GB" sz="2000" b="0" i="0" dirty="0">
                <a:solidFill>
                  <a:schemeClr val="tx1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IPv6 adoption is growing. IPv4 market is evolving  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Options available for organisations who need and/or hold public IP capacity</a:t>
            </a:r>
          </a:p>
          <a:p>
            <a:pPr lvl="1">
              <a:lnSpc>
                <a:spcPct val="110000"/>
              </a:lnSpc>
            </a:pPr>
            <a:r>
              <a:rPr lang="en-GB" sz="20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IPv6, IPv4 transfers and/or IPv4 leasing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Key considerations: </a:t>
            </a:r>
          </a:p>
          <a:p>
            <a:pPr lvl="1"/>
            <a:endParaRPr lang="en-GB" sz="200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lvl="1"/>
            <a:endParaRPr lang="en-GB" sz="200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lvl="1"/>
            <a:endParaRPr lang="en-GB" sz="200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lvl="1"/>
            <a:endParaRPr lang="en-GB" sz="200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endParaRPr lang="en-GB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0" indent="0">
              <a:buNone/>
            </a:pPr>
            <a:endParaRPr lang="en-GB" noProof="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0" indent="0">
              <a:buNone/>
            </a:pPr>
            <a:endParaRPr kumimoji="0" lang="en-GB" sz="17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Inter" panose="02000503000000020004" pitchFamily="2" charset="0"/>
              <a:ea typeface="Inter" panose="02000503000000020004" pitchFamily="2" charset="0"/>
            </a:endParaRPr>
          </a:p>
          <a:p>
            <a:r>
              <a:rPr lang="en-GB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Build your foundation</a:t>
            </a:r>
            <a:r>
              <a:rPr kumimoji="0" lang="en-GB" sz="240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nter" panose="02000503000000020004" pitchFamily="2" charset="0"/>
                <a:ea typeface="Inter" panose="02000503000000020004" pitchFamily="2" charset="0"/>
              </a:rPr>
              <a:t>: </a:t>
            </a: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nter" panose="02000503000000020004" pitchFamily="2" charset="0"/>
                <a:ea typeface="Inter" panose="02000503000000020004" pitchFamily="2" charset="0"/>
              </a:rPr>
              <a:t>Mature Internal IP Ecosystem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7913899-A738-7448-3892-C3E0A6F10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024581"/>
              </p:ext>
            </p:extLst>
          </p:nvPr>
        </p:nvGraphicFramePr>
        <p:xfrm>
          <a:off x="865686" y="3503484"/>
          <a:ext cx="10669089" cy="2554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364">
                  <a:extLst>
                    <a:ext uri="{9D8B030D-6E8A-4147-A177-3AD203B41FA5}">
                      <a16:colId xmlns:a16="http://schemas.microsoft.com/office/drawing/2014/main" val="1075057004"/>
                    </a:ext>
                  </a:extLst>
                </a:gridCol>
                <a:gridCol w="1990725">
                  <a:extLst>
                    <a:ext uri="{9D8B030D-6E8A-4147-A177-3AD203B41FA5}">
                      <a16:colId xmlns:a16="http://schemas.microsoft.com/office/drawing/2014/main" val="3985963608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128085716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619987029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3091172873"/>
                    </a:ext>
                  </a:extLst>
                </a:gridCol>
              </a:tblGrid>
              <a:tr h="271744"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Technical</a:t>
                      </a:r>
                      <a:endParaRPr lang="en-NL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Business</a:t>
                      </a:r>
                      <a:endParaRPr lang="en-NL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/>
                        <a:t>Market </a:t>
                      </a:r>
                      <a:endParaRPr lang="en-NL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600" dirty="0"/>
                        <a:t>Dependencies</a:t>
                      </a:r>
                      <a:r>
                        <a:rPr lang="en-GB" sz="1700" dirty="0"/>
                        <a:t> </a:t>
                      </a:r>
                      <a:endParaRPr lang="en-NL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/>
                        <a:t>Risk</a:t>
                      </a:r>
                      <a:endParaRPr lang="en-NL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78328"/>
                  </a:ext>
                </a:extLst>
              </a:tr>
              <a:tr h="815073">
                <a:tc>
                  <a:txBody>
                    <a:bodyPr/>
                    <a:lstStyle/>
                    <a:p>
                      <a:r>
                        <a:rPr lang="en-IE" sz="1600" dirty="0"/>
                        <a:t>Current utilization &amp; efficiency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Service lifecycle horizon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/>
                        <a:t>Holdings (surplus/deficit)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/>
                        <a:t>Customer IPv6 adoption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Price volatility tolerance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5750237"/>
                  </a:ext>
                </a:extLst>
              </a:tr>
              <a:tr h="760795">
                <a:tc>
                  <a:txBody>
                    <a:bodyPr/>
                    <a:lstStyle/>
                    <a:p>
                      <a:r>
                        <a:rPr lang="en-IE" sz="1600" dirty="0"/>
                        <a:t>IPv6 readiness (apps, vendors, ops)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/>
                        <a:t>CapEx vs OpEx preference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Regional pricing &amp; liquidity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Vendor support timelines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Operational disruption limits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7266474"/>
                  </a:ext>
                </a:extLst>
              </a:tr>
              <a:tr h="627827">
                <a:tc>
                  <a:txBody>
                    <a:bodyPr/>
                    <a:lstStyle/>
                    <a:p>
                      <a:r>
                        <a:rPr lang="en-IE" sz="1600"/>
                        <a:t>NAT/CGN capability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TCO horizon &amp; budget cycles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/>
                        <a:t>Market timing &amp; costs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Renewal terms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Financial exposure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5082850"/>
                  </a:ext>
                </a:extLst>
              </a:tr>
            </a:tbl>
          </a:graphicData>
        </a:graphic>
      </p:graphicFrame>
      <p:pic>
        <p:nvPicPr>
          <p:cNvPr id="4" name="Picture 3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998E8F0E-31CC-968A-F9E3-58A2F1885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9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589F9-84FC-BCFB-E9C0-A185DB7A4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i="0" dirty="0">
                <a:effectLst/>
                <a:latin typeface="Inter" panose="02000503000000020004" pitchFamily="2" charset="0"/>
                <a:ea typeface="Inter" panose="02000503000000020004" pitchFamily="2" charset="0"/>
              </a:rPr>
              <a:t>PART II </a:t>
            </a:r>
            <a:br>
              <a:rPr lang="en-GB" sz="4000" b="1" i="0" dirty="0"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GB" sz="4000" b="1" i="0" dirty="0"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GB" sz="4000" b="1" i="0" dirty="0">
                <a:effectLst/>
                <a:latin typeface="Inter" panose="02000503000000020004" pitchFamily="2" charset="0"/>
                <a:ea typeface="Inter" panose="02000503000000020004" pitchFamily="2" charset="0"/>
              </a:rPr>
              <a:t>Internal Maturity Imperative</a:t>
            </a:r>
            <a:r>
              <a:rPr lang="en-GB" sz="4000" b="1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70939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DC95-BFDF-035C-9A53-99B678DA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2"/>
            <a:ext cx="10515600" cy="667594"/>
          </a:xfrm>
        </p:spPr>
        <p:txBody>
          <a:bodyPr>
            <a:normAutofit/>
          </a:bodyPr>
          <a:lstStyle/>
          <a:p>
            <a:r>
              <a:rPr lang="en-IE" sz="3200" dirty="0">
                <a:solidFill>
                  <a:srgbClr val="0A2463"/>
                </a:solidFill>
                <a:latin typeface="Inter" panose="02000503000000020004" pitchFamily="2" charset="0"/>
                <a:ea typeface="Inter" panose="02000503000000020004" pitchFamily="2" charset="0"/>
              </a:rPr>
              <a:t>Optimise your IP Ecosystem</a:t>
            </a:r>
            <a:endParaRPr lang="en-IE" dirty="0">
              <a:solidFill>
                <a:srgbClr val="0A2463"/>
              </a:solidFill>
            </a:endParaRPr>
          </a:p>
        </p:txBody>
      </p:sp>
      <p:sp>
        <p:nvSpPr>
          <p:cNvPr id="4" name="Google Shape;179;p17">
            <a:extLst>
              <a:ext uri="{FF2B5EF4-FFF2-40B4-BE49-F238E27FC236}">
                <a16:creationId xmlns:a16="http://schemas.microsoft.com/office/drawing/2014/main" id="{62145A29-46F9-5327-A735-B8FC1F99971D}"/>
              </a:ext>
            </a:extLst>
          </p:cNvPr>
          <p:cNvSpPr txBox="1">
            <a:spLocks/>
          </p:cNvSpPr>
          <p:nvPr/>
        </p:nvSpPr>
        <p:spPr>
          <a:xfrm>
            <a:off x="686367" y="602951"/>
            <a:ext cx="10819200" cy="68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1100"/>
            </a:pPr>
            <a:endParaRPr lang="en-IE" dirty="0"/>
          </a:p>
        </p:txBody>
      </p:sp>
      <p:sp>
        <p:nvSpPr>
          <p:cNvPr id="5" name="Google Shape;180;p17">
            <a:extLst>
              <a:ext uri="{FF2B5EF4-FFF2-40B4-BE49-F238E27FC236}">
                <a16:creationId xmlns:a16="http://schemas.microsoft.com/office/drawing/2014/main" id="{BA1432E2-7608-1DC5-E0B6-551B3A68CAA8}"/>
              </a:ext>
            </a:extLst>
          </p:cNvPr>
          <p:cNvSpPr/>
          <p:nvPr/>
        </p:nvSpPr>
        <p:spPr>
          <a:xfrm rot="409123">
            <a:off x="5431281" y="3364407"/>
            <a:ext cx="1851396" cy="1978024"/>
          </a:xfrm>
          <a:custGeom>
            <a:avLst/>
            <a:gdLst/>
            <a:ahLst/>
            <a:cxnLst/>
            <a:rect l="l" t="t" r="r" b="b"/>
            <a:pathLst>
              <a:path w="49769" h="53173" extrusionOk="0">
                <a:moveTo>
                  <a:pt x="21980" y="1"/>
                </a:moveTo>
                <a:cubicBezTo>
                  <a:pt x="24670" y="929"/>
                  <a:pt x="27159" y="2584"/>
                  <a:pt x="29123" y="4918"/>
                </a:cubicBezTo>
                <a:cubicBezTo>
                  <a:pt x="29290" y="5120"/>
                  <a:pt x="29457" y="5311"/>
                  <a:pt x="29600" y="5501"/>
                </a:cubicBezTo>
                <a:cubicBezTo>
                  <a:pt x="29635" y="5549"/>
                  <a:pt x="29659" y="5596"/>
                  <a:pt x="29707" y="5632"/>
                </a:cubicBezTo>
                <a:cubicBezTo>
                  <a:pt x="29826" y="5799"/>
                  <a:pt x="29957" y="5966"/>
                  <a:pt x="30076" y="6108"/>
                </a:cubicBezTo>
                <a:cubicBezTo>
                  <a:pt x="30112" y="6144"/>
                  <a:pt x="30124" y="6180"/>
                  <a:pt x="30147" y="6216"/>
                </a:cubicBezTo>
                <a:cubicBezTo>
                  <a:pt x="30290" y="6394"/>
                  <a:pt x="30421" y="6585"/>
                  <a:pt x="30552" y="6763"/>
                </a:cubicBezTo>
                <a:lnTo>
                  <a:pt x="30564" y="6775"/>
                </a:lnTo>
                <a:cubicBezTo>
                  <a:pt x="33814" y="11419"/>
                  <a:pt x="35112" y="16705"/>
                  <a:pt x="34374" y="22277"/>
                </a:cubicBezTo>
                <a:lnTo>
                  <a:pt x="34374" y="22289"/>
                </a:lnTo>
                <a:cubicBezTo>
                  <a:pt x="34350" y="22515"/>
                  <a:pt x="34315" y="22741"/>
                  <a:pt x="34279" y="22980"/>
                </a:cubicBezTo>
                <a:cubicBezTo>
                  <a:pt x="34279" y="23003"/>
                  <a:pt x="34255" y="23039"/>
                  <a:pt x="34255" y="23063"/>
                </a:cubicBezTo>
                <a:cubicBezTo>
                  <a:pt x="34231" y="23289"/>
                  <a:pt x="34184" y="23515"/>
                  <a:pt x="34136" y="23718"/>
                </a:cubicBezTo>
                <a:cubicBezTo>
                  <a:pt x="34136" y="23753"/>
                  <a:pt x="34124" y="23777"/>
                  <a:pt x="34124" y="23813"/>
                </a:cubicBezTo>
                <a:cubicBezTo>
                  <a:pt x="34076" y="24027"/>
                  <a:pt x="34041" y="24254"/>
                  <a:pt x="33981" y="24480"/>
                </a:cubicBezTo>
                <a:lnTo>
                  <a:pt x="33981" y="24504"/>
                </a:lnTo>
                <a:cubicBezTo>
                  <a:pt x="33957" y="24587"/>
                  <a:pt x="33945" y="24658"/>
                  <a:pt x="33934" y="24718"/>
                </a:cubicBezTo>
                <a:cubicBezTo>
                  <a:pt x="33886" y="24885"/>
                  <a:pt x="33862" y="25039"/>
                  <a:pt x="33814" y="25194"/>
                </a:cubicBezTo>
                <a:cubicBezTo>
                  <a:pt x="33803" y="25266"/>
                  <a:pt x="33767" y="25361"/>
                  <a:pt x="33755" y="25432"/>
                </a:cubicBezTo>
                <a:cubicBezTo>
                  <a:pt x="33707" y="25611"/>
                  <a:pt x="33660" y="25778"/>
                  <a:pt x="33600" y="25956"/>
                </a:cubicBezTo>
                <a:cubicBezTo>
                  <a:pt x="33588" y="25992"/>
                  <a:pt x="33576" y="26051"/>
                  <a:pt x="33564" y="26099"/>
                </a:cubicBezTo>
                <a:cubicBezTo>
                  <a:pt x="32029" y="31290"/>
                  <a:pt x="28861" y="36279"/>
                  <a:pt x="24432" y="40422"/>
                </a:cubicBezTo>
                <a:cubicBezTo>
                  <a:pt x="24397" y="40446"/>
                  <a:pt x="24361" y="40494"/>
                  <a:pt x="24313" y="40517"/>
                </a:cubicBezTo>
                <a:cubicBezTo>
                  <a:pt x="24230" y="40601"/>
                  <a:pt x="24158" y="40672"/>
                  <a:pt x="24063" y="40744"/>
                </a:cubicBezTo>
                <a:cubicBezTo>
                  <a:pt x="23956" y="40839"/>
                  <a:pt x="23873" y="40922"/>
                  <a:pt x="23766" y="41017"/>
                </a:cubicBezTo>
                <a:cubicBezTo>
                  <a:pt x="23718" y="41053"/>
                  <a:pt x="23682" y="41089"/>
                  <a:pt x="23635" y="41137"/>
                </a:cubicBezTo>
                <a:cubicBezTo>
                  <a:pt x="23456" y="41279"/>
                  <a:pt x="23277" y="41446"/>
                  <a:pt x="23099" y="41589"/>
                </a:cubicBezTo>
                <a:cubicBezTo>
                  <a:pt x="22789" y="41863"/>
                  <a:pt x="22468" y="42113"/>
                  <a:pt x="22158" y="42363"/>
                </a:cubicBezTo>
                <a:cubicBezTo>
                  <a:pt x="22075" y="42422"/>
                  <a:pt x="21992" y="42506"/>
                  <a:pt x="21908" y="42565"/>
                </a:cubicBezTo>
                <a:cubicBezTo>
                  <a:pt x="21849" y="42601"/>
                  <a:pt x="21789" y="42649"/>
                  <a:pt x="21730" y="42708"/>
                </a:cubicBezTo>
                <a:cubicBezTo>
                  <a:pt x="17693" y="45840"/>
                  <a:pt x="13229" y="47983"/>
                  <a:pt x="8716" y="48971"/>
                </a:cubicBezTo>
                <a:cubicBezTo>
                  <a:pt x="8680" y="48995"/>
                  <a:pt x="8621" y="48995"/>
                  <a:pt x="8573" y="49007"/>
                </a:cubicBezTo>
                <a:cubicBezTo>
                  <a:pt x="8454" y="49030"/>
                  <a:pt x="8347" y="49054"/>
                  <a:pt x="8228" y="49078"/>
                </a:cubicBezTo>
                <a:cubicBezTo>
                  <a:pt x="8049" y="49114"/>
                  <a:pt x="7871" y="49149"/>
                  <a:pt x="7680" y="49185"/>
                </a:cubicBezTo>
                <a:cubicBezTo>
                  <a:pt x="6490" y="49411"/>
                  <a:pt x="5299" y="49530"/>
                  <a:pt x="4132" y="49566"/>
                </a:cubicBezTo>
                <a:lnTo>
                  <a:pt x="4049" y="49566"/>
                </a:lnTo>
                <a:cubicBezTo>
                  <a:pt x="3894" y="49566"/>
                  <a:pt x="3751" y="49590"/>
                  <a:pt x="3584" y="49590"/>
                </a:cubicBezTo>
                <a:lnTo>
                  <a:pt x="2525" y="49590"/>
                </a:lnTo>
                <a:cubicBezTo>
                  <a:pt x="1668" y="49554"/>
                  <a:pt x="834" y="49495"/>
                  <a:pt x="1" y="49376"/>
                </a:cubicBezTo>
                <a:lnTo>
                  <a:pt x="1" y="49376"/>
                </a:lnTo>
                <a:cubicBezTo>
                  <a:pt x="4168" y="51400"/>
                  <a:pt x="8716" y="52650"/>
                  <a:pt x="13467" y="53043"/>
                </a:cubicBezTo>
                <a:cubicBezTo>
                  <a:pt x="14519" y="53129"/>
                  <a:pt x="15569" y="53172"/>
                  <a:pt x="16613" y="53172"/>
                </a:cubicBezTo>
                <a:cubicBezTo>
                  <a:pt x="25473" y="53172"/>
                  <a:pt x="33939" y="50078"/>
                  <a:pt x="40756" y="44316"/>
                </a:cubicBezTo>
                <a:cubicBezTo>
                  <a:pt x="40827" y="44256"/>
                  <a:pt x="40899" y="44196"/>
                  <a:pt x="40970" y="44125"/>
                </a:cubicBezTo>
                <a:cubicBezTo>
                  <a:pt x="41149" y="43970"/>
                  <a:pt x="41315" y="43827"/>
                  <a:pt x="41482" y="43673"/>
                </a:cubicBezTo>
                <a:lnTo>
                  <a:pt x="41494" y="43661"/>
                </a:lnTo>
                <a:cubicBezTo>
                  <a:pt x="41649" y="43518"/>
                  <a:pt x="41792" y="43375"/>
                  <a:pt x="41946" y="43232"/>
                </a:cubicBezTo>
                <a:lnTo>
                  <a:pt x="41982" y="43184"/>
                </a:lnTo>
                <a:lnTo>
                  <a:pt x="42387" y="42780"/>
                </a:lnTo>
                <a:lnTo>
                  <a:pt x="42482" y="42696"/>
                </a:lnTo>
                <a:cubicBezTo>
                  <a:pt x="42601" y="42577"/>
                  <a:pt x="42697" y="42458"/>
                  <a:pt x="42804" y="42339"/>
                </a:cubicBezTo>
                <a:cubicBezTo>
                  <a:pt x="42851" y="42291"/>
                  <a:pt x="42899" y="42244"/>
                  <a:pt x="42923" y="42208"/>
                </a:cubicBezTo>
                <a:cubicBezTo>
                  <a:pt x="43018" y="42113"/>
                  <a:pt x="43089" y="42030"/>
                  <a:pt x="43161" y="41934"/>
                </a:cubicBezTo>
                <a:cubicBezTo>
                  <a:pt x="43220" y="41863"/>
                  <a:pt x="43280" y="41803"/>
                  <a:pt x="43351" y="41732"/>
                </a:cubicBezTo>
                <a:cubicBezTo>
                  <a:pt x="43387" y="41696"/>
                  <a:pt x="43399" y="41672"/>
                  <a:pt x="43435" y="41637"/>
                </a:cubicBezTo>
                <a:cubicBezTo>
                  <a:pt x="44447" y="40446"/>
                  <a:pt x="45292" y="39196"/>
                  <a:pt x="45971" y="37874"/>
                </a:cubicBezTo>
                <a:cubicBezTo>
                  <a:pt x="45971" y="37874"/>
                  <a:pt x="45971" y="37862"/>
                  <a:pt x="45995" y="37862"/>
                </a:cubicBezTo>
                <a:cubicBezTo>
                  <a:pt x="46066" y="37708"/>
                  <a:pt x="46137" y="37565"/>
                  <a:pt x="46209" y="37398"/>
                </a:cubicBezTo>
                <a:cubicBezTo>
                  <a:pt x="46233" y="37362"/>
                  <a:pt x="46245" y="37338"/>
                  <a:pt x="46256" y="37327"/>
                </a:cubicBezTo>
                <a:lnTo>
                  <a:pt x="46435" y="36922"/>
                </a:lnTo>
                <a:cubicBezTo>
                  <a:pt x="46471" y="36874"/>
                  <a:pt x="46483" y="36815"/>
                  <a:pt x="46507" y="36767"/>
                </a:cubicBezTo>
                <a:cubicBezTo>
                  <a:pt x="46554" y="36672"/>
                  <a:pt x="46602" y="36553"/>
                  <a:pt x="46649" y="36446"/>
                </a:cubicBezTo>
                <a:cubicBezTo>
                  <a:pt x="46673" y="36374"/>
                  <a:pt x="46709" y="36279"/>
                  <a:pt x="46733" y="36207"/>
                </a:cubicBezTo>
                <a:cubicBezTo>
                  <a:pt x="46768" y="36112"/>
                  <a:pt x="46792" y="36041"/>
                  <a:pt x="46828" y="35957"/>
                </a:cubicBezTo>
                <a:cubicBezTo>
                  <a:pt x="46864" y="35850"/>
                  <a:pt x="46911" y="35731"/>
                  <a:pt x="46947" y="35624"/>
                </a:cubicBezTo>
                <a:cubicBezTo>
                  <a:pt x="46959" y="35576"/>
                  <a:pt x="46971" y="35517"/>
                  <a:pt x="47007" y="35481"/>
                </a:cubicBezTo>
                <a:cubicBezTo>
                  <a:pt x="47042" y="35326"/>
                  <a:pt x="47102" y="35183"/>
                  <a:pt x="47149" y="35029"/>
                </a:cubicBezTo>
                <a:cubicBezTo>
                  <a:pt x="47149" y="35017"/>
                  <a:pt x="47161" y="35005"/>
                  <a:pt x="47161" y="34981"/>
                </a:cubicBezTo>
                <a:cubicBezTo>
                  <a:pt x="49769" y="26825"/>
                  <a:pt x="46554" y="17693"/>
                  <a:pt x="41030" y="10990"/>
                </a:cubicBezTo>
                <a:cubicBezTo>
                  <a:pt x="41006" y="10954"/>
                  <a:pt x="40970" y="10919"/>
                  <a:pt x="40922" y="10871"/>
                </a:cubicBezTo>
                <a:cubicBezTo>
                  <a:pt x="40839" y="10776"/>
                  <a:pt x="40744" y="10669"/>
                  <a:pt x="40661" y="10549"/>
                </a:cubicBezTo>
                <a:cubicBezTo>
                  <a:pt x="40613" y="10502"/>
                  <a:pt x="40589" y="10454"/>
                  <a:pt x="40541" y="10419"/>
                </a:cubicBezTo>
                <a:lnTo>
                  <a:pt x="40232" y="10061"/>
                </a:lnTo>
                <a:cubicBezTo>
                  <a:pt x="40196" y="10026"/>
                  <a:pt x="40172" y="9978"/>
                  <a:pt x="40125" y="9954"/>
                </a:cubicBezTo>
                <a:cubicBezTo>
                  <a:pt x="40018" y="9835"/>
                  <a:pt x="39899" y="9704"/>
                  <a:pt x="39791" y="9585"/>
                </a:cubicBezTo>
                <a:cubicBezTo>
                  <a:pt x="39768" y="9549"/>
                  <a:pt x="39732" y="9526"/>
                  <a:pt x="39720" y="9490"/>
                </a:cubicBezTo>
                <a:cubicBezTo>
                  <a:pt x="39601" y="9359"/>
                  <a:pt x="39482" y="9240"/>
                  <a:pt x="39363" y="9109"/>
                </a:cubicBezTo>
                <a:cubicBezTo>
                  <a:pt x="39351" y="9073"/>
                  <a:pt x="39327" y="9061"/>
                  <a:pt x="39303" y="9025"/>
                </a:cubicBezTo>
                <a:cubicBezTo>
                  <a:pt x="39184" y="8895"/>
                  <a:pt x="39053" y="8764"/>
                  <a:pt x="38934" y="8644"/>
                </a:cubicBezTo>
                <a:lnTo>
                  <a:pt x="38875" y="8585"/>
                </a:lnTo>
                <a:cubicBezTo>
                  <a:pt x="38744" y="8454"/>
                  <a:pt x="38613" y="8311"/>
                  <a:pt x="38470" y="8192"/>
                </a:cubicBezTo>
                <a:lnTo>
                  <a:pt x="38434" y="8156"/>
                </a:lnTo>
                <a:cubicBezTo>
                  <a:pt x="38291" y="8013"/>
                  <a:pt x="38148" y="7882"/>
                  <a:pt x="38017" y="7752"/>
                </a:cubicBezTo>
                <a:lnTo>
                  <a:pt x="37982" y="7716"/>
                </a:lnTo>
                <a:cubicBezTo>
                  <a:pt x="37839" y="7585"/>
                  <a:pt x="37696" y="7454"/>
                  <a:pt x="37553" y="7323"/>
                </a:cubicBezTo>
                <a:lnTo>
                  <a:pt x="37541" y="7299"/>
                </a:lnTo>
                <a:lnTo>
                  <a:pt x="37089" y="6906"/>
                </a:lnTo>
                <a:cubicBezTo>
                  <a:pt x="35850" y="5811"/>
                  <a:pt x="34541" y="4846"/>
                  <a:pt x="33219" y="4001"/>
                </a:cubicBezTo>
                <a:lnTo>
                  <a:pt x="32731" y="3691"/>
                </a:lnTo>
                <a:lnTo>
                  <a:pt x="32719" y="3668"/>
                </a:lnTo>
                <a:cubicBezTo>
                  <a:pt x="32552" y="3572"/>
                  <a:pt x="32386" y="3477"/>
                  <a:pt x="32219" y="3394"/>
                </a:cubicBezTo>
                <a:cubicBezTo>
                  <a:pt x="32207" y="3394"/>
                  <a:pt x="32195" y="3370"/>
                  <a:pt x="32195" y="3370"/>
                </a:cubicBezTo>
                <a:cubicBezTo>
                  <a:pt x="32029" y="3287"/>
                  <a:pt x="31874" y="3191"/>
                  <a:pt x="31719" y="3108"/>
                </a:cubicBezTo>
                <a:cubicBezTo>
                  <a:pt x="31695" y="3096"/>
                  <a:pt x="31683" y="3096"/>
                  <a:pt x="31659" y="3072"/>
                </a:cubicBezTo>
                <a:cubicBezTo>
                  <a:pt x="31505" y="2989"/>
                  <a:pt x="31350" y="2918"/>
                  <a:pt x="31195" y="2822"/>
                </a:cubicBezTo>
                <a:cubicBezTo>
                  <a:pt x="31171" y="2810"/>
                  <a:pt x="31147" y="2799"/>
                  <a:pt x="31124" y="2775"/>
                </a:cubicBezTo>
                <a:lnTo>
                  <a:pt x="30671" y="2560"/>
                </a:lnTo>
                <a:lnTo>
                  <a:pt x="30588" y="2513"/>
                </a:lnTo>
                <a:cubicBezTo>
                  <a:pt x="30457" y="2441"/>
                  <a:pt x="30302" y="2382"/>
                  <a:pt x="30171" y="2298"/>
                </a:cubicBezTo>
                <a:cubicBezTo>
                  <a:pt x="30124" y="2287"/>
                  <a:pt x="30088" y="2275"/>
                  <a:pt x="30052" y="2239"/>
                </a:cubicBezTo>
                <a:cubicBezTo>
                  <a:pt x="29909" y="2179"/>
                  <a:pt x="29778" y="2120"/>
                  <a:pt x="29647" y="2048"/>
                </a:cubicBezTo>
                <a:cubicBezTo>
                  <a:pt x="29600" y="2037"/>
                  <a:pt x="29552" y="2001"/>
                  <a:pt x="29516" y="1989"/>
                </a:cubicBezTo>
                <a:cubicBezTo>
                  <a:pt x="29385" y="1929"/>
                  <a:pt x="29266" y="1870"/>
                  <a:pt x="29123" y="1822"/>
                </a:cubicBezTo>
                <a:cubicBezTo>
                  <a:pt x="29064" y="1798"/>
                  <a:pt x="29016" y="1786"/>
                  <a:pt x="28957" y="1751"/>
                </a:cubicBezTo>
                <a:cubicBezTo>
                  <a:pt x="28838" y="1703"/>
                  <a:pt x="28719" y="1644"/>
                  <a:pt x="28600" y="1608"/>
                </a:cubicBezTo>
                <a:cubicBezTo>
                  <a:pt x="28552" y="1572"/>
                  <a:pt x="28480" y="1560"/>
                  <a:pt x="28409" y="1525"/>
                </a:cubicBezTo>
                <a:cubicBezTo>
                  <a:pt x="28290" y="1489"/>
                  <a:pt x="28183" y="1441"/>
                  <a:pt x="28064" y="1394"/>
                </a:cubicBezTo>
                <a:cubicBezTo>
                  <a:pt x="27992" y="1370"/>
                  <a:pt x="27933" y="1346"/>
                  <a:pt x="27861" y="1322"/>
                </a:cubicBezTo>
                <a:cubicBezTo>
                  <a:pt x="27754" y="1275"/>
                  <a:pt x="27659" y="1251"/>
                  <a:pt x="27552" y="1203"/>
                </a:cubicBezTo>
                <a:cubicBezTo>
                  <a:pt x="27468" y="1167"/>
                  <a:pt x="27397" y="1144"/>
                  <a:pt x="27314" y="1132"/>
                </a:cubicBezTo>
                <a:cubicBezTo>
                  <a:pt x="27206" y="1096"/>
                  <a:pt x="27111" y="1048"/>
                  <a:pt x="27016" y="1024"/>
                </a:cubicBezTo>
                <a:cubicBezTo>
                  <a:pt x="26921" y="989"/>
                  <a:pt x="26849" y="965"/>
                  <a:pt x="26754" y="953"/>
                </a:cubicBezTo>
                <a:cubicBezTo>
                  <a:pt x="26671" y="917"/>
                  <a:pt x="26564" y="894"/>
                  <a:pt x="26480" y="858"/>
                </a:cubicBezTo>
                <a:cubicBezTo>
                  <a:pt x="26385" y="834"/>
                  <a:pt x="26302" y="810"/>
                  <a:pt x="26206" y="786"/>
                </a:cubicBezTo>
                <a:cubicBezTo>
                  <a:pt x="26123" y="751"/>
                  <a:pt x="26028" y="727"/>
                  <a:pt x="25921" y="715"/>
                </a:cubicBezTo>
                <a:cubicBezTo>
                  <a:pt x="25837" y="679"/>
                  <a:pt x="25742" y="667"/>
                  <a:pt x="25659" y="632"/>
                </a:cubicBezTo>
                <a:cubicBezTo>
                  <a:pt x="25563" y="608"/>
                  <a:pt x="25480" y="596"/>
                  <a:pt x="25385" y="560"/>
                </a:cubicBezTo>
                <a:cubicBezTo>
                  <a:pt x="25301" y="536"/>
                  <a:pt x="25206" y="513"/>
                  <a:pt x="25123" y="501"/>
                </a:cubicBezTo>
                <a:cubicBezTo>
                  <a:pt x="25028" y="489"/>
                  <a:pt x="24944" y="453"/>
                  <a:pt x="24849" y="441"/>
                </a:cubicBezTo>
                <a:cubicBezTo>
                  <a:pt x="24635" y="393"/>
                  <a:pt x="24409" y="334"/>
                  <a:pt x="24182" y="298"/>
                </a:cubicBezTo>
                <a:cubicBezTo>
                  <a:pt x="24135" y="274"/>
                  <a:pt x="24099" y="274"/>
                  <a:pt x="24051" y="262"/>
                </a:cubicBezTo>
                <a:lnTo>
                  <a:pt x="23516" y="179"/>
                </a:lnTo>
                <a:cubicBezTo>
                  <a:pt x="23444" y="155"/>
                  <a:pt x="23361" y="143"/>
                  <a:pt x="23277" y="143"/>
                </a:cubicBezTo>
                <a:cubicBezTo>
                  <a:pt x="23123" y="120"/>
                  <a:pt x="22980" y="96"/>
                  <a:pt x="22825" y="84"/>
                </a:cubicBezTo>
                <a:cubicBezTo>
                  <a:pt x="22742" y="72"/>
                  <a:pt x="22670" y="72"/>
                  <a:pt x="22575" y="60"/>
                </a:cubicBezTo>
                <a:lnTo>
                  <a:pt x="22134" y="12"/>
                </a:lnTo>
                <a:cubicBezTo>
                  <a:pt x="22087" y="12"/>
                  <a:pt x="22027" y="1"/>
                  <a:pt x="21980" y="1"/>
                </a:cubicBezTo>
                <a:close/>
              </a:path>
            </a:pathLst>
          </a:cu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" name="Google Shape;181;p17">
            <a:extLst>
              <a:ext uri="{FF2B5EF4-FFF2-40B4-BE49-F238E27FC236}">
                <a16:creationId xmlns:a16="http://schemas.microsoft.com/office/drawing/2014/main" id="{FE0B64CD-4549-2321-3F92-3DD7046A0D10}"/>
              </a:ext>
            </a:extLst>
          </p:cNvPr>
          <p:cNvSpPr/>
          <p:nvPr/>
        </p:nvSpPr>
        <p:spPr>
          <a:xfrm rot="409123">
            <a:off x="4642574" y="3248130"/>
            <a:ext cx="2002873" cy="1787821"/>
          </a:xfrm>
          <a:custGeom>
            <a:avLst/>
            <a:gdLst/>
            <a:ahLst/>
            <a:cxnLst/>
            <a:rect l="l" t="t" r="r" b="b"/>
            <a:pathLst>
              <a:path w="53841" h="48060" extrusionOk="0">
                <a:moveTo>
                  <a:pt x="4478" y="1"/>
                </a:moveTo>
                <a:lnTo>
                  <a:pt x="4478" y="1"/>
                </a:lnTo>
                <a:cubicBezTo>
                  <a:pt x="2465" y="4120"/>
                  <a:pt x="1215" y="8645"/>
                  <a:pt x="834" y="13348"/>
                </a:cubicBezTo>
                <a:cubicBezTo>
                  <a:pt x="1" y="23349"/>
                  <a:pt x="3108" y="33076"/>
                  <a:pt x="9597" y="40720"/>
                </a:cubicBezTo>
                <a:cubicBezTo>
                  <a:pt x="9669" y="40815"/>
                  <a:pt x="9752" y="40899"/>
                  <a:pt x="9835" y="40994"/>
                </a:cubicBezTo>
                <a:cubicBezTo>
                  <a:pt x="9966" y="41137"/>
                  <a:pt x="10109" y="41304"/>
                  <a:pt x="10240" y="41446"/>
                </a:cubicBezTo>
                <a:cubicBezTo>
                  <a:pt x="10205" y="41446"/>
                  <a:pt x="10228" y="41470"/>
                  <a:pt x="10240" y="41482"/>
                </a:cubicBezTo>
                <a:cubicBezTo>
                  <a:pt x="11312" y="42637"/>
                  <a:pt x="12431" y="43625"/>
                  <a:pt x="13586" y="44459"/>
                </a:cubicBezTo>
                <a:cubicBezTo>
                  <a:pt x="13598" y="44459"/>
                  <a:pt x="13598" y="44471"/>
                  <a:pt x="13622" y="44471"/>
                </a:cubicBezTo>
                <a:cubicBezTo>
                  <a:pt x="13776" y="44590"/>
                  <a:pt x="13943" y="44697"/>
                  <a:pt x="14110" y="44816"/>
                </a:cubicBezTo>
                <a:lnTo>
                  <a:pt x="14122" y="44828"/>
                </a:lnTo>
                <a:cubicBezTo>
                  <a:pt x="17496" y="47085"/>
                  <a:pt x="21196" y="48059"/>
                  <a:pt x="24926" y="48059"/>
                </a:cubicBezTo>
                <a:cubicBezTo>
                  <a:pt x="31527" y="48059"/>
                  <a:pt x="38221" y="45006"/>
                  <a:pt x="43363" y="40601"/>
                </a:cubicBezTo>
                <a:cubicBezTo>
                  <a:pt x="43518" y="40470"/>
                  <a:pt x="43661" y="40351"/>
                  <a:pt x="43816" y="40220"/>
                </a:cubicBezTo>
                <a:cubicBezTo>
                  <a:pt x="43864" y="40184"/>
                  <a:pt x="43887" y="40137"/>
                  <a:pt x="43935" y="40113"/>
                </a:cubicBezTo>
                <a:cubicBezTo>
                  <a:pt x="44018" y="40018"/>
                  <a:pt x="44125" y="39934"/>
                  <a:pt x="44221" y="39863"/>
                </a:cubicBezTo>
                <a:cubicBezTo>
                  <a:pt x="44292" y="39780"/>
                  <a:pt x="44364" y="39720"/>
                  <a:pt x="44435" y="39649"/>
                </a:cubicBezTo>
                <a:lnTo>
                  <a:pt x="44542" y="39542"/>
                </a:lnTo>
                <a:cubicBezTo>
                  <a:pt x="48221" y="36089"/>
                  <a:pt x="51043" y="31910"/>
                  <a:pt x="52579" y="27635"/>
                </a:cubicBezTo>
                <a:cubicBezTo>
                  <a:pt x="52746" y="27195"/>
                  <a:pt x="52888" y="26730"/>
                  <a:pt x="53031" y="26290"/>
                </a:cubicBezTo>
                <a:cubicBezTo>
                  <a:pt x="53043" y="26230"/>
                  <a:pt x="53055" y="26147"/>
                  <a:pt x="53091" y="26087"/>
                </a:cubicBezTo>
                <a:cubicBezTo>
                  <a:pt x="53127" y="25957"/>
                  <a:pt x="53162" y="25826"/>
                  <a:pt x="53186" y="25695"/>
                </a:cubicBezTo>
                <a:cubicBezTo>
                  <a:pt x="53222" y="25587"/>
                  <a:pt x="53246" y="25480"/>
                  <a:pt x="53269" y="25373"/>
                </a:cubicBezTo>
                <a:cubicBezTo>
                  <a:pt x="53281" y="25302"/>
                  <a:pt x="53305" y="25218"/>
                  <a:pt x="53317" y="25135"/>
                </a:cubicBezTo>
                <a:lnTo>
                  <a:pt x="53412" y="24778"/>
                </a:lnTo>
                <a:cubicBezTo>
                  <a:pt x="53508" y="24397"/>
                  <a:pt x="53579" y="24004"/>
                  <a:pt x="53639" y="23623"/>
                </a:cubicBezTo>
                <a:lnTo>
                  <a:pt x="53639" y="23587"/>
                </a:lnTo>
                <a:lnTo>
                  <a:pt x="53722" y="23051"/>
                </a:lnTo>
                <a:cubicBezTo>
                  <a:pt x="53722" y="23028"/>
                  <a:pt x="53746" y="22992"/>
                  <a:pt x="53746" y="22968"/>
                </a:cubicBezTo>
                <a:cubicBezTo>
                  <a:pt x="53770" y="22789"/>
                  <a:pt x="53781" y="22623"/>
                  <a:pt x="53805" y="22444"/>
                </a:cubicBezTo>
                <a:cubicBezTo>
                  <a:pt x="53805" y="22420"/>
                  <a:pt x="53805" y="22385"/>
                  <a:pt x="53817" y="22373"/>
                </a:cubicBezTo>
                <a:cubicBezTo>
                  <a:pt x="53829" y="22254"/>
                  <a:pt x="53841" y="22135"/>
                  <a:pt x="53841" y="22016"/>
                </a:cubicBezTo>
                <a:lnTo>
                  <a:pt x="53841" y="22016"/>
                </a:lnTo>
                <a:cubicBezTo>
                  <a:pt x="52877" y="24754"/>
                  <a:pt x="51198" y="27195"/>
                  <a:pt x="48924" y="29124"/>
                </a:cubicBezTo>
                <a:cubicBezTo>
                  <a:pt x="48757" y="29266"/>
                  <a:pt x="48602" y="29397"/>
                  <a:pt x="48447" y="29516"/>
                </a:cubicBezTo>
                <a:cubicBezTo>
                  <a:pt x="48388" y="29564"/>
                  <a:pt x="48328" y="29600"/>
                  <a:pt x="48269" y="29659"/>
                </a:cubicBezTo>
                <a:cubicBezTo>
                  <a:pt x="48174" y="29743"/>
                  <a:pt x="48066" y="29814"/>
                  <a:pt x="47983" y="29886"/>
                </a:cubicBezTo>
                <a:cubicBezTo>
                  <a:pt x="47912" y="29945"/>
                  <a:pt x="47816" y="30005"/>
                  <a:pt x="47745" y="30064"/>
                </a:cubicBezTo>
                <a:cubicBezTo>
                  <a:pt x="47685" y="30112"/>
                  <a:pt x="47638" y="30136"/>
                  <a:pt x="47578" y="30183"/>
                </a:cubicBezTo>
                <a:cubicBezTo>
                  <a:pt x="43649" y="33092"/>
                  <a:pt x="39224" y="34580"/>
                  <a:pt x="34553" y="34580"/>
                </a:cubicBezTo>
                <a:cubicBezTo>
                  <a:pt x="33392" y="34580"/>
                  <a:pt x="32216" y="34488"/>
                  <a:pt x="31029" y="34303"/>
                </a:cubicBezTo>
                <a:cubicBezTo>
                  <a:pt x="30957" y="34291"/>
                  <a:pt x="30862" y="34279"/>
                  <a:pt x="30790" y="34267"/>
                </a:cubicBezTo>
                <a:cubicBezTo>
                  <a:pt x="30683" y="34243"/>
                  <a:pt x="30600" y="34231"/>
                  <a:pt x="30493" y="34219"/>
                </a:cubicBezTo>
                <a:lnTo>
                  <a:pt x="30040" y="34124"/>
                </a:lnTo>
                <a:cubicBezTo>
                  <a:pt x="30005" y="34112"/>
                  <a:pt x="29957" y="34112"/>
                  <a:pt x="29921" y="34100"/>
                </a:cubicBezTo>
                <a:lnTo>
                  <a:pt x="29302" y="33969"/>
                </a:lnTo>
                <a:lnTo>
                  <a:pt x="29266" y="33969"/>
                </a:lnTo>
                <a:cubicBezTo>
                  <a:pt x="29243" y="33969"/>
                  <a:pt x="29219" y="33946"/>
                  <a:pt x="29183" y="33934"/>
                </a:cubicBezTo>
                <a:cubicBezTo>
                  <a:pt x="29028" y="33910"/>
                  <a:pt x="28885" y="33862"/>
                  <a:pt x="28754" y="33827"/>
                </a:cubicBezTo>
                <a:lnTo>
                  <a:pt x="28576" y="33791"/>
                </a:lnTo>
                <a:lnTo>
                  <a:pt x="28219" y="33696"/>
                </a:lnTo>
                <a:cubicBezTo>
                  <a:pt x="28123" y="33672"/>
                  <a:pt x="28052" y="33648"/>
                  <a:pt x="27969" y="33624"/>
                </a:cubicBezTo>
                <a:cubicBezTo>
                  <a:pt x="27873" y="33588"/>
                  <a:pt x="27790" y="33576"/>
                  <a:pt x="27695" y="33553"/>
                </a:cubicBezTo>
                <a:cubicBezTo>
                  <a:pt x="27576" y="33517"/>
                  <a:pt x="27469" y="33469"/>
                  <a:pt x="27350" y="33446"/>
                </a:cubicBezTo>
                <a:cubicBezTo>
                  <a:pt x="27314" y="33434"/>
                  <a:pt x="27254" y="33410"/>
                  <a:pt x="27207" y="33398"/>
                </a:cubicBezTo>
                <a:cubicBezTo>
                  <a:pt x="22027" y="31767"/>
                  <a:pt x="17051" y="28469"/>
                  <a:pt x="12979" y="23968"/>
                </a:cubicBezTo>
                <a:cubicBezTo>
                  <a:pt x="12883" y="23873"/>
                  <a:pt x="12812" y="23766"/>
                  <a:pt x="12729" y="23682"/>
                </a:cubicBezTo>
                <a:cubicBezTo>
                  <a:pt x="12669" y="23623"/>
                  <a:pt x="12622" y="23563"/>
                  <a:pt x="12562" y="23492"/>
                </a:cubicBezTo>
                <a:cubicBezTo>
                  <a:pt x="12443" y="23349"/>
                  <a:pt x="12336" y="23230"/>
                  <a:pt x="12229" y="23099"/>
                </a:cubicBezTo>
                <a:cubicBezTo>
                  <a:pt x="12217" y="23087"/>
                  <a:pt x="12205" y="23051"/>
                  <a:pt x="12193" y="23039"/>
                </a:cubicBezTo>
                <a:cubicBezTo>
                  <a:pt x="12169" y="23028"/>
                  <a:pt x="12169" y="23016"/>
                  <a:pt x="12157" y="23016"/>
                </a:cubicBezTo>
                <a:cubicBezTo>
                  <a:pt x="12133" y="22980"/>
                  <a:pt x="12098" y="22932"/>
                  <a:pt x="12074" y="22909"/>
                </a:cubicBezTo>
                <a:cubicBezTo>
                  <a:pt x="11979" y="22789"/>
                  <a:pt x="11871" y="22682"/>
                  <a:pt x="11788" y="22563"/>
                </a:cubicBezTo>
                <a:lnTo>
                  <a:pt x="11609" y="22337"/>
                </a:lnTo>
                <a:lnTo>
                  <a:pt x="11431" y="22123"/>
                </a:lnTo>
                <a:cubicBezTo>
                  <a:pt x="11336" y="22016"/>
                  <a:pt x="11252" y="21896"/>
                  <a:pt x="11181" y="21789"/>
                </a:cubicBezTo>
                <a:cubicBezTo>
                  <a:pt x="11157" y="21777"/>
                  <a:pt x="11157" y="21766"/>
                  <a:pt x="11145" y="21766"/>
                </a:cubicBezTo>
                <a:cubicBezTo>
                  <a:pt x="7788" y="17432"/>
                  <a:pt x="5549" y="12574"/>
                  <a:pt x="4668" y="7740"/>
                </a:cubicBezTo>
                <a:cubicBezTo>
                  <a:pt x="4668" y="7728"/>
                  <a:pt x="4668" y="7692"/>
                  <a:pt x="4656" y="7680"/>
                </a:cubicBezTo>
                <a:lnTo>
                  <a:pt x="4656" y="7669"/>
                </a:lnTo>
                <a:cubicBezTo>
                  <a:pt x="4573" y="7180"/>
                  <a:pt x="4490" y="6668"/>
                  <a:pt x="4430" y="6180"/>
                </a:cubicBezTo>
                <a:cubicBezTo>
                  <a:pt x="4418" y="6121"/>
                  <a:pt x="4418" y="6061"/>
                  <a:pt x="4418" y="5990"/>
                </a:cubicBezTo>
                <a:cubicBezTo>
                  <a:pt x="4406" y="5811"/>
                  <a:pt x="4370" y="5633"/>
                  <a:pt x="4359" y="5454"/>
                </a:cubicBezTo>
                <a:cubicBezTo>
                  <a:pt x="4359" y="5371"/>
                  <a:pt x="4347" y="5299"/>
                  <a:pt x="4347" y="5240"/>
                </a:cubicBezTo>
                <a:cubicBezTo>
                  <a:pt x="4335" y="5037"/>
                  <a:pt x="4311" y="4811"/>
                  <a:pt x="4299" y="4597"/>
                </a:cubicBezTo>
                <a:lnTo>
                  <a:pt x="4299" y="4537"/>
                </a:lnTo>
                <a:lnTo>
                  <a:pt x="4299" y="4501"/>
                </a:lnTo>
                <a:cubicBezTo>
                  <a:pt x="4287" y="4263"/>
                  <a:pt x="4287" y="4025"/>
                  <a:pt x="4275" y="3799"/>
                </a:cubicBezTo>
                <a:lnTo>
                  <a:pt x="4275" y="3739"/>
                </a:lnTo>
                <a:cubicBezTo>
                  <a:pt x="4240" y="2454"/>
                  <a:pt x="4311" y="1203"/>
                  <a:pt x="4478" y="1"/>
                </a:cubicBezTo>
                <a:close/>
              </a:path>
            </a:pathLst>
          </a:custGeom>
          <a:gradFill>
            <a:gsLst>
              <a:gs pos="0">
                <a:srgbClr val="24DCDC"/>
              </a:gs>
              <a:gs pos="100000">
                <a:srgbClr val="24DCDC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Google Shape;182;p17">
            <a:extLst>
              <a:ext uri="{FF2B5EF4-FFF2-40B4-BE49-F238E27FC236}">
                <a16:creationId xmlns:a16="http://schemas.microsoft.com/office/drawing/2014/main" id="{BBE78E5A-C837-33C1-34C9-4B4EB0612B94}"/>
              </a:ext>
            </a:extLst>
          </p:cNvPr>
          <p:cNvSpPr/>
          <p:nvPr/>
        </p:nvSpPr>
        <p:spPr>
          <a:xfrm rot="409123">
            <a:off x="4959129" y="2483088"/>
            <a:ext cx="1797345" cy="1980703"/>
          </a:xfrm>
          <a:custGeom>
            <a:avLst/>
            <a:gdLst/>
            <a:ahLst/>
            <a:cxnLst/>
            <a:rect l="l" t="t" r="r" b="b"/>
            <a:pathLst>
              <a:path w="48316" h="53245" extrusionOk="0">
                <a:moveTo>
                  <a:pt x="31825" y="0"/>
                </a:moveTo>
                <a:cubicBezTo>
                  <a:pt x="22955" y="0"/>
                  <a:pt x="14454" y="3096"/>
                  <a:pt x="7620" y="8906"/>
                </a:cubicBezTo>
                <a:cubicBezTo>
                  <a:pt x="7441" y="9049"/>
                  <a:pt x="7287" y="9204"/>
                  <a:pt x="7108" y="9370"/>
                </a:cubicBezTo>
                <a:cubicBezTo>
                  <a:pt x="7025" y="9442"/>
                  <a:pt x="6953" y="9501"/>
                  <a:pt x="6882" y="9573"/>
                </a:cubicBezTo>
                <a:cubicBezTo>
                  <a:pt x="6787" y="9668"/>
                  <a:pt x="6703" y="9740"/>
                  <a:pt x="6608" y="9823"/>
                </a:cubicBezTo>
                <a:cubicBezTo>
                  <a:pt x="6525" y="9918"/>
                  <a:pt x="6429" y="10002"/>
                  <a:pt x="6346" y="10073"/>
                </a:cubicBezTo>
                <a:lnTo>
                  <a:pt x="6156" y="10275"/>
                </a:lnTo>
                <a:cubicBezTo>
                  <a:pt x="6048" y="10371"/>
                  <a:pt x="5941" y="10478"/>
                  <a:pt x="5858" y="10585"/>
                </a:cubicBezTo>
                <a:lnTo>
                  <a:pt x="5739" y="10704"/>
                </a:lnTo>
                <a:cubicBezTo>
                  <a:pt x="1881" y="14788"/>
                  <a:pt x="0" y="19824"/>
                  <a:pt x="298" y="25456"/>
                </a:cubicBezTo>
                <a:lnTo>
                  <a:pt x="298" y="25527"/>
                </a:lnTo>
                <a:cubicBezTo>
                  <a:pt x="310" y="25682"/>
                  <a:pt x="310" y="25813"/>
                  <a:pt x="333" y="25956"/>
                </a:cubicBezTo>
                <a:cubicBezTo>
                  <a:pt x="333" y="26027"/>
                  <a:pt x="345" y="26087"/>
                  <a:pt x="345" y="26170"/>
                </a:cubicBezTo>
                <a:cubicBezTo>
                  <a:pt x="357" y="26289"/>
                  <a:pt x="357" y="26408"/>
                  <a:pt x="369" y="26527"/>
                </a:cubicBezTo>
                <a:cubicBezTo>
                  <a:pt x="393" y="26646"/>
                  <a:pt x="405" y="26742"/>
                  <a:pt x="417" y="26861"/>
                </a:cubicBezTo>
                <a:cubicBezTo>
                  <a:pt x="429" y="26944"/>
                  <a:pt x="429" y="27016"/>
                  <a:pt x="452" y="27099"/>
                </a:cubicBezTo>
                <a:cubicBezTo>
                  <a:pt x="512" y="27539"/>
                  <a:pt x="572" y="27968"/>
                  <a:pt x="643" y="28409"/>
                </a:cubicBezTo>
                <a:cubicBezTo>
                  <a:pt x="1441" y="32873"/>
                  <a:pt x="3572" y="37445"/>
                  <a:pt x="6668" y="41458"/>
                </a:cubicBezTo>
                <a:cubicBezTo>
                  <a:pt x="6679" y="41470"/>
                  <a:pt x="6679" y="41482"/>
                  <a:pt x="6703" y="41482"/>
                </a:cubicBezTo>
                <a:cubicBezTo>
                  <a:pt x="6775" y="41589"/>
                  <a:pt x="6858" y="41696"/>
                  <a:pt x="6941" y="41779"/>
                </a:cubicBezTo>
                <a:cubicBezTo>
                  <a:pt x="7001" y="41851"/>
                  <a:pt x="7060" y="41910"/>
                  <a:pt x="7096" y="41994"/>
                </a:cubicBezTo>
                <a:cubicBezTo>
                  <a:pt x="7156" y="42041"/>
                  <a:pt x="7203" y="42125"/>
                  <a:pt x="7263" y="42184"/>
                </a:cubicBezTo>
                <a:cubicBezTo>
                  <a:pt x="7358" y="42291"/>
                  <a:pt x="7441" y="42386"/>
                  <a:pt x="7537" y="42506"/>
                </a:cubicBezTo>
                <a:cubicBezTo>
                  <a:pt x="7560" y="42553"/>
                  <a:pt x="7608" y="42589"/>
                  <a:pt x="7632" y="42625"/>
                </a:cubicBezTo>
                <a:cubicBezTo>
                  <a:pt x="7751" y="42779"/>
                  <a:pt x="7870" y="42910"/>
                  <a:pt x="8013" y="43041"/>
                </a:cubicBezTo>
                <a:cubicBezTo>
                  <a:pt x="8049" y="43089"/>
                  <a:pt x="8096" y="43137"/>
                  <a:pt x="8144" y="43196"/>
                </a:cubicBezTo>
                <a:cubicBezTo>
                  <a:pt x="8227" y="43303"/>
                  <a:pt x="8322" y="43387"/>
                  <a:pt x="8394" y="43494"/>
                </a:cubicBezTo>
                <a:cubicBezTo>
                  <a:pt x="11918" y="47375"/>
                  <a:pt x="16264" y="50364"/>
                  <a:pt x="20717" y="51959"/>
                </a:cubicBezTo>
                <a:cubicBezTo>
                  <a:pt x="21169" y="52126"/>
                  <a:pt x="21610" y="52257"/>
                  <a:pt x="22038" y="52388"/>
                </a:cubicBezTo>
                <a:cubicBezTo>
                  <a:pt x="22098" y="52411"/>
                  <a:pt x="22181" y="52435"/>
                  <a:pt x="22241" y="52447"/>
                </a:cubicBezTo>
                <a:cubicBezTo>
                  <a:pt x="22372" y="52495"/>
                  <a:pt x="22503" y="52519"/>
                  <a:pt x="22634" y="52554"/>
                </a:cubicBezTo>
                <a:cubicBezTo>
                  <a:pt x="22729" y="52578"/>
                  <a:pt x="22836" y="52614"/>
                  <a:pt x="22920" y="52626"/>
                </a:cubicBezTo>
                <a:cubicBezTo>
                  <a:pt x="22967" y="52638"/>
                  <a:pt x="23027" y="52662"/>
                  <a:pt x="23074" y="52662"/>
                </a:cubicBezTo>
                <a:cubicBezTo>
                  <a:pt x="23205" y="52685"/>
                  <a:pt x="23336" y="52721"/>
                  <a:pt x="23467" y="52757"/>
                </a:cubicBezTo>
                <a:cubicBezTo>
                  <a:pt x="23670" y="52804"/>
                  <a:pt x="23848" y="52852"/>
                  <a:pt x="24039" y="52876"/>
                </a:cubicBezTo>
                <a:cubicBezTo>
                  <a:pt x="24051" y="52876"/>
                  <a:pt x="24063" y="52876"/>
                  <a:pt x="24086" y="52900"/>
                </a:cubicBezTo>
                <a:cubicBezTo>
                  <a:pt x="24265" y="52923"/>
                  <a:pt x="24444" y="52971"/>
                  <a:pt x="24622" y="52995"/>
                </a:cubicBezTo>
                <a:cubicBezTo>
                  <a:pt x="24646" y="52995"/>
                  <a:pt x="24682" y="53019"/>
                  <a:pt x="24717" y="53019"/>
                </a:cubicBezTo>
                <a:cubicBezTo>
                  <a:pt x="24896" y="53043"/>
                  <a:pt x="25063" y="53078"/>
                  <a:pt x="25241" y="53102"/>
                </a:cubicBezTo>
                <a:cubicBezTo>
                  <a:pt x="25277" y="53102"/>
                  <a:pt x="25301" y="53126"/>
                  <a:pt x="25348" y="53126"/>
                </a:cubicBezTo>
                <a:cubicBezTo>
                  <a:pt x="25527" y="53150"/>
                  <a:pt x="25706" y="53162"/>
                  <a:pt x="25872" y="53197"/>
                </a:cubicBezTo>
                <a:lnTo>
                  <a:pt x="25908" y="53197"/>
                </a:lnTo>
                <a:cubicBezTo>
                  <a:pt x="26063" y="53209"/>
                  <a:pt x="26206" y="53221"/>
                  <a:pt x="26349" y="53245"/>
                </a:cubicBezTo>
                <a:cubicBezTo>
                  <a:pt x="23610" y="52269"/>
                  <a:pt x="21169" y="50590"/>
                  <a:pt x="19229" y="48316"/>
                </a:cubicBezTo>
                <a:cubicBezTo>
                  <a:pt x="19062" y="48113"/>
                  <a:pt x="18907" y="47923"/>
                  <a:pt x="18752" y="47732"/>
                </a:cubicBezTo>
                <a:cubicBezTo>
                  <a:pt x="18729" y="47685"/>
                  <a:pt x="18693" y="47649"/>
                  <a:pt x="18645" y="47613"/>
                </a:cubicBezTo>
                <a:cubicBezTo>
                  <a:pt x="18514" y="47447"/>
                  <a:pt x="18395" y="47292"/>
                  <a:pt x="18276" y="47125"/>
                </a:cubicBezTo>
                <a:cubicBezTo>
                  <a:pt x="18252" y="47089"/>
                  <a:pt x="18228" y="47066"/>
                  <a:pt x="18205" y="47030"/>
                </a:cubicBezTo>
                <a:cubicBezTo>
                  <a:pt x="18074" y="46851"/>
                  <a:pt x="17931" y="46661"/>
                  <a:pt x="17800" y="46470"/>
                </a:cubicBezTo>
                <a:cubicBezTo>
                  <a:pt x="17800" y="46470"/>
                  <a:pt x="17800" y="46446"/>
                  <a:pt x="17788" y="46446"/>
                </a:cubicBezTo>
                <a:cubicBezTo>
                  <a:pt x="14538" y="41803"/>
                  <a:pt x="13252" y="36529"/>
                  <a:pt x="13978" y="30956"/>
                </a:cubicBezTo>
                <a:lnTo>
                  <a:pt x="13978" y="30945"/>
                </a:lnTo>
                <a:cubicBezTo>
                  <a:pt x="14002" y="30718"/>
                  <a:pt x="14037" y="30492"/>
                  <a:pt x="14085" y="30278"/>
                </a:cubicBezTo>
                <a:cubicBezTo>
                  <a:pt x="14085" y="30230"/>
                  <a:pt x="14097" y="30194"/>
                  <a:pt x="14097" y="30159"/>
                </a:cubicBezTo>
                <a:cubicBezTo>
                  <a:pt x="14121" y="29956"/>
                  <a:pt x="14168" y="29766"/>
                  <a:pt x="14204" y="29575"/>
                </a:cubicBezTo>
                <a:cubicBezTo>
                  <a:pt x="14216" y="29516"/>
                  <a:pt x="14216" y="29456"/>
                  <a:pt x="14228" y="29397"/>
                </a:cubicBezTo>
                <a:cubicBezTo>
                  <a:pt x="14276" y="29171"/>
                  <a:pt x="14323" y="28932"/>
                  <a:pt x="14383" y="28706"/>
                </a:cubicBezTo>
                <a:cubicBezTo>
                  <a:pt x="14395" y="28670"/>
                  <a:pt x="14395" y="28635"/>
                  <a:pt x="14407" y="28587"/>
                </a:cubicBezTo>
                <a:cubicBezTo>
                  <a:pt x="14454" y="28397"/>
                  <a:pt x="14502" y="28194"/>
                  <a:pt x="14561" y="27992"/>
                </a:cubicBezTo>
                <a:cubicBezTo>
                  <a:pt x="14573" y="27920"/>
                  <a:pt x="14597" y="27861"/>
                  <a:pt x="14621" y="27789"/>
                </a:cubicBezTo>
                <a:cubicBezTo>
                  <a:pt x="14657" y="27611"/>
                  <a:pt x="14704" y="27432"/>
                  <a:pt x="14764" y="27254"/>
                </a:cubicBezTo>
                <a:cubicBezTo>
                  <a:pt x="14776" y="27194"/>
                  <a:pt x="14799" y="27146"/>
                  <a:pt x="14811" y="27087"/>
                </a:cubicBezTo>
                <a:cubicBezTo>
                  <a:pt x="16347" y="21884"/>
                  <a:pt x="19538" y="16883"/>
                  <a:pt x="23979" y="12740"/>
                </a:cubicBezTo>
                <a:lnTo>
                  <a:pt x="24027" y="12692"/>
                </a:lnTo>
                <a:cubicBezTo>
                  <a:pt x="24146" y="12597"/>
                  <a:pt x="24241" y="12490"/>
                  <a:pt x="24360" y="12383"/>
                </a:cubicBezTo>
                <a:cubicBezTo>
                  <a:pt x="24467" y="12299"/>
                  <a:pt x="24563" y="12204"/>
                  <a:pt x="24658" y="12121"/>
                </a:cubicBezTo>
                <a:cubicBezTo>
                  <a:pt x="24705" y="12073"/>
                  <a:pt x="24753" y="12026"/>
                  <a:pt x="24801" y="12002"/>
                </a:cubicBezTo>
                <a:cubicBezTo>
                  <a:pt x="24944" y="11859"/>
                  <a:pt x="25098" y="11728"/>
                  <a:pt x="25241" y="11609"/>
                </a:cubicBezTo>
                <a:lnTo>
                  <a:pt x="25289" y="11561"/>
                </a:lnTo>
                <a:lnTo>
                  <a:pt x="25301" y="11549"/>
                </a:lnTo>
                <a:cubicBezTo>
                  <a:pt x="25313" y="11537"/>
                  <a:pt x="25337" y="11526"/>
                  <a:pt x="25348" y="11526"/>
                </a:cubicBezTo>
                <a:cubicBezTo>
                  <a:pt x="25479" y="11406"/>
                  <a:pt x="25634" y="11287"/>
                  <a:pt x="25777" y="11168"/>
                </a:cubicBezTo>
                <a:cubicBezTo>
                  <a:pt x="25837" y="11121"/>
                  <a:pt x="25896" y="11061"/>
                  <a:pt x="25956" y="11014"/>
                </a:cubicBezTo>
                <a:cubicBezTo>
                  <a:pt x="26051" y="10942"/>
                  <a:pt x="26134" y="10871"/>
                  <a:pt x="26229" y="10811"/>
                </a:cubicBezTo>
                <a:cubicBezTo>
                  <a:pt x="26325" y="10728"/>
                  <a:pt x="26420" y="10644"/>
                  <a:pt x="26527" y="10573"/>
                </a:cubicBezTo>
                <a:cubicBezTo>
                  <a:pt x="26551" y="10537"/>
                  <a:pt x="26587" y="10525"/>
                  <a:pt x="26610" y="10490"/>
                </a:cubicBezTo>
                <a:cubicBezTo>
                  <a:pt x="30909" y="7156"/>
                  <a:pt x="35719" y="4941"/>
                  <a:pt x="40517" y="4048"/>
                </a:cubicBezTo>
                <a:cubicBezTo>
                  <a:pt x="40553" y="4036"/>
                  <a:pt x="40600" y="4036"/>
                  <a:pt x="40660" y="4025"/>
                </a:cubicBezTo>
                <a:lnTo>
                  <a:pt x="40696" y="4025"/>
                </a:lnTo>
                <a:cubicBezTo>
                  <a:pt x="40934" y="3977"/>
                  <a:pt x="41184" y="3929"/>
                  <a:pt x="41422" y="3906"/>
                </a:cubicBezTo>
                <a:cubicBezTo>
                  <a:pt x="41469" y="3906"/>
                  <a:pt x="41505" y="3882"/>
                  <a:pt x="41553" y="3882"/>
                </a:cubicBezTo>
                <a:cubicBezTo>
                  <a:pt x="41743" y="3858"/>
                  <a:pt x="41922" y="3822"/>
                  <a:pt x="42124" y="3810"/>
                </a:cubicBezTo>
                <a:cubicBezTo>
                  <a:pt x="42208" y="3798"/>
                  <a:pt x="42303" y="3798"/>
                  <a:pt x="42398" y="3786"/>
                </a:cubicBezTo>
                <a:cubicBezTo>
                  <a:pt x="42553" y="3763"/>
                  <a:pt x="42684" y="3751"/>
                  <a:pt x="42839" y="3739"/>
                </a:cubicBezTo>
                <a:cubicBezTo>
                  <a:pt x="42922" y="3727"/>
                  <a:pt x="43029" y="3727"/>
                  <a:pt x="43113" y="3703"/>
                </a:cubicBezTo>
                <a:cubicBezTo>
                  <a:pt x="43315" y="3691"/>
                  <a:pt x="43517" y="3679"/>
                  <a:pt x="43708" y="3667"/>
                </a:cubicBezTo>
                <a:cubicBezTo>
                  <a:pt x="43767" y="3667"/>
                  <a:pt x="43827" y="3644"/>
                  <a:pt x="43875" y="3644"/>
                </a:cubicBezTo>
                <a:cubicBezTo>
                  <a:pt x="44089" y="3632"/>
                  <a:pt x="44291" y="3620"/>
                  <a:pt x="44482" y="3620"/>
                </a:cubicBezTo>
                <a:cubicBezTo>
                  <a:pt x="44529" y="3620"/>
                  <a:pt x="44589" y="3608"/>
                  <a:pt x="44637" y="3608"/>
                </a:cubicBezTo>
                <a:cubicBezTo>
                  <a:pt x="44863" y="3608"/>
                  <a:pt x="45077" y="3560"/>
                  <a:pt x="45291" y="3560"/>
                </a:cubicBezTo>
                <a:lnTo>
                  <a:pt x="45303" y="3560"/>
                </a:lnTo>
                <a:cubicBezTo>
                  <a:pt x="46327" y="3703"/>
                  <a:pt x="47327" y="3679"/>
                  <a:pt x="48316" y="3810"/>
                </a:cubicBezTo>
                <a:cubicBezTo>
                  <a:pt x="44172" y="1798"/>
                  <a:pt x="39648" y="584"/>
                  <a:pt x="34933" y="191"/>
                </a:cubicBezTo>
                <a:cubicBezTo>
                  <a:pt x="33909" y="48"/>
                  <a:pt x="32861" y="0"/>
                  <a:pt x="31825" y="0"/>
                </a:cubicBezTo>
                <a:close/>
              </a:path>
            </a:pathLst>
          </a:custGeom>
          <a:gradFill>
            <a:gsLst>
              <a:gs pos="0">
                <a:srgbClr val="0A2463"/>
              </a:gs>
              <a:gs pos="100000">
                <a:srgbClr val="3C8CBC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183;p17">
            <a:extLst>
              <a:ext uri="{FF2B5EF4-FFF2-40B4-BE49-F238E27FC236}">
                <a16:creationId xmlns:a16="http://schemas.microsoft.com/office/drawing/2014/main" id="{59BAA800-7ACF-3FC5-08B1-405760E145DE}"/>
              </a:ext>
            </a:extLst>
          </p:cNvPr>
          <p:cNvSpPr/>
          <p:nvPr/>
        </p:nvSpPr>
        <p:spPr>
          <a:xfrm rot="409123">
            <a:off x="5541616" y="2787059"/>
            <a:ext cx="2006408" cy="1789012"/>
          </a:xfrm>
          <a:custGeom>
            <a:avLst/>
            <a:gdLst/>
            <a:ahLst/>
            <a:cxnLst/>
            <a:rect l="l" t="t" r="r" b="b"/>
            <a:pathLst>
              <a:path w="53936" h="48092" extrusionOk="0">
                <a:moveTo>
                  <a:pt x="29050" y="0"/>
                </a:moveTo>
                <a:cubicBezTo>
                  <a:pt x="28625" y="0"/>
                  <a:pt x="28197" y="13"/>
                  <a:pt x="27766" y="38"/>
                </a:cubicBezTo>
                <a:cubicBezTo>
                  <a:pt x="27599" y="50"/>
                  <a:pt x="27433" y="50"/>
                  <a:pt x="27254" y="62"/>
                </a:cubicBezTo>
                <a:lnTo>
                  <a:pt x="27182" y="62"/>
                </a:lnTo>
                <a:lnTo>
                  <a:pt x="26730" y="110"/>
                </a:lnTo>
                <a:cubicBezTo>
                  <a:pt x="26659" y="110"/>
                  <a:pt x="26599" y="122"/>
                  <a:pt x="26528" y="122"/>
                </a:cubicBezTo>
                <a:lnTo>
                  <a:pt x="26170" y="169"/>
                </a:lnTo>
                <a:cubicBezTo>
                  <a:pt x="26004" y="181"/>
                  <a:pt x="25837" y="217"/>
                  <a:pt x="25682" y="229"/>
                </a:cubicBezTo>
                <a:cubicBezTo>
                  <a:pt x="25647" y="229"/>
                  <a:pt x="25623" y="241"/>
                  <a:pt x="25587" y="241"/>
                </a:cubicBezTo>
                <a:cubicBezTo>
                  <a:pt x="25361" y="264"/>
                  <a:pt x="25147" y="312"/>
                  <a:pt x="24920" y="348"/>
                </a:cubicBezTo>
                <a:cubicBezTo>
                  <a:pt x="20467" y="1145"/>
                  <a:pt x="15895" y="3265"/>
                  <a:pt x="11895" y="6360"/>
                </a:cubicBezTo>
                <a:cubicBezTo>
                  <a:pt x="11871" y="6372"/>
                  <a:pt x="11835" y="6408"/>
                  <a:pt x="11812" y="6420"/>
                </a:cubicBezTo>
                <a:cubicBezTo>
                  <a:pt x="11716" y="6491"/>
                  <a:pt x="11609" y="6563"/>
                  <a:pt x="11526" y="6646"/>
                </a:cubicBezTo>
                <a:cubicBezTo>
                  <a:pt x="11431" y="6706"/>
                  <a:pt x="11359" y="6777"/>
                  <a:pt x="11276" y="6837"/>
                </a:cubicBezTo>
                <a:lnTo>
                  <a:pt x="11097" y="6968"/>
                </a:lnTo>
                <a:cubicBezTo>
                  <a:pt x="10954" y="7075"/>
                  <a:pt x="10823" y="7194"/>
                  <a:pt x="10704" y="7301"/>
                </a:cubicBezTo>
                <a:cubicBezTo>
                  <a:pt x="10692" y="7313"/>
                  <a:pt x="10680" y="7325"/>
                  <a:pt x="10645" y="7337"/>
                </a:cubicBezTo>
                <a:cubicBezTo>
                  <a:pt x="10502" y="7480"/>
                  <a:pt x="10335" y="7611"/>
                  <a:pt x="10180" y="7742"/>
                </a:cubicBezTo>
                <a:cubicBezTo>
                  <a:pt x="10145" y="7789"/>
                  <a:pt x="10097" y="7837"/>
                  <a:pt x="10037" y="7873"/>
                </a:cubicBezTo>
                <a:cubicBezTo>
                  <a:pt x="9942" y="7956"/>
                  <a:pt x="9859" y="8039"/>
                  <a:pt x="9764" y="8111"/>
                </a:cubicBezTo>
                <a:cubicBezTo>
                  <a:pt x="9668" y="8218"/>
                  <a:pt x="9549" y="8325"/>
                  <a:pt x="9442" y="8432"/>
                </a:cubicBezTo>
                <a:lnTo>
                  <a:pt x="9406" y="8456"/>
                </a:lnTo>
                <a:cubicBezTo>
                  <a:pt x="5716" y="11921"/>
                  <a:pt x="2858" y="16124"/>
                  <a:pt x="1310" y="20422"/>
                </a:cubicBezTo>
                <a:cubicBezTo>
                  <a:pt x="1155" y="20874"/>
                  <a:pt x="1001" y="21315"/>
                  <a:pt x="882" y="21767"/>
                </a:cubicBezTo>
                <a:cubicBezTo>
                  <a:pt x="870" y="21827"/>
                  <a:pt x="834" y="21898"/>
                  <a:pt x="822" y="21958"/>
                </a:cubicBezTo>
                <a:cubicBezTo>
                  <a:pt x="774" y="22089"/>
                  <a:pt x="751" y="22220"/>
                  <a:pt x="703" y="22362"/>
                </a:cubicBezTo>
                <a:cubicBezTo>
                  <a:pt x="679" y="22446"/>
                  <a:pt x="643" y="22553"/>
                  <a:pt x="632" y="22636"/>
                </a:cubicBezTo>
                <a:cubicBezTo>
                  <a:pt x="620" y="22720"/>
                  <a:pt x="596" y="22791"/>
                  <a:pt x="572" y="22862"/>
                </a:cubicBezTo>
                <a:cubicBezTo>
                  <a:pt x="536" y="22982"/>
                  <a:pt x="512" y="23089"/>
                  <a:pt x="477" y="23208"/>
                </a:cubicBezTo>
                <a:cubicBezTo>
                  <a:pt x="441" y="23398"/>
                  <a:pt x="393" y="23613"/>
                  <a:pt x="346" y="23803"/>
                </a:cubicBezTo>
                <a:lnTo>
                  <a:pt x="346" y="23815"/>
                </a:lnTo>
                <a:cubicBezTo>
                  <a:pt x="322" y="23994"/>
                  <a:pt x="274" y="24172"/>
                  <a:pt x="239" y="24351"/>
                </a:cubicBezTo>
                <a:cubicBezTo>
                  <a:pt x="239" y="24386"/>
                  <a:pt x="227" y="24410"/>
                  <a:pt x="227" y="24446"/>
                </a:cubicBezTo>
                <a:cubicBezTo>
                  <a:pt x="203" y="24625"/>
                  <a:pt x="167" y="24779"/>
                  <a:pt x="155" y="24958"/>
                </a:cubicBezTo>
                <a:cubicBezTo>
                  <a:pt x="155" y="24994"/>
                  <a:pt x="143" y="25041"/>
                  <a:pt x="143" y="25065"/>
                </a:cubicBezTo>
                <a:cubicBezTo>
                  <a:pt x="108" y="25244"/>
                  <a:pt x="96" y="25410"/>
                  <a:pt x="60" y="25589"/>
                </a:cubicBezTo>
                <a:cubicBezTo>
                  <a:pt x="60" y="25613"/>
                  <a:pt x="60" y="25637"/>
                  <a:pt x="48" y="25660"/>
                </a:cubicBezTo>
                <a:lnTo>
                  <a:pt x="1" y="26065"/>
                </a:lnTo>
                <a:cubicBezTo>
                  <a:pt x="977" y="23327"/>
                  <a:pt x="2656" y="20886"/>
                  <a:pt x="4930" y="18945"/>
                </a:cubicBezTo>
                <a:cubicBezTo>
                  <a:pt x="5096" y="18814"/>
                  <a:pt x="5263" y="18683"/>
                  <a:pt x="5406" y="18552"/>
                </a:cubicBezTo>
                <a:cubicBezTo>
                  <a:pt x="5454" y="18505"/>
                  <a:pt x="5501" y="18469"/>
                  <a:pt x="5561" y="18433"/>
                </a:cubicBezTo>
                <a:cubicBezTo>
                  <a:pt x="5680" y="18338"/>
                  <a:pt x="5799" y="18231"/>
                  <a:pt x="5918" y="18148"/>
                </a:cubicBezTo>
                <a:cubicBezTo>
                  <a:pt x="5954" y="18100"/>
                  <a:pt x="6013" y="18076"/>
                  <a:pt x="6061" y="18029"/>
                </a:cubicBezTo>
                <a:cubicBezTo>
                  <a:pt x="6227" y="17909"/>
                  <a:pt x="6370" y="17790"/>
                  <a:pt x="6537" y="17671"/>
                </a:cubicBezTo>
                <a:cubicBezTo>
                  <a:pt x="6549" y="17671"/>
                  <a:pt x="6549" y="17659"/>
                  <a:pt x="6573" y="17659"/>
                </a:cubicBezTo>
                <a:cubicBezTo>
                  <a:pt x="6728" y="17540"/>
                  <a:pt x="6882" y="17433"/>
                  <a:pt x="7037" y="17326"/>
                </a:cubicBezTo>
                <a:cubicBezTo>
                  <a:pt x="7097" y="17302"/>
                  <a:pt x="7144" y="17255"/>
                  <a:pt x="7204" y="17219"/>
                </a:cubicBezTo>
                <a:cubicBezTo>
                  <a:pt x="7323" y="17147"/>
                  <a:pt x="7442" y="17076"/>
                  <a:pt x="7561" y="16981"/>
                </a:cubicBezTo>
                <a:cubicBezTo>
                  <a:pt x="7621" y="16957"/>
                  <a:pt x="7680" y="16909"/>
                  <a:pt x="7728" y="16886"/>
                </a:cubicBezTo>
                <a:cubicBezTo>
                  <a:pt x="7882" y="16790"/>
                  <a:pt x="8025" y="16683"/>
                  <a:pt x="8180" y="16600"/>
                </a:cubicBezTo>
                <a:cubicBezTo>
                  <a:pt x="8204" y="16588"/>
                  <a:pt x="8252" y="16552"/>
                  <a:pt x="8275" y="16540"/>
                </a:cubicBezTo>
                <a:cubicBezTo>
                  <a:pt x="8430" y="16445"/>
                  <a:pt x="8573" y="16362"/>
                  <a:pt x="8728" y="16290"/>
                </a:cubicBezTo>
                <a:cubicBezTo>
                  <a:pt x="8787" y="16254"/>
                  <a:pt x="8859" y="16207"/>
                  <a:pt x="8918" y="16183"/>
                </a:cubicBezTo>
                <a:cubicBezTo>
                  <a:pt x="9025" y="16124"/>
                  <a:pt x="9145" y="16064"/>
                  <a:pt x="9264" y="16004"/>
                </a:cubicBezTo>
                <a:cubicBezTo>
                  <a:pt x="9323" y="15969"/>
                  <a:pt x="9395" y="15933"/>
                  <a:pt x="9454" y="15897"/>
                </a:cubicBezTo>
                <a:cubicBezTo>
                  <a:pt x="9585" y="15826"/>
                  <a:pt x="9740" y="15766"/>
                  <a:pt x="9871" y="15695"/>
                </a:cubicBezTo>
                <a:cubicBezTo>
                  <a:pt x="9930" y="15659"/>
                  <a:pt x="9990" y="15635"/>
                  <a:pt x="10061" y="15600"/>
                </a:cubicBezTo>
                <a:cubicBezTo>
                  <a:pt x="10204" y="15540"/>
                  <a:pt x="10335" y="15469"/>
                  <a:pt x="10478" y="15409"/>
                </a:cubicBezTo>
                <a:lnTo>
                  <a:pt x="10704" y="15314"/>
                </a:lnTo>
                <a:lnTo>
                  <a:pt x="11014" y="15183"/>
                </a:lnTo>
                <a:lnTo>
                  <a:pt x="11240" y="15100"/>
                </a:lnTo>
                <a:cubicBezTo>
                  <a:pt x="11371" y="15052"/>
                  <a:pt x="11490" y="14992"/>
                  <a:pt x="11633" y="14945"/>
                </a:cubicBezTo>
                <a:cubicBezTo>
                  <a:pt x="11716" y="14921"/>
                  <a:pt x="11812" y="14873"/>
                  <a:pt x="11895" y="14838"/>
                </a:cubicBezTo>
                <a:cubicBezTo>
                  <a:pt x="12026" y="14802"/>
                  <a:pt x="12145" y="14754"/>
                  <a:pt x="12288" y="14707"/>
                </a:cubicBezTo>
                <a:cubicBezTo>
                  <a:pt x="12359" y="14683"/>
                  <a:pt x="12443" y="14647"/>
                  <a:pt x="12526" y="14635"/>
                </a:cubicBezTo>
                <a:cubicBezTo>
                  <a:pt x="12621" y="14600"/>
                  <a:pt x="12728" y="14564"/>
                  <a:pt x="12835" y="14528"/>
                </a:cubicBezTo>
                <a:cubicBezTo>
                  <a:pt x="12907" y="14504"/>
                  <a:pt x="13002" y="14480"/>
                  <a:pt x="13074" y="14457"/>
                </a:cubicBezTo>
                <a:cubicBezTo>
                  <a:pt x="13193" y="14421"/>
                  <a:pt x="13312" y="14385"/>
                  <a:pt x="13431" y="14349"/>
                </a:cubicBezTo>
                <a:lnTo>
                  <a:pt x="13740" y="14266"/>
                </a:lnTo>
                <a:cubicBezTo>
                  <a:pt x="13859" y="14230"/>
                  <a:pt x="13990" y="14207"/>
                  <a:pt x="14109" y="14159"/>
                </a:cubicBezTo>
                <a:cubicBezTo>
                  <a:pt x="14205" y="14147"/>
                  <a:pt x="14276" y="14111"/>
                  <a:pt x="14371" y="14099"/>
                </a:cubicBezTo>
                <a:cubicBezTo>
                  <a:pt x="14467" y="14064"/>
                  <a:pt x="14574" y="14052"/>
                  <a:pt x="14681" y="14028"/>
                </a:cubicBezTo>
                <a:cubicBezTo>
                  <a:pt x="14764" y="14004"/>
                  <a:pt x="14848" y="13992"/>
                  <a:pt x="14931" y="13968"/>
                </a:cubicBezTo>
                <a:cubicBezTo>
                  <a:pt x="15050" y="13933"/>
                  <a:pt x="15181" y="13921"/>
                  <a:pt x="15300" y="13885"/>
                </a:cubicBezTo>
                <a:cubicBezTo>
                  <a:pt x="15407" y="13873"/>
                  <a:pt x="15514" y="13849"/>
                  <a:pt x="15622" y="13826"/>
                </a:cubicBezTo>
                <a:cubicBezTo>
                  <a:pt x="15752" y="13802"/>
                  <a:pt x="15872" y="13790"/>
                  <a:pt x="16003" y="13766"/>
                </a:cubicBezTo>
                <a:cubicBezTo>
                  <a:pt x="16098" y="13754"/>
                  <a:pt x="16169" y="13742"/>
                  <a:pt x="16253" y="13742"/>
                </a:cubicBezTo>
                <a:cubicBezTo>
                  <a:pt x="16360" y="13730"/>
                  <a:pt x="16467" y="13707"/>
                  <a:pt x="16586" y="13695"/>
                </a:cubicBezTo>
                <a:cubicBezTo>
                  <a:pt x="16669" y="13683"/>
                  <a:pt x="16753" y="13683"/>
                  <a:pt x="16836" y="13671"/>
                </a:cubicBezTo>
                <a:lnTo>
                  <a:pt x="17241" y="13623"/>
                </a:lnTo>
                <a:cubicBezTo>
                  <a:pt x="17324" y="13611"/>
                  <a:pt x="17419" y="13611"/>
                  <a:pt x="17527" y="13587"/>
                </a:cubicBezTo>
                <a:cubicBezTo>
                  <a:pt x="17657" y="13576"/>
                  <a:pt x="17800" y="13564"/>
                  <a:pt x="17943" y="13564"/>
                </a:cubicBezTo>
                <a:cubicBezTo>
                  <a:pt x="18015" y="13564"/>
                  <a:pt x="18098" y="13552"/>
                  <a:pt x="18181" y="13552"/>
                </a:cubicBezTo>
                <a:cubicBezTo>
                  <a:pt x="18300" y="13552"/>
                  <a:pt x="18419" y="13528"/>
                  <a:pt x="18539" y="13528"/>
                </a:cubicBezTo>
                <a:cubicBezTo>
                  <a:pt x="18610" y="13528"/>
                  <a:pt x="18693" y="13528"/>
                  <a:pt x="18777" y="13516"/>
                </a:cubicBezTo>
                <a:lnTo>
                  <a:pt x="19217" y="13516"/>
                </a:lnTo>
                <a:cubicBezTo>
                  <a:pt x="19682" y="13516"/>
                  <a:pt x="20122" y="13528"/>
                  <a:pt x="20586" y="13552"/>
                </a:cubicBezTo>
                <a:lnTo>
                  <a:pt x="20622" y="13552"/>
                </a:lnTo>
                <a:cubicBezTo>
                  <a:pt x="20765" y="13564"/>
                  <a:pt x="20920" y="13564"/>
                  <a:pt x="21075" y="13576"/>
                </a:cubicBezTo>
                <a:cubicBezTo>
                  <a:pt x="21134" y="13576"/>
                  <a:pt x="21217" y="13587"/>
                  <a:pt x="21277" y="13587"/>
                </a:cubicBezTo>
                <a:cubicBezTo>
                  <a:pt x="21408" y="13611"/>
                  <a:pt x="21527" y="13623"/>
                  <a:pt x="21658" y="13635"/>
                </a:cubicBezTo>
                <a:cubicBezTo>
                  <a:pt x="21753" y="13647"/>
                  <a:pt x="21837" y="13647"/>
                  <a:pt x="21932" y="13671"/>
                </a:cubicBezTo>
                <a:lnTo>
                  <a:pt x="22289" y="13707"/>
                </a:lnTo>
                <a:cubicBezTo>
                  <a:pt x="22384" y="13730"/>
                  <a:pt x="22491" y="13742"/>
                  <a:pt x="22587" y="13754"/>
                </a:cubicBezTo>
                <a:cubicBezTo>
                  <a:pt x="22682" y="13766"/>
                  <a:pt x="22801" y="13790"/>
                  <a:pt x="22920" y="13814"/>
                </a:cubicBezTo>
                <a:cubicBezTo>
                  <a:pt x="23027" y="13826"/>
                  <a:pt x="23146" y="13849"/>
                  <a:pt x="23253" y="13861"/>
                </a:cubicBezTo>
                <a:cubicBezTo>
                  <a:pt x="23361" y="13873"/>
                  <a:pt x="23456" y="13909"/>
                  <a:pt x="23575" y="13921"/>
                </a:cubicBezTo>
                <a:cubicBezTo>
                  <a:pt x="23694" y="13933"/>
                  <a:pt x="23801" y="13968"/>
                  <a:pt x="23920" y="13980"/>
                </a:cubicBezTo>
                <a:cubicBezTo>
                  <a:pt x="24027" y="13992"/>
                  <a:pt x="24134" y="14028"/>
                  <a:pt x="24230" y="14040"/>
                </a:cubicBezTo>
                <a:cubicBezTo>
                  <a:pt x="24337" y="14052"/>
                  <a:pt x="24444" y="14088"/>
                  <a:pt x="24527" y="14099"/>
                </a:cubicBezTo>
                <a:cubicBezTo>
                  <a:pt x="24551" y="14099"/>
                  <a:pt x="24563" y="14111"/>
                  <a:pt x="24587" y="14111"/>
                </a:cubicBezTo>
                <a:cubicBezTo>
                  <a:pt x="24611" y="14111"/>
                  <a:pt x="24623" y="14111"/>
                  <a:pt x="24635" y="14123"/>
                </a:cubicBezTo>
                <a:cubicBezTo>
                  <a:pt x="24706" y="14147"/>
                  <a:pt x="24801" y="14171"/>
                  <a:pt x="24873" y="14183"/>
                </a:cubicBezTo>
                <a:cubicBezTo>
                  <a:pt x="24980" y="14219"/>
                  <a:pt x="25087" y="14230"/>
                  <a:pt x="25170" y="14266"/>
                </a:cubicBezTo>
                <a:cubicBezTo>
                  <a:pt x="25266" y="14290"/>
                  <a:pt x="25361" y="14302"/>
                  <a:pt x="25456" y="14338"/>
                </a:cubicBezTo>
                <a:cubicBezTo>
                  <a:pt x="25563" y="14361"/>
                  <a:pt x="25647" y="14385"/>
                  <a:pt x="25754" y="14409"/>
                </a:cubicBezTo>
                <a:cubicBezTo>
                  <a:pt x="25861" y="14445"/>
                  <a:pt x="25944" y="14469"/>
                  <a:pt x="26051" y="14504"/>
                </a:cubicBezTo>
                <a:cubicBezTo>
                  <a:pt x="26135" y="14528"/>
                  <a:pt x="26242" y="14564"/>
                  <a:pt x="26337" y="14588"/>
                </a:cubicBezTo>
                <a:lnTo>
                  <a:pt x="26647" y="14683"/>
                </a:lnTo>
                <a:lnTo>
                  <a:pt x="26909" y="14766"/>
                </a:lnTo>
                <a:cubicBezTo>
                  <a:pt x="27016" y="14802"/>
                  <a:pt x="27123" y="14838"/>
                  <a:pt x="27242" y="14873"/>
                </a:cubicBezTo>
                <a:cubicBezTo>
                  <a:pt x="27325" y="14897"/>
                  <a:pt x="27409" y="14933"/>
                  <a:pt x="27492" y="14957"/>
                </a:cubicBezTo>
                <a:cubicBezTo>
                  <a:pt x="27611" y="15004"/>
                  <a:pt x="27718" y="15040"/>
                  <a:pt x="27837" y="15076"/>
                </a:cubicBezTo>
                <a:cubicBezTo>
                  <a:pt x="27909" y="15111"/>
                  <a:pt x="27980" y="15135"/>
                  <a:pt x="28075" y="15171"/>
                </a:cubicBezTo>
                <a:lnTo>
                  <a:pt x="28433" y="15302"/>
                </a:lnTo>
                <a:cubicBezTo>
                  <a:pt x="28504" y="15338"/>
                  <a:pt x="28564" y="15362"/>
                  <a:pt x="28635" y="15373"/>
                </a:cubicBezTo>
                <a:cubicBezTo>
                  <a:pt x="28778" y="15421"/>
                  <a:pt x="28897" y="15481"/>
                  <a:pt x="29028" y="15540"/>
                </a:cubicBezTo>
                <a:cubicBezTo>
                  <a:pt x="29087" y="15576"/>
                  <a:pt x="29147" y="15588"/>
                  <a:pt x="29207" y="15612"/>
                </a:cubicBezTo>
                <a:lnTo>
                  <a:pt x="29611" y="15790"/>
                </a:lnTo>
                <a:cubicBezTo>
                  <a:pt x="29671" y="15826"/>
                  <a:pt x="29707" y="15838"/>
                  <a:pt x="29766" y="15873"/>
                </a:cubicBezTo>
                <a:cubicBezTo>
                  <a:pt x="29921" y="15933"/>
                  <a:pt x="30052" y="16004"/>
                  <a:pt x="30207" y="16064"/>
                </a:cubicBezTo>
                <a:cubicBezTo>
                  <a:pt x="30242" y="16076"/>
                  <a:pt x="30290" y="16112"/>
                  <a:pt x="30338" y="16124"/>
                </a:cubicBezTo>
                <a:lnTo>
                  <a:pt x="30778" y="16350"/>
                </a:lnTo>
                <a:cubicBezTo>
                  <a:pt x="30814" y="16362"/>
                  <a:pt x="30862" y="16374"/>
                  <a:pt x="30885" y="16409"/>
                </a:cubicBezTo>
                <a:cubicBezTo>
                  <a:pt x="31052" y="16481"/>
                  <a:pt x="31195" y="16564"/>
                  <a:pt x="31362" y="16647"/>
                </a:cubicBezTo>
                <a:lnTo>
                  <a:pt x="31457" y="16683"/>
                </a:lnTo>
                <a:lnTo>
                  <a:pt x="31945" y="16957"/>
                </a:lnTo>
                <a:cubicBezTo>
                  <a:pt x="31969" y="16969"/>
                  <a:pt x="31993" y="16981"/>
                  <a:pt x="32016" y="16981"/>
                </a:cubicBezTo>
                <a:cubicBezTo>
                  <a:pt x="32183" y="17076"/>
                  <a:pt x="32350" y="17183"/>
                  <a:pt x="32528" y="17267"/>
                </a:cubicBezTo>
                <a:cubicBezTo>
                  <a:pt x="32540" y="17278"/>
                  <a:pt x="32552" y="17278"/>
                  <a:pt x="32564" y="17302"/>
                </a:cubicBezTo>
                <a:cubicBezTo>
                  <a:pt x="32743" y="17397"/>
                  <a:pt x="32909" y="17493"/>
                  <a:pt x="33076" y="17600"/>
                </a:cubicBezTo>
                <a:cubicBezTo>
                  <a:pt x="33088" y="17600"/>
                  <a:pt x="33100" y="17612"/>
                  <a:pt x="33100" y="17612"/>
                </a:cubicBezTo>
                <a:cubicBezTo>
                  <a:pt x="33278" y="17719"/>
                  <a:pt x="33445" y="17814"/>
                  <a:pt x="33624" y="17933"/>
                </a:cubicBezTo>
                <a:cubicBezTo>
                  <a:pt x="33636" y="17933"/>
                  <a:pt x="33636" y="17957"/>
                  <a:pt x="33659" y="17957"/>
                </a:cubicBezTo>
                <a:cubicBezTo>
                  <a:pt x="33838" y="18052"/>
                  <a:pt x="34017" y="18171"/>
                  <a:pt x="34171" y="18290"/>
                </a:cubicBezTo>
                <a:cubicBezTo>
                  <a:pt x="34171" y="18290"/>
                  <a:pt x="34195" y="18290"/>
                  <a:pt x="34195" y="18314"/>
                </a:cubicBezTo>
                <a:cubicBezTo>
                  <a:pt x="34374" y="18433"/>
                  <a:pt x="34552" y="18552"/>
                  <a:pt x="34707" y="18671"/>
                </a:cubicBezTo>
                <a:cubicBezTo>
                  <a:pt x="34886" y="18791"/>
                  <a:pt x="35064" y="18910"/>
                  <a:pt x="35231" y="19041"/>
                </a:cubicBezTo>
                <a:cubicBezTo>
                  <a:pt x="35410" y="19160"/>
                  <a:pt x="35588" y="19291"/>
                  <a:pt x="35755" y="19422"/>
                </a:cubicBezTo>
                <a:cubicBezTo>
                  <a:pt x="35934" y="19564"/>
                  <a:pt x="36100" y="19695"/>
                  <a:pt x="36279" y="19826"/>
                </a:cubicBezTo>
                <a:cubicBezTo>
                  <a:pt x="36457" y="19957"/>
                  <a:pt x="36612" y="20100"/>
                  <a:pt x="36779" y="20231"/>
                </a:cubicBezTo>
                <a:cubicBezTo>
                  <a:pt x="36946" y="20362"/>
                  <a:pt x="37124" y="20493"/>
                  <a:pt x="37291" y="20648"/>
                </a:cubicBezTo>
                <a:lnTo>
                  <a:pt x="37303" y="20660"/>
                </a:lnTo>
                <a:cubicBezTo>
                  <a:pt x="37469" y="20791"/>
                  <a:pt x="37624" y="20946"/>
                  <a:pt x="37791" y="21077"/>
                </a:cubicBezTo>
                <a:lnTo>
                  <a:pt x="37803" y="21088"/>
                </a:lnTo>
                <a:cubicBezTo>
                  <a:pt x="37970" y="21231"/>
                  <a:pt x="38124" y="21374"/>
                  <a:pt x="38279" y="21505"/>
                </a:cubicBezTo>
                <a:lnTo>
                  <a:pt x="38315" y="21541"/>
                </a:lnTo>
                <a:cubicBezTo>
                  <a:pt x="38458" y="21672"/>
                  <a:pt x="38624" y="21827"/>
                  <a:pt x="38779" y="21958"/>
                </a:cubicBezTo>
                <a:cubicBezTo>
                  <a:pt x="38791" y="21969"/>
                  <a:pt x="38803" y="21969"/>
                  <a:pt x="38803" y="21981"/>
                </a:cubicBezTo>
                <a:cubicBezTo>
                  <a:pt x="38958" y="22124"/>
                  <a:pt x="39101" y="22267"/>
                  <a:pt x="39255" y="22398"/>
                </a:cubicBezTo>
                <a:lnTo>
                  <a:pt x="39291" y="22446"/>
                </a:lnTo>
                <a:cubicBezTo>
                  <a:pt x="39446" y="22577"/>
                  <a:pt x="39577" y="22731"/>
                  <a:pt x="39708" y="22862"/>
                </a:cubicBezTo>
                <a:lnTo>
                  <a:pt x="39767" y="22922"/>
                </a:lnTo>
                <a:cubicBezTo>
                  <a:pt x="39910" y="23053"/>
                  <a:pt x="40041" y="23208"/>
                  <a:pt x="40172" y="23339"/>
                </a:cubicBezTo>
                <a:lnTo>
                  <a:pt x="40244" y="23410"/>
                </a:lnTo>
                <a:cubicBezTo>
                  <a:pt x="40387" y="23553"/>
                  <a:pt x="40506" y="23684"/>
                  <a:pt x="40637" y="23827"/>
                </a:cubicBezTo>
                <a:lnTo>
                  <a:pt x="40720" y="23922"/>
                </a:lnTo>
                <a:lnTo>
                  <a:pt x="41077" y="24327"/>
                </a:lnTo>
                <a:cubicBezTo>
                  <a:pt x="41113" y="24351"/>
                  <a:pt x="41137" y="24398"/>
                  <a:pt x="41184" y="24422"/>
                </a:cubicBezTo>
                <a:cubicBezTo>
                  <a:pt x="41303" y="24565"/>
                  <a:pt x="41410" y="24696"/>
                  <a:pt x="41530" y="24827"/>
                </a:cubicBezTo>
                <a:cubicBezTo>
                  <a:pt x="41553" y="24863"/>
                  <a:pt x="41577" y="24887"/>
                  <a:pt x="41601" y="24922"/>
                </a:cubicBezTo>
                <a:cubicBezTo>
                  <a:pt x="41613" y="24934"/>
                  <a:pt x="41637" y="24946"/>
                  <a:pt x="41637" y="24958"/>
                </a:cubicBezTo>
                <a:cubicBezTo>
                  <a:pt x="41660" y="25006"/>
                  <a:pt x="41708" y="25041"/>
                  <a:pt x="41732" y="25077"/>
                </a:cubicBezTo>
                <a:lnTo>
                  <a:pt x="41958" y="25351"/>
                </a:lnTo>
                <a:cubicBezTo>
                  <a:pt x="42006" y="25398"/>
                  <a:pt x="42030" y="25434"/>
                  <a:pt x="42077" y="25494"/>
                </a:cubicBezTo>
                <a:cubicBezTo>
                  <a:pt x="42184" y="25613"/>
                  <a:pt x="42292" y="25756"/>
                  <a:pt x="42387" y="25875"/>
                </a:cubicBezTo>
                <a:cubicBezTo>
                  <a:pt x="42434" y="25910"/>
                  <a:pt x="42482" y="25970"/>
                  <a:pt x="42506" y="26018"/>
                </a:cubicBezTo>
                <a:cubicBezTo>
                  <a:pt x="42613" y="26137"/>
                  <a:pt x="42708" y="26268"/>
                  <a:pt x="42803" y="26387"/>
                </a:cubicBezTo>
                <a:cubicBezTo>
                  <a:pt x="42851" y="26446"/>
                  <a:pt x="42899" y="26494"/>
                  <a:pt x="42923" y="26553"/>
                </a:cubicBezTo>
                <a:cubicBezTo>
                  <a:pt x="43018" y="26672"/>
                  <a:pt x="43125" y="26803"/>
                  <a:pt x="43208" y="26922"/>
                </a:cubicBezTo>
                <a:cubicBezTo>
                  <a:pt x="43256" y="26982"/>
                  <a:pt x="43280" y="27030"/>
                  <a:pt x="43327" y="27089"/>
                </a:cubicBezTo>
                <a:cubicBezTo>
                  <a:pt x="43423" y="27208"/>
                  <a:pt x="43506" y="27339"/>
                  <a:pt x="43613" y="27482"/>
                </a:cubicBezTo>
                <a:cubicBezTo>
                  <a:pt x="43661" y="27542"/>
                  <a:pt x="43685" y="27577"/>
                  <a:pt x="43732" y="27637"/>
                </a:cubicBezTo>
                <a:cubicBezTo>
                  <a:pt x="43816" y="27780"/>
                  <a:pt x="43911" y="27899"/>
                  <a:pt x="43994" y="28030"/>
                </a:cubicBezTo>
                <a:cubicBezTo>
                  <a:pt x="44042" y="28089"/>
                  <a:pt x="44077" y="28137"/>
                  <a:pt x="44113" y="28196"/>
                </a:cubicBezTo>
                <a:cubicBezTo>
                  <a:pt x="44208" y="28327"/>
                  <a:pt x="44292" y="28458"/>
                  <a:pt x="44387" y="28577"/>
                </a:cubicBezTo>
                <a:cubicBezTo>
                  <a:pt x="44411" y="28637"/>
                  <a:pt x="44458" y="28685"/>
                  <a:pt x="44494" y="28744"/>
                </a:cubicBezTo>
                <a:cubicBezTo>
                  <a:pt x="44578" y="28875"/>
                  <a:pt x="44673" y="29006"/>
                  <a:pt x="44744" y="29149"/>
                </a:cubicBezTo>
                <a:cubicBezTo>
                  <a:pt x="44768" y="29185"/>
                  <a:pt x="44804" y="29244"/>
                  <a:pt x="44828" y="29292"/>
                </a:cubicBezTo>
                <a:cubicBezTo>
                  <a:pt x="44923" y="29423"/>
                  <a:pt x="45006" y="29578"/>
                  <a:pt x="45089" y="29709"/>
                </a:cubicBezTo>
                <a:cubicBezTo>
                  <a:pt x="45113" y="29756"/>
                  <a:pt x="45149" y="29804"/>
                  <a:pt x="45173" y="29863"/>
                </a:cubicBezTo>
                <a:cubicBezTo>
                  <a:pt x="45268" y="30006"/>
                  <a:pt x="45340" y="30137"/>
                  <a:pt x="45423" y="30292"/>
                </a:cubicBezTo>
                <a:cubicBezTo>
                  <a:pt x="45459" y="30340"/>
                  <a:pt x="45482" y="30375"/>
                  <a:pt x="45506" y="30423"/>
                </a:cubicBezTo>
                <a:cubicBezTo>
                  <a:pt x="45590" y="30578"/>
                  <a:pt x="45661" y="30721"/>
                  <a:pt x="45756" y="30875"/>
                </a:cubicBezTo>
                <a:cubicBezTo>
                  <a:pt x="45780" y="30911"/>
                  <a:pt x="45804" y="30947"/>
                  <a:pt x="45828" y="30994"/>
                </a:cubicBezTo>
                <a:cubicBezTo>
                  <a:pt x="45923" y="31137"/>
                  <a:pt x="45994" y="31292"/>
                  <a:pt x="46078" y="31447"/>
                </a:cubicBezTo>
                <a:cubicBezTo>
                  <a:pt x="46102" y="31494"/>
                  <a:pt x="46125" y="31530"/>
                  <a:pt x="46137" y="31566"/>
                </a:cubicBezTo>
                <a:cubicBezTo>
                  <a:pt x="46232" y="31733"/>
                  <a:pt x="46304" y="31887"/>
                  <a:pt x="46375" y="32042"/>
                </a:cubicBezTo>
                <a:cubicBezTo>
                  <a:pt x="46399" y="32078"/>
                  <a:pt x="46411" y="32125"/>
                  <a:pt x="46423" y="32149"/>
                </a:cubicBezTo>
                <a:cubicBezTo>
                  <a:pt x="46494" y="32316"/>
                  <a:pt x="46590" y="32483"/>
                  <a:pt x="46661" y="32637"/>
                </a:cubicBezTo>
                <a:lnTo>
                  <a:pt x="46709" y="32733"/>
                </a:lnTo>
                <a:cubicBezTo>
                  <a:pt x="46780" y="32899"/>
                  <a:pt x="46875" y="33054"/>
                  <a:pt x="46947" y="33233"/>
                </a:cubicBezTo>
                <a:cubicBezTo>
                  <a:pt x="46959" y="33268"/>
                  <a:pt x="46971" y="33280"/>
                  <a:pt x="46971" y="33316"/>
                </a:cubicBezTo>
                <a:cubicBezTo>
                  <a:pt x="47054" y="33495"/>
                  <a:pt x="47125" y="33649"/>
                  <a:pt x="47197" y="33828"/>
                </a:cubicBezTo>
                <a:cubicBezTo>
                  <a:pt x="47209" y="33852"/>
                  <a:pt x="47209" y="33876"/>
                  <a:pt x="47233" y="33888"/>
                </a:cubicBezTo>
                <a:lnTo>
                  <a:pt x="47447" y="34423"/>
                </a:lnTo>
                <a:cubicBezTo>
                  <a:pt x="47447" y="34447"/>
                  <a:pt x="47471" y="34459"/>
                  <a:pt x="47471" y="34483"/>
                </a:cubicBezTo>
                <a:cubicBezTo>
                  <a:pt x="47542" y="34662"/>
                  <a:pt x="47614" y="34840"/>
                  <a:pt x="47673" y="35019"/>
                </a:cubicBezTo>
                <a:cubicBezTo>
                  <a:pt x="47673" y="35043"/>
                  <a:pt x="47685" y="35054"/>
                  <a:pt x="47685" y="35066"/>
                </a:cubicBezTo>
                <a:cubicBezTo>
                  <a:pt x="47768" y="35245"/>
                  <a:pt x="47828" y="35435"/>
                  <a:pt x="47899" y="35614"/>
                </a:cubicBezTo>
                <a:cubicBezTo>
                  <a:pt x="47899" y="35638"/>
                  <a:pt x="47911" y="35638"/>
                  <a:pt x="47911" y="35650"/>
                </a:cubicBezTo>
                <a:cubicBezTo>
                  <a:pt x="47983" y="35840"/>
                  <a:pt x="48042" y="36019"/>
                  <a:pt x="48102" y="36209"/>
                </a:cubicBezTo>
                <a:cubicBezTo>
                  <a:pt x="48102" y="36233"/>
                  <a:pt x="48102" y="36233"/>
                  <a:pt x="48126" y="36245"/>
                </a:cubicBezTo>
                <a:cubicBezTo>
                  <a:pt x="48185" y="36436"/>
                  <a:pt x="48257" y="36626"/>
                  <a:pt x="48316" y="36828"/>
                </a:cubicBezTo>
                <a:lnTo>
                  <a:pt x="48316" y="36840"/>
                </a:lnTo>
                <a:lnTo>
                  <a:pt x="48495" y="37424"/>
                </a:lnTo>
                <a:lnTo>
                  <a:pt x="48495" y="37436"/>
                </a:lnTo>
                <a:cubicBezTo>
                  <a:pt x="48554" y="37626"/>
                  <a:pt x="48614" y="37840"/>
                  <a:pt x="48661" y="38031"/>
                </a:cubicBezTo>
                <a:cubicBezTo>
                  <a:pt x="49161" y="39888"/>
                  <a:pt x="49471" y="41781"/>
                  <a:pt x="49578" y="43627"/>
                </a:cubicBezTo>
                <a:cubicBezTo>
                  <a:pt x="49578" y="43734"/>
                  <a:pt x="49590" y="43829"/>
                  <a:pt x="49590" y="43936"/>
                </a:cubicBezTo>
                <a:lnTo>
                  <a:pt x="49590" y="44044"/>
                </a:lnTo>
                <a:cubicBezTo>
                  <a:pt x="49590" y="44210"/>
                  <a:pt x="49614" y="44389"/>
                  <a:pt x="49614" y="44544"/>
                </a:cubicBezTo>
                <a:lnTo>
                  <a:pt x="49614" y="44651"/>
                </a:lnTo>
                <a:lnTo>
                  <a:pt x="49614" y="45163"/>
                </a:lnTo>
                <a:lnTo>
                  <a:pt x="49614" y="45234"/>
                </a:lnTo>
                <a:cubicBezTo>
                  <a:pt x="49685" y="46199"/>
                  <a:pt x="49614" y="47139"/>
                  <a:pt x="49495" y="48080"/>
                </a:cubicBezTo>
                <a:lnTo>
                  <a:pt x="49495" y="48092"/>
                </a:lnTo>
                <a:cubicBezTo>
                  <a:pt x="51519" y="43925"/>
                  <a:pt x="52769" y="39364"/>
                  <a:pt x="53150" y="34626"/>
                </a:cubicBezTo>
                <a:cubicBezTo>
                  <a:pt x="53936" y="24660"/>
                  <a:pt x="50828" y="14992"/>
                  <a:pt x="44387" y="7372"/>
                </a:cubicBezTo>
                <a:cubicBezTo>
                  <a:pt x="44327" y="7301"/>
                  <a:pt x="44268" y="7241"/>
                  <a:pt x="44208" y="7158"/>
                </a:cubicBezTo>
                <a:cubicBezTo>
                  <a:pt x="43994" y="6920"/>
                  <a:pt x="43792" y="6682"/>
                  <a:pt x="43577" y="6468"/>
                </a:cubicBezTo>
                <a:cubicBezTo>
                  <a:pt x="43554" y="6420"/>
                  <a:pt x="43506" y="6384"/>
                  <a:pt x="43470" y="6349"/>
                </a:cubicBezTo>
                <a:cubicBezTo>
                  <a:pt x="43363" y="6229"/>
                  <a:pt x="43256" y="6110"/>
                  <a:pt x="43137" y="5991"/>
                </a:cubicBezTo>
                <a:lnTo>
                  <a:pt x="43030" y="5884"/>
                </a:lnTo>
                <a:cubicBezTo>
                  <a:pt x="42911" y="5765"/>
                  <a:pt x="42780" y="5646"/>
                  <a:pt x="42661" y="5515"/>
                </a:cubicBezTo>
                <a:cubicBezTo>
                  <a:pt x="42637" y="5491"/>
                  <a:pt x="42613" y="5479"/>
                  <a:pt x="42601" y="5456"/>
                </a:cubicBezTo>
                <a:cubicBezTo>
                  <a:pt x="38818" y="1859"/>
                  <a:pt x="34191" y="0"/>
                  <a:pt x="290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" name="Google Shape;184;p17">
            <a:extLst>
              <a:ext uri="{FF2B5EF4-FFF2-40B4-BE49-F238E27FC236}">
                <a16:creationId xmlns:a16="http://schemas.microsoft.com/office/drawing/2014/main" id="{0F571494-4D25-C86D-8EF8-A18BBEC56F67}"/>
              </a:ext>
            </a:extLst>
          </p:cNvPr>
          <p:cNvSpPr txBox="1"/>
          <p:nvPr/>
        </p:nvSpPr>
        <p:spPr>
          <a:xfrm>
            <a:off x="4888656" y="2891669"/>
            <a:ext cx="9416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933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sz="2933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0" name="Google Shape;185;p17">
            <a:extLst>
              <a:ext uri="{FF2B5EF4-FFF2-40B4-BE49-F238E27FC236}">
                <a16:creationId xmlns:a16="http://schemas.microsoft.com/office/drawing/2014/main" id="{CAEF5EC2-B4F9-CA01-09B2-07B36667F03E}"/>
              </a:ext>
            </a:extLst>
          </p:cNvPr>
          <p:cNvSpPr txBox="1"/>
          <p:nvPr/>
        </p:nvSpPr>
        <p:spPr>
          <a:xfrm>
            <a:off x="4888656" y="4421371"/>
            <a:ext cx="9416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933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04</a:t>
            </a:r>
            <a:endParaRPr sz="2933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" name="Google Shape;186;p17">
            <a:extLst>
              <a:ext uri="{FF2B5EF4-FFF2-40B4-BE49-F238E27FC236}">
                <a16:creationId xmlns:a16="http://schemas.microsoft.com/office/drawing/2014/main" id="{43FF7616-6E3C-5543-066F-6BB01735854A}"/>
              </a:ext>
            </a:extLst>
          </p:cNvPr>
          <p:cNvSpPr txBox="1"/>
          <p:nvPr/>
        </p:nvSpPr>
        <p:spPr>
          <a:xfrm>
            <a:off x="6337057" y="2891669"/>
            <a:ext cx="9416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933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 sz="2933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2" name="Google Shape;187;p17">
            <a:extLst>
              <a:ext uri="{FF2B5EF4-FFF2-40B4-BE49-F238E27FC236}">
                <a16:creationId xmlns:a16="http://schemas.microsoft.com/office/drawing/2014/main" id="{82F7A568-27DF-DE0D-9E4E-B7FA083CA1C3}"/>
              </a:ext>
            </a:extLst>
          </p:cNvPr>
          <p:cNvSpPr txBox="1"/>
          <p:nvPr/>
        </p:nvSpPr>
        <p:spPr>
          <a:xfrm>
            <a:off x="6337057" y="4421371"/>
            <a:ext cx="9416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933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 sz="2933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13" name="Google Shape;188;p17">
            <a:extLst>
              <a:ext uri="{FF2B5EF4-FFF2-40B4-BE49-F238E27FC236}">
                <a16:creationId xmlns:a16="http://schemas.microsoft.com/office/drawing/2014/main" id="{8F367685-004B-E9B6-7F71-DE9A1C1D97E5}"/>
              </a:ext>
            </a:extLst>
          </p:cNvPr>
          <p:cNvGrpSpPr/>
          <p:nvPr/>
        </p:nvGrpSpPr>
        <p:grpSpPr>
          <a:xfrm>
            <a:off x="-17708" y="4252739"/>
            <a:ext cx="3173175" cy="1710057"/>
            <a:chOff x="-13281" y="3037129"/>
            <a:chExt cx="2379881" cy="1259120"/>
          </a:xfrm>
        </p:grpSpPr>
        <p:sp>
          <p:nvSpPr>
            <p:cNvPr id="14" name="Google Shape;189;p17">
              <a:extLst>
                <a:ext uri="{FF2B5EF4-FFF2-40B4-BE49-F238E27FC236}">
                  <a16:creationId xmlns:a16="http://schemas.microsoft.com/office/drawing/2014/main" id="{D71BE560-DD58-3480-AA20-282CE3DAC497}"/>
                </a:ext>
              </a:extLst>
            </p:cNvPr>
            <p:cNvSpPr txBox="1"/>
            <p:nvPr/>
          </p:nvSpPr>
          <p:spPr>
            <a:xfrm>
              <a:off x="494300" y="3612353"/>
              <a:ext cx="1872300" cy="6838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-GB" sz="1600" dirty="0">
                  <a:latin typeface="+mj-lt"/>
                  <a:ea typeface="Roboto"/>
                  <a:cs typeface="Roboto"/>
                  <a:sym typeface="Roboto"/>
                </a:rPr>
                <a:t>Capacity optimisation, targeted IPv4-IPv6 migrations, automation</a:t>
              </a:r>
              <a:endParaRPr sz="1600" dirty="0">
                <a:latin typeface="+mj-lt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190;p17">
              <a:extLst>
                <a:ext uri="{FF2B5EF4-FFF2-40B4-BE49-F238E27FC236}">
                  <a16:creationId xmlns:a16="http://schemas.microsoft.com/office/drawing/2014/main" id="{AAE66896-DDAE-C610-D0C7-7EB2AE9C2BAE}"/>
                </a:ext>
              </a:extLst>
            </p:cNvPr>
            <p:cNvSpPr txBox="1"/>
            <p:nvPr/>
          </p:nvSpPr>
          <p:spPr>
            <a:xfrm>
              <a:off x="-13281" y="3037129"/>
              <a:ext cx="2366899" cy="592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-IE" sz="2200" dirty="0"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Strategic Planning &amp; Capability Projects</a:t>
              </a:r>
            </a:p>
          </p:txBody>
        </p:sp>
      </p:grpSp>
      <p:sp>
        <p:nvSpPr>
          <p:cNvPr id="16" name="Google Shape;191;p17">
            <a:extLst>
              <a:ext uri="{FF2B5EF4-FFF2-40B4-BE49-F238E27FC236}">
                <a16:creationId xmlns:a16="http://schemas.microsoft.com/office/drawing/2014/main" id="{E5A11066-CC83-FDB0-4DCF-3808A0645C34}"/>
              </a:ext>
            </a:extLst>
          </p:cNvPr>
          <p:cNvSpPr/>
          <p:nvPr/>
        </p:nvSpPr>
        <p:spPr>
          <a:xfrm>
            <a:off x="3257332" y="4518870"/>
            <a:ext cx="928163" cy="928824"/>
          </a:xfrm>
          <a:custGeom>
            <a:avLst/>
            <a:gdLst/>
            <a:ahLst/>
            <a:cxnLst/>
            <a:rect l="l" t="t" r="r" b="b"/>
            <a:pathLst>
              <a:path w="18241" h="18254" extrusionOk="0">
                <a:moveTo>
                  <a:pt x="9121" y="1"/>
                </a:moveTo>
                <a:cubicBezTo>
                  <a:pt x="4084" y="1"/>
                  <a:pt x="0" y="4085"/>
                  <a:pt x="0" y="9121"/>
                </a:cubicBezTo>
                <a:cubicBezTo>
                  <a:pt x="0" y="14169"/>
                  <a:pt x="4084" y="18253"/>
                  <a:pt x="9121" y="18253"/>
                </a:cubicBezTo>
                <a:cubicBezTo>
                  <a:pt x="14157" y="18253"/>
                  <a:pt x="18241" y="14169"/>
                  <a:pt x="18241" y="9121"/>
                </a:cubicBezTo>
                <a:cubicBezTo>
                  <a:pt x="18241" y="4085"/>
                  <a:pt x="14157" y="1"/>
                  <a:pt x="9121" y="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rgbClr val="24DCDC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17" name="Google Shape;192;p17">
            <a:extLst>
              <a:ext uri="{FF2B5EF4-FFF2-40B4-BE49-F238E27FC236}">
                <a16:creationId xmlns:a16="http://schemas.microsoft.com/office/drawing/2014/main" id="{1AF26408-3970-F6E1-D5F2-0EE28200C9EF}"/>
              </a:ext>
            </a:extLst>
          </p:cNvPr>
          <p:cNvCxnSpPr/>
          <p:nvPr/>
        </p:nvCxnSpPr>
        <p:spPr>
          <a:xfrm>
            <a:off x="4185500" y="4983285"/>
            <a:ext cx="71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8" name="Google Shape;193;p17">
            <a:extLst>
              <a:ext uri="{FF2B5EF4-FFF2-40B4-BE49-F238E27FC236}">
                <a16:creationId xmlns:a16="http://schemas.microsoft.com/office/drawing/2014/main" id="{083BBB0D-F00C-2491-F7C3-430EBDB415E3}"/>
              </a:ext>
            </a:extLst>
          </p:cNvPr>
          <p:cNvGrpSpPr/>
          <p:nvPr/>
        </p:nvGrpSpPr>
        <p:grpSpPr>
          <a:xfrm>
            <a:off x="9036534" y="4231763"/>
            <a:ext cx="2520146" cy="1682278"/>
            <a:chOff x="6777300" y="3036011"/>
            <a:chExt cx="1890110" cy="1261706"/>
          </a:xfrm>
        </p:grpSpPr>
        <p:sp>
          <p:nvSpPr>
            <p:cNvPr id="19" name="Google Shape;194;p17">
              <a:extLst>
                <a:ext uri="{FF2B5EF4-FFF2-40B4-BE49-F238E27FC236}">
                  <a16:creationId xmlns:a16="http://schemas.microsoft.com/office/drawing/2014/main" id="{35E657A1-C368-1C01-C838-FF4E3975671E}"/>
                </a:ext>
              </a:extLst>
            </p:cNvPr>
            <p:cNvSpPr txBox="1"/>
            <p:nvPr/>
          </p:nvSpPr>
          <p:spPr>
            <a:xfrm flipH="1">
              <a:off x="6777300" y="3747817"/>
              <a:ext cx="1872300" cy="54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GB" sz="1600" dirty="0">
                  <a:latin typeface="+mj-lt"/>
                  <a:ea typeface="Roboto"/>
                  <a:cs typeface="Roboto"/>
                  <a:sym typeface="Roboto"/>
                </a:rPr>
                <a:t>Accurate, reliable, intelligent measurements and reporting </a:t>
              </a:r>
              <a:endParaRPr sz="1600" dirty="0">
                <a:latin typeface="+mj-lt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195;p17">
              <a:extLst>
                <a:ext uri="{FF2B5EF4-FFF2-40B4-BE49-F238E27FC236}">
                  <a16:creationId xmlns:a16="http://schemas.microsoft.com/office/drawing/2014/main" id="{E1E9968F-AC6E-71ED-9B4B-E4B5F8ADA346}"/>
                </a:ext>
              </a:extLst>
            </p:cNvPr>
            <p:cNvSpPr txBox="1"/>
            <p:nvPr/>
          </p:nvSpPr>
          <p:spPr>
            <a:xfrm flipH="1">
              <a:off x="6795110" y="3036011"/>
              <a:ext cx="1872300" cy="534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IE" sz="2200" dirty="0"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Analytics, Forecasting</a:t>
              </a:r>
              <a:endParaRPr sz="2200" dirty="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21" name="Google Shape;196;p17">
            <a:extLst>
              <a:ext uri="{FF2B5EF4-FFF2-40B4-BE49-F238E27FC236}">
                <a16:creationId xmlns:a16="http://schemas.microsoft.com/office/drawing/2014/main" id="{17CCBC5D-2D0C-146E-9055-052904DA7F09}"/>
              </a:ext>
            </a:extLst>
          </p:cNvPr>
          <p:cNvSpPr/>
          <p:nvPr/>
        </p:nvSpPr>
        <p:spPr>
          <a:xfrm>
            <a:off x="8006473" y="4518870"/>
            <a:ext cx="928824" cy="928824"/>
          </a:xfrm>
          <a:custGeom>
            <a:avLst/>
            <a:gdLst/>
            <a:ahLst/>
            <a:cxnLst/>
            <a:rect l="l" t="t" r="r" b="b"/>
            <a:pathLst>
              <a:path w="18254" h="18254" extrusionOk="0">
                <a:moveTo>
                  <a:pt x="9121" y="1"/>
                </a:moveTo>
                <a:cubicBezTo>
                  <a:pt x="4085" y="1"/>
                  <a:pt x="1" y="4085"/>
                  <a:pt x="1" y="9121"/>
                </a:cubicBezTo>
                <a:cubicBezTo>
                  <a:pt x="1" y="14169"/>
                  <a:pt x="4085" y="18253"/>
                  <a:pt x="9121" y="18253"/>
                </a:cubicBezTo>
                <a:cubicBezTo>
                  <a:pt x="14158" y="18253"/>
                  <a:pt x="18253" y="14169"/>
                  <a:pt x="18253" y="9121"/>
                </a:cubicBezTo>
                <a:cubicBezTo>
                  <a:pt x="18253" y="4085"/>
                  <a:pt x="14158" y="1"/>
                  <a:pt x="9121" y="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100000">
                <a:srgbClr val="00B050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2" name="Google Shape;197;p17">
            <a:extLst>
              <a:ext uri="{FF2B5EF4-FFF2-40B4-BE49-F238E27FC236}">
                <a16:creationId xmlns:a16="http://schemas.microsoft.com/office/drawing/2014/main" id="{DC37B980-3F5A-8477-5455-5247D0E0C051}"/>
              </a:ext>
            </a:extLst>
          </p:cNvPr>
          <p:cNvCxnSpPr/>
          <p:nvPr/>
        </p:nvCxnSpPr>
        <p:spPr>
          <a:xfrm rot="10800000">
            <a:off x="7295267" y="4983285"/>
            <a:ext cx="71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23" name="Google Shape;198;p17">
            <a:extLst>
              <a:ext uri="{FF2B5EF4-FFF2-40B4-BE49-F238E27FC236}">
                <a16:creationId xmlns:a16="http://schemas.microsoft.com/office/drawing/2014/main" id="{30DD7838-7A28-B972-9A9B-BA05BAC5BA09}"/>
              </a:ext>
            </a:extLst>
          </p:cNvPr>
          <p:cNvGrpSpPr/>
          <p:nvPr/>
        </p:nvGrpSpPr>
        <p:grpSpPr>
          <a:xfrm>
            <a:off x="329184" y="1809486"/>
            <a:ext cx="2826266" cy="1632566"/>
            <a:chOff x="494200" y="1203826"/>
            <a:chExt cx="1872300" cy="1224424"/>
          </a:xfrm>
        </p:grpSpPr>
        <p:sp>
          <p:nvSpPr>
            <p:cNvPr id="24" name="Google Shape;199;p17">
              <a:extLst>
                <a:ext uri="{FF2B5EF4-FFF2-40B4-BE49-F238E27FC236}">
                  <a16:creationId xmlns:a16="http://schemas.microsoft.com/office/drawing/2014/main" id="{DF16A72E-96F6-018E-7C89-E433854D20CA}"/>
                </a:ext>
              </a:extLst>
            </p:cNvPr>
            <p:cNvSpPr txBox="1"/>
            <p:nvPr/>
          </p:nvSpPr>
          <p:spPr>
            <a:xfrm>
              <a:off x="494200" y="1878350"/>
              <a:ext cx="1872300" cy="54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Accountability str</a:t>
              </a:r>
              <a:r>
                <a:rPr lang="en-GB" sz="1600" dirty="0">
                  <a:latin typeface="+mj-lt"/>
                  <a:ea typeface="Roboto"/>
                  <a:cs typeface="Roboto"/>
                  <a:sym typeface="Roboto"/>
                </a:rPr>
                <a:t>u</a:t>
              </a: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ctures, policies, processes, </a:t>
              </a:r>
              <a:r>
                <a:rPr lang="en-GB" sz="1600" dirty="0">
                  <a:latin typeface="+mj-lt"/>
                  <a:ea typeface="Roboto"/>
                  <a:cs typeface="Roboto"/>
                  <a:sym typeface="Roboto"/>
                </a:rPr>
                <a:t>engagement &amp; </a:t>
              </a:r>
              <a:r>
                <a:rPr lang="en-IE" sz="1600" dirty="0">
                  <a:latin typeface="+mj-lt"/>
                  <a:ea typeface="Roboto"/>
                  <a:cs typeface="Roboto"/>
                  <a:sym typeface="Roboto"/>
                </a:rPr>
                <a:t>cadence</a:t>
              </a:r>
              <a:endParaRPr sz="1600" dirty="0">
                <a:latin typeface="+mj-lt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200;p17">
              <a:extLst>
                <a:ext uri="{FF2B5EF4-FFF2-40B4-BE49-F238E27FC236}">
                  <a16:creationId xmlns:a16="http://schemas.microsoft.com/office/drawing/2014/main" id="{A6D78C6C-A79C-7FBF-BFD9-4CA6C0E4A601}"/>
                </a:ext>
              </a:extLst>
            </p:cNvPr>
            <p:cNvSpPr txBox="1"/>
            <p:nvPr/>
          </p:nvSpPr>
          <p:spPr>
            <a:xfrm>
              <a:off x="494200" y="1203826"/>
              <a:ext cx="1872300" cy="5044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-IE" sz="2200" dirty="0"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Governance &amp; Accountability</a:t>
              </a:r>
            </a:p>
          </p:txBody>
        </p:sp>
      </p:grpSp>
      <p:sp>
        <p:nvSpPr>
          <p:cNvPr id="26" name="Google Shape;201;p17">
            <a:extLst>
              <a:ext uri="{FF2B5EF4-FFF2-40B4-BE49-F238E27FC236}">
                <a16:creationId xmlns:a16="http://schemas.microsoft.com/office/drawing/2014/main" id="{F1E03408-C9FF-875E-05D0-D55EBC42785A}"/>
              </a:ext>
            </a:extLst>
          </p:cNvPr>
          <p:cNvSpPr/>
          <p:nvPr/>
        </p:nvSpPr>
        <p:spPr>
          <a:xfrm>
            <a:off x="3257332" y="2374598"/>
            <a:ext cx="928163" cy="928773"/>
          </a:xfrm>
          <a:custGeom>
            <a:avLst/>
            <a:gdLst/>
            <a:ahLst/>
            <a:cxnLst/>
            <a:rect l="l" t="t" r="r" b="b"/>
            <a:pathLst>
              <a:path w="18241" h="18253" extrusionOk="0">
                <a:moveTo>
                  <a:pt x="9121" y="1"/>
                </a:moveTo>
                <a:cubicBezTo>
                  <a:pt x="4084" y="1"/>
                  <a:pt x="0" y="4096"/>
                  <a:pt x="0" y="9133"/>
                </a:cubicBezTo>
                <a:cubicBezTo>
                  <a:pt x="0" y="14169"/>
                  <a:pt x="4084" y="18253"/>
                  <a:pt x="9121" y="18253"/>
                </a:cubicBezTo>
                <a:cubicBezTo>
                  <a:pt x="14157" y="18253"/>
                  <a:pt x="18241" y="14169"/>
                  <a:pt x="18241" y="9133"/>
                </a:cubicBezTo>
                <a:cubicBezTo>
                  <a:pt x="18241" y="4096"/>
                  <a:pt x="14157" y="1"/>
                  <a:pt x="9121" y="1"/>
                </a:cubicBezTo>
                <a:close/>
              </a:path>
            </a:pathLst>
          </a:custGeom>
          <a:gradFill>
            <a:gsLst>
              <a:gs pos="0">
                <a:srgbClr val="0A2463"/>
              </a:gs>
              <a:gs pos="100000">
                <a:srgbClr val="3C8CBC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27" name="Google Shape;202;p17">
            <a:extLst>
              <a:ext uri="{FF2B5EF4-FFF2-40B4-BE49-F238E27FC236}">
                <a16:creationId xmlns:a16="http://schemas.microsoft.com/office/drawing/2014/main" id="{B6ED537B-488F-E58F-EB2C-EB74A1A1366D}"/>
              </a:ext>
            </a:extLst>
          </p:cNvPr>
          <p:cNvCxnSpPr/>
          <p:nvPr/>
        </p:nvCxnSpPr>
        <p:spPr>
          <a:xfrm>
            <a:off x="4185500" y="2835521"/>
            <a:ext cx="71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28" name="Google Shape;203;p17">
            <a:extLst>
              <a:ext uri="{FF2B5EF4-FFF2-40B4-BE49-F238E27FC236}">
                <a16:creationId xmlns:a16="http://schemas.microsoft.com/office/drawing/2014/main" id="{D601DDB2-6FE5-43E5-0757-FAC1030CE6EC}"/>
              </a:ext>
            </a:extLst>
          </p:cNvPr>
          <p:cNvGrpSpPr/>
          <p:nvPr/>
        </p:nvGrpSpPr>
        <p:grpSpPr>
          <a:xfrm>
            <a:off x="9009162" y="1843205"/>
            <a:ext cx="2626010" cy="1630234"/>
            <a:chOff x="6756873" y="1230891"/>
            <a:chExt cx="1969508" cy="1222675"/>
          </a:xfrm>
        </p:grpSpPr>
        <p:sp>
          <p:nvSpPr>
            <p:cNvPr id="29" name="Google Shape;204;p17">
              <a:extLst>
                <a:ext uri="{FF2B5EF4-FFF2-40B4-BE49-F238E27FC236}">
                  <a16:creationId xmlns:a16="http://schemas.microsoft.com/office/drawing/2014/main" id="{49D60108-BE32-E969-6707-52B04D19E9FE}"/>
                </a:ext>
              </a:extLst>
            </p:cNvPr>
            <p:cNvSpPr txBox="1"/>
            <p:nvPr/>
          </p:nvSpPr>
          <p:spPr>
            <a:xfrm flipH="1">
              <a:off x="6777402" y="1806556"/>
              <a:ext cx="1948979" cy="6470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SSOT, data tagging &amp; naming standards, </a:t>
              </a:r>
              <a:r>
                <a:rPr lang="en-GB" sz="1600" dirty="0">
                  <a:latin typeface="+mj-lt"/>
                  <a:ea typeface="Roboto"/>
                  <a:cs typeface="Roboto"/>
                  <a:sym typeface="Roboto"/>
                </a:rPr>
                <a:t>appropriate </a:t>
              </a:r>
              <a:r>
                <a:rPr lang="en" sz="1600" dirty="0">
                  <a:latin typeface="+mj-lt"/>
                  <a:ea typeface="Roboto"/>
                  <a:cs typeface="Roboto"/>
                  <a:sym typeface="Roboto"/>
                </a:rPr>
                <a:t>granularity</a:t>
              </a:r>
              <a:endParaRPr sz="1600" dirty="0">
                <a:latin typeface="+mj-lt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" name="Google Shape;205;p17">
              <a:extLst>
                <a:ext uri="{FF2B5EF4-FFF2-40B4-BE49-F238E27FC236}">
                  <a16:creationId xmlns:a16="http://schemas.microsoft.com/office/drawing/2014/main" id="{47AD2804-055B-E377-7929-29406DF7B493}"/>
                </a:ext>
              </a:extLst>
            </p:cNvPr>
            <p:cNvSpPr txBox="1"/>
            <p:nvPr/>
          </p:nvSpPr>
          <p:spPr>
            <a:xfrm flipH="1">
              <a:off x="6756873" y="1230891"/>
              <a:ext cx="1872300" cy="4539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-IE" sz="2200" dirty="0">
                  <a:latin typeface="+mj-lt"/>
                  <a:ea typeface="Fira Sans Extra Condensed Medium"/>
                  <a:cs typeface="Fira Sans Extra Condensed Medium"/>
                  <a:sym typeface="Fira Sans Extra Condensed Medium"/>
                </a:rPr>
                <a:t>IPAM Tooling &amp; Visibility</a:t>
              </a:r>
            </a:p>
          </p:txBody>
        </p:sp>
      </p:grpSp>
      <p:sp>
        <p:nvSpPr>
          <p:cNvPr id="31" name="Google Shape;206;p17">
            <a:extLst>
              <a:ext uri="{FF2B5EF4-FFF2-40B4-BE49-F238E27FC236}">
                <a16:creationId xmlns:a16="http://schemas.microsoft.com/office/drawing/2014/main" id="{B3FA1806-80C6-B6BB-0EB8-3FE5731A8581}"/>
              </a:ext>
            </a:extLst>
          </p:cNvPr>
          <p:cNvSpPr/>
          <p:nvPr/>
        </p:nvSpPr>
        <p:spPr>
          <a:xfrm>
            <a:off x="8006473" y="2374598"/>
            <a:ext cx="928824" cy="928773"/>
          </a:xfrm>
          <a:custGeom>
            <a:avLst/>
            <a:gdLst/>
            <a:ahLst/>
            <a:cxnLst/>
            <a:rect l="l" t="t" r="r" b="b"/>
            <a:pathLst>
              <a:path w="18254" h="18253" extrusionOk="0">
                <a:moveTo>
                  <a:pt x="9121" y="1"/>
                </a:moveTo>
                <a:cubicBezTo>
                  <a:pt x="4085" y="1"/>
                  <a:pt x="1" y="4096"/>
                  <a:pt x="1" y="9133"/>
                </a:cubicBezTo>
                <a:cubicBezTo>
                  <a:pt x="1" y="14169"/>
                  <a:pt x="4085" y="18253"/>
                  <a:pt x="9121" y="18253"/>
                </a:cubicBezTo>
                <a:cubicBezTo>
                  <a:pt x="14158" y="18253"/>
                  <a:pt x="18253" y="14169"/>
                  <a:pt x="18253" y="9133"/>
                </a:cubicBezTo>
                <a:cubicBezTo>
                  <a:pt x="18253" y="4096"/>
                  <a:pt x="14158" y="1"/>
                  <a:pt x="9121" y="1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cxnSp>
        <p:nvCxnSpPr>
          <p:cNvPr id="32" name="Google Shape;207;p17">
            <a:extLst>
              <a:ext uri="{FF2B5EF4-FFF2-40B4-BE49-F238E27FC236}">
                <a16:creationId xmlns:a16="http://schemas.microsoft.com/office/drawing/2014/main" id="{C206E370-ED9F-169A-0C6F-04D7B15011E1}"/>
              </a:ext>
            </a:extLst>
          </p:cNvPr>
          <p:cNvCxnSpPr/>
          <p:nvPr/>
        </p:nvCxnSpPr>
        <p:spPr>
          <a:xfrm rot="10800000">
            <a:off x="7295167" y="2835518"/>
            <a:ext cx="714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3" name="Google Shape;208;p17">
            <a:extLst>
              <a:ext uri="{FF2B5EF4-FFF2-40B4-BE49-F238E27FC236}">
                <a16:creationId xmlns:a16="http://schemas.microsoft.com/office/drawing/2014/main" id="{DF9ECFD3-2C9B-560C-E609-603FC6E0E1B5}"/>
              </a:ext>
            </a:extLst>
          </p:cNvPr>
          <p:cNvSpPr/>
          <p:nvPr/>
        </p:nvSpPr>
        <p:spPr>
          <a:xfrm>
            <a:off x="3506950" y="4730056"/>
            <a:ext cx="416789" cy="489681"/>
          </a:xfrm>
          <a:custGeom>
            <a:avLst/>
            <a:gdLst/>
            <a:ahLst/>
            <a:cxnLst/>
            <a:rect l="l" t="t" r="r" b="b"/>
            <a:pathLst>
              <a:path w="10807" h="12697" extrusionOk="0">
                <a:moveTo>
                  <a:pt x="6617" y="9924"/>
                </a:moveTo>
                <a:lnTo>
                  <a:pt x="6617" y="10775"/>
                </a:lnTo>
                <a:lnTo>
                  <a:pt x="4159" y="10775"/>
                </a:lnTo>
                <a:lnTo>
                  <a:pt x="4159" y="9924"/>
                </a:lnTo>
                <a:close/>
                <a:moveTo>
                  <a:pt x="4159" y="0"/>
                </a:moveTo>
                <a:cubicBezTo>
                  <a:pt x="3561" y="0"/>
                  <a:pt x="2994" y="315"/>
                  <a:pt x="2742" y="851"/>
                </a:cubicBezTo>
                <a:lnTo>
                  <a:pt x="2490" y="851"/>
                </a:lnTo>
                <a:cubicBezTo>
                  <a:pt x="1797" y="851"/>
                  <a:pt x="1166" y="1324"/>
                  <a:pt x="914" y="1954"/>
                </a:cubicBezTo>
                <a:cubicBezTo>
                  <a:pt x="1324" y="1985"/>
                  <a:pt x="1702" y="2143"/>
                  <a:pt x="1986" y="2426"/>
                </a:cubicBezTo>
                <a:cubicBezTo>
                  <a:pt x="2143" y="2584"/>
                  <a:pt x="2143" y="2836"/>
                  <a:pt x="1986" y="2993"/>
                </a:cubicBezTo>
                <a:cubicBezTo>
                  <a:pt x="1907" y="3072"/>
                  <a:pt x="1797" y="3111"/>
                  <a:pt x="1686" y="3111"/>
                </a:cubicBezTo>
                <a:cubicBezTo>
                  <a:pt x="1576" y="3111"/>
                  <a:pt x="1466" y="3072"/>
                  <a:pt x="1387" y="2993"/>
                </a:cubicBezTo>
                <a:cubicBezTo>
                  <a:pt x="1198" y="2804"/>
                  <a:pt x="946" y="2773"/>
                  <a:pt x="725" y="2773"/>
                </a:cubicBezTo>
                <a:cubicBezTo>
                  <a:pt x="284" y="3088"/>
                  <a:pt x="1" y="3560"/>
                  <a:pt x="1" y="4159"/>
                </a:cubicBezTo>
                <a:cubicBezTo>
                  <a:pt x="1" y="4411"/>
                  <a:pt x="95" y="4726"/>
                  <a:pt x="253" y="4978"/>
                </a:cubicBezTo>
                <a:cubicBezTo>
                  <a:pt x="95" y="5199"/>
                  <a:pt x="1" y="5514"/>
                  <a:pt x="1" y="5797"/>
                </a:cubicBezTo>
                <a:cubicBezTo>
                  <a:pt x="1" y="6144"/>
                  <a:pt x="127" y="6459"/>
                  <a:pt x="316" y="6742"/>
                </a:cubicBezTo>
                <a:cubicBezTo>
                  <a:pt x="599" y="6522"/>
                  <a:pt x="1009" y="6364"/>
                  <a:pt x="1387" y="6364"/>
                </a:cubicBezTo>
                <a:cubicBezTo>
                  <a:pt x="1639" y="6364"/>
                  <a:pt x="1797" y="6553"/>
                  <a:pt x="1797" y="6742"/>
                </a:cubicBezTo>
                <a:cubicBezTo>
                  <a:pt x="1797" y="6994"/>
                  <a:pt x="1576" y="7152"/>
                  <a:pt x="1387" y="7152"/>
                </a:cubicBezTo>
                <a:cubicBezTo>
                  <a:pt x="1198" y="7152"/>
                  <a:pt x="1009" y="7215"/>
                  <a:pt x="851" y="7341"/>
                </a:cubicBezTo>
                <a:lnTo>
                  <a:pt x="851" y="7404"/>
                </a:lnTo>
                <a:cubicBezTo>
                  <a:pt x="851" y="8318"/>
                  <a:pt x="1576" y="9074"/>
                  <a:pt x="2490" y="9074"/>
                </a:cubicBezTo>
                <a:lnTo>
                  <a:pt x="2742" y="9074"/>
                </a:lnTo>
                <a:cubicBezTo>
                  <a:pt x="2899" y="9357"/>
                  <a:pt x="3088" y="9546"/>
                  <a:pt x="3309" y="9704"/>
                </a:cubicBezTo>
                <a:lnTo>
                  <a:pt x="3309" y="10617"/>
                </a:lnTo>
                <a:cubicBezTo>
                  <a:pt x="3309" y="11752"/>
                  <a:pt x="4254" y="12697"/>
                  <a:pt x="5420" y="12697"/>
                </a:cubicBezTo>
                <a:cubicBezTo>
                  <a:pt x="6554" y="12697"/>
                  <a:pt x="7499" y="11752"/>
                  <a:pt x="7499" y="10617"/>
                </a:cubicBezTo>
                <a:lnTo>
                  <a:pt x="7499" y="9704"/>
                </a:lnTo>
                <a:cubicBezTo>
                  <a:pt x="7719" y="9546"/>
                  <a:pt x="7971" y="9357"/>
                  <a:pt x="8097" y="9074"/>
                </a:cubicBezTo>
                <a:lnTo>
                  <a:pt x="8318" y="9074"/>
                </a:lnTo>
                <a:cubicBezTo>
                  <a:pt x="9232" y="9074"/>
                  <a:pt x="9988" y="8318"/>
                  <a:pt x="9988" y="7404"/>
                </a:cubicBezTo>
                <a:lnTo>
                  <a:pt x="9988" y="7341"/>
                </a:lnTo>
                <a:cubicBezTo>
                  <a:pt x="9830" y="7215"/>
                  <a:pt x="9610" y="7152"/>
                  <a:pt x="9421" y="7152"/>
                </a:cubicBezTo>
                <a:cubicBezTo>
                  <a:pt x="9200" y="7152"/>
                  <a:pt x="9043" y="6931"/>
                  <a:pt x="9043" y="6742"/>
                </a:cubicBezTo>
                <a:cubicBezTo>
                  <a:pt x="9043" y="6522"/>
                  <a:pt x="9232" y="6364"/>
                  <a:pt x="9421" y="6364"/>
                </a:cubicBezTo>
                <a:cubicBezTo>
                  <a:pt x="9830" y="6364"/>
                  <a:pt x="10208" y="6522"/>
                  <a:pt x="10492" y="6742"/>
                </a:cubicBezTo>
                <a:cubicBezTo>
                  <a:pt x="10681" y="6459"/>
                  <a:pt x="10807" y="6144"/>
                  <a:pt x="10807" y="5797"/>
                </a:cubicBezTo>
                <a:cubicBezTo>
                  <a:pt x="10807" y="5514"/>
                  <a:pt x="10712" y="5199"/>
                  <a:pt x="10555" y="4978"/>
                </a:cubicBezTo>
                <a:cubicBezTo>
                  <a:pt x="10681" y="4726"/>
                  <a:pt x="10775" y="4411"/>
                  <a:pt x="10775" y="4159"/>
                </a:cubicBezTo>
                <a:cubicBezTo>
                  <a:pt x="10775" y="3592"/>
                  <a:pt x="10492" y="3088"/>
                  <a:pt x="10051" y="2773"/>
                </a:cubicBezTo>
                <a:cubicBezTo>
                  <a:pt x="10015" y="2768"/>
                  <a:pt x="9978" y="2765"/>
                  <a:pt x="9939" y="2765"/>
                </a:cubicBezTo>
                <a:cubicBezTo>
                  <a:pt x="9742" y="2765"/>
                  <a:pt x="9521" y="2835"/>
                  <a:pt x="9389" y="2993"/>
                </a:cubicBezTo>
                <a:cubicBezTo>
                  <a:pt x="9310" y="3072"/>
                  <a:pt x="9200" y="3111"/>
                  <a:pt x="9090" y="3111"/>
                </a:cubicBezTo>
                <a:cubicBezTo>
                  <a:pt x="8980" y="3111"/>
                  <a:pt x="8869" y="3072"/>
                  <a:pt x="8791" y="2993"/>
                </a:cubicBezTo>
                <a:cubicBezTo>
                  <a:pt x="8633" y="2836"/>
                  <a:pt x="8633" y="2584"/>
                  <a:pt x="8791" y="2426"/>
                </a:cubicBezTo>
                <a:cubicBezTo>
                  <a:pt x="9074" y="2143"/>
                  <a:pt x="9452" y="1954"/>
                  <a:pt x="9862" y="1954"/>
                </a:cubicBezTo>
                <a:cubicBezTo>
                  <a:pt x="9610" y="1324"/>
                  <a:pt x="9043" y="851"/>
                  <a:pt x="8287" y="851"/>
                </a:cubicBezTo>
                <a:lnTo>
                  <a:pt x="8034" y="851"/>
                </a:lnTo>
                <a:cubicBezTo>
                  <a:pt x="7782" y="315"/>
                  <a:pt x="7215" y="0"/>
                  <a:pt x="6617" y="0"/>
                </a:cubicBezTo>
                <a:cubicBezTo>
                  <a:pt x="6302" y="0"/>
                  <a:pt x="6050" y="95"/>
                  <a:pt x="5798" y="252"/>
                </a:cubicBezTo>
                <a:lnTo>
                  <a:pt x="5798" y="4190"/>
                </a:lnTo>
                <a:cubicBezTo>
                  <a:pt x="6743" y="4379"/>
                  <a:pt x="7467" y="5199"/>
                  <a:pt x="7467" y="6207"/>
                </a:cubicBezTo>
                <a:cubicBezTo>
                  <a:pt x="7467" y="6427"/>
                  <a:pt x="7247" y="6585"/>
                  <a:pt x="7058" y="6585"/>
                </a:cubicBezTo>
                <a:cubicBezTo>
                  <a:pt x="6869" y="6585"/>
                  <a:pt x="6617" y="6396"/>
                  <a:pt x="6617" y="6207"/>
                </a:cubicBezTo>
                <a:cubicBezTo>
                  <a:pt x="6617" y="5640"/>
                  <a:pt x="6270" y="5199"/>
                  <a:pt x="5798" y="5010"/>
                </a:cubicBezTo>
                <a:lnTo>
                  <a:pt x="5798" y="9074"/>
                </a:lnTo>
                <a:lnTo>
                  <a:pt x="4979" y="9074"/>
                </a:lnTo>
                <a:lnTo>
                  <a:pt x="4979" y="5010"/>
                </a:lnTo>
                <a:cubicBezTo>
                  <a:pt x="4506" y="5167"/>
                  <a:pt x="4159" y="5640"/>
                  <a:pt x="4159" y="6207"/>
                </a:cubicBezTo>
                <a:cubicBezTo>
                  <a:pt x="4159" y="6427"/>
                  <a:pt x="3939" y="6585"/>
                  <a:pt x="3718" y="6585"/>
                </a:cubicBezTo>
                <a:cubicBezTo>
                  <a:pt x="3466" y="6585"/>
                  <a:pt x="3309" y="6396"/>
                  <a:pt x="3309" y="6207"/>
                </a:cubicBezTo>
                <a:cubicBezTo>
                  <a:pt x="3309" y="5199"/>
                  <a:pt x="4033" y="4348"/>
                  <a:pt x="4979" y="4190"/>
                </a:cubicBezTo>
                <a:lnTo>
                  <a:pt x="4979" y="252"/>
                </a:lnTo>
                <a:cubicBezTo>
                  <a:pt x="4726" y="95"/>
                  <a:pt x="4474" y="0"/>
                  <a:pt x="415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37" name="Google Shape;212;p17">
            <a:extLst>
              <a:ext uri="{FF2B5EF4-FFF2-40B4-BE49-F238E27FC236}">
                <a16:creationId xmlns:a16="http://schemas.microsoft.com/office/drawing/2014/main" id="{FD5128E8-5A9A-6386-C034-F20A3AFEBA49}"/>
              </a:ext>
            </a:extLst>
          </p:cNvPr>
          <p:cNvGrpSpPr/>
          <p:nvPr/>
        </p:nvGrpSpPr>
        <p:grpSpPr>
          <a:xfrm>
            <a:off x="3477170" y="2570201"/>
            <a:ext cx="488485" cy="489720"/>
            <a:chOff x="2607881" y="3388596"/>
            <a:chExt cx="366364" cy="367290"/>
          </a:xfrm>
        </p:grpSpPr>
        <p:sp>
          <p:nvSpPr>
            <p:cNvPr id="38" name="Google Shape;213;p17">
              <a:extLst>
                <a:ext uri="{FF2B5EF4-FFF2-40B4-BE49-F238E27FC236}">
                  <a16:creationId xmlns:a16="http://schemas.microsoft.com/office/drawing/2014/main" id="{FF251B9E-6B13-DBF6-DA7F-72CB8CA1CBAD}"/>
                </a:ext>
              </a:extLst>
            </p:cNvPr>
            <p:cNvSpPr/>
            <p:nvPr/>
          </p:nvSpPr>
          <p:spPr>
            <a:xfrm>
              <a:off x="2719069" y="3484280"/>
              <a:ext cx="143989" cy="59267"/>
            </a:xfrm>
            <a:custGeom>
              <a:avLst/>
              <a:gdLst/>
              <a:ahLst/>
              <a:cxnLst/>
              <a:rect l="l" t="t" r="r" b="b"/>
              <a:pathLst>
                <a:path w="4978" h="2049" extrusionOk="0">
                  <a:moveTo>
                    <a:pt x="630" y="1"/>
                  </a:moveTo>
                  <a:cubicBezTo>
                    <a:pt x="252" y="442"/>
                    <a:pt x="0" y="1041"/>
                    <a:pt x="0" y="1671"/>
                  </a:cubicBezTo>
                  <a:cubicBezTo>
                    <a:pt x="0" y="1891"/>
                    <a:pt x="189" y="2049"/>
                    <a:pt x="441" y="2049"/>
                  </a:cubicBezTo>
                  <a:lnTo>
                    <a:pt x="4568" y="2049"/>
                  </a:lnTo>
                  <a:cubicBezTo>
                    <a:pt x="4820" y="2049"/>
                    <a:pt x="4978" y="1860"/>
                    <a:pt x="4978" y="1671"/>
                  </a:cubicBezTo>
                  <a:cubicBezTo>
                    <a:pt x="4978" y="1041"/>
                    <a:pt x="4726" y="442"/>
                    <a:pt x="4348" y="1"/>
                  </a:cubicBezTo>
                  <a:cubicBezTo>
                    <a:pt x="3875" y="568"/>
                    <a:pt x="3182" y="852"/>
                    <a:pt x="2489" y="852"/>
                  </a:cubicBezTo>
                  <a:cubicBezTo>
                    <a:pt x="1827" y="852"/>
                    <a:pt x="1134" y="568"/>
                    <a:pt x="6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" name="Google Shape;214;p17">
              <a:extLst>
                <a:ext uri="{FF2B5EF4-FFF2-40B4-BE49-F238E27FC236}">
                  <a16:creationId xmlns:a16="http://schemas.microsoft.com/office/drawing/2014/main" id="{714C31BA-7BC6-3202-798C-89F3FFAAEA1C}"/>
                </a:ext>
              </a:extLst>
            </p:cNvPr>
            <p:cNvSpPr/>
            <p:nvPr/>
          </p:nvSpPr>
          <p:spPr>
            <a:xfrm>
              <a:off x="2730899" y="3551964"/>
              <a:ext cx="121225" cy="71560"/>
            </a:xfrm>
            <a:custGeom>
              <a:avLst/>
              <a:gdLst/>
              <a:ahLst/>
              <a:cxnLst/>
              <a:rect l="l" t="t" r="r" b="b"/>
              <a:pathLst>
                <a:path w="4191" h="2474" extrusionOk="0">
                  <a:moveTo>
                    <a:pt x="2096" y="0"/>
                  </a:moveTo>
                  <a:cubicBezTo>
                    <a:pt x="1985" y="0"/>
                    <a:pt x="1875" y="40"/>
                    <a:pt x="1796" y="118"/>
                  </a:cubicBezTo>
                  <a:lnTo>
                    <a:pt x="158" y="1757"/>
                  </a:lnTo>
                  <a:cubicBezTo>
                    <a:pt x="1" y="1914"/>
                    <a:pt x="1" y="2198"/>
                    <a:pt x="158" y="2355"/>
                  </a:cubicBezTo>
                  <a:cubicBezTo>
                    <a:pt x="237" y="2434"/>
                    <a:pt x="339" y="2473"/>
                    <a:pt x="442" y="2473"/>
                  </a:cubicBezTo>
                  <a:cubicBezTo>
                    <a:pt x="544" y="2473"/>
                    <a:pt x="646" y="2434"/>
                    <a:pt x="725" y="2355"/>
                  </a:cubicBezTo>
                  <a:lnTo>
                    <a:pt x="2111" y="969"/>
                  </a:lnTo>
                  <a:lnTo>
                    <a:pt x="3498" y="2355"/>
                  </a:lnTo>
                  <a:cubicBezTo>
                    <a:pt x="3576" y="2434"/>
                    <a:pt x="3687" y="2473"/>
                    <a:pt x="3797" y="2473"/>
                  </a:cubicBezTo>
                  <a:cubicBezTo>
                    <a:pt x="3907" y="2473"/>
                    <a:pt x="4017" y="2434"/>
                    <a:pt x="4096" y="2355"/>
                  </a:cubicBezTo>
                  <a:cubicBezTo>
                    <a:pt x="4191" y="2198"/>
                    <a:pt x="4191" y="1914"/>
                    <a:pt x="4033" y="1757"/>
                  </a:cubicBezTo>
                  <a:lnTo>
                    <a:pt x="2395" y="118"/>
                  </a:lnTo>
                  <a:cubicBezTo>
                    <a:pt x="2316" y="40"/>
                    <a:pt x="2206" y="0"/>
                    <a:pt x="20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0" name="Google Shape;215;p17">
              <a:extLst>
                <a:ext uri="{FF2B5EF4-FFF2-40B4-BE49-F238E27FC236}">
                  <a16:creationId xmlns:a16="http://schemas.microsoft.com/office/drawing/2014/main" id="{1FB6015D-7E4D-63DE-7087-D780BF95BE5F}"/>
                </a:ext>
              </a:extLst>
            </p:cNvPr>
            <p:cNvSpPr/>
            <p:nvPr/>
          </p:nvSpPr>
          <p:spPr>
            <a:xfrm>
              <a:off x="2742758" y="3388596"/>
              <a:ext cx="95684" cy="95713"/>
            </a:xfrm>
            <a:custGeom>
              <a:avLst/>
              <a:gdLst/>
              <a:ahLst/>
              <a:cxnLst/>
              <a:rect l="l" t="t" r="r" b="b"/>
              <a:pathLst>
                <a:path w="3308" h="3309" extrusionOk="0">
                  <a:moveTo>
                    <a:pt x="1670" y="1"/>
                  </a:moveTo>
                  <a:cubicBezTo>
                    <a:pt x="756" y="1"/>
                    <a:pt x="0" y="757"/>
                    <a:pt x="0" y="1671"/>
                  </a:cubicBezTo>
                  <a:cubicBezTo>
                    <a:pt x="0" y="2584"/>
                    <a:pt x="756" y="3309"/>
                    <a:pt x="1670" y="3309"/>
                  </a:cubicBezTo>
                  <a:cubicBezTo>
                    <a:pt x="2584" y="3309"/>
                    <a:pt x="3308" y="2584"/>
                    <a:pt x="3308" y="1671"/>
                  </a:cubicBezTo>
                  <a:cubicBezTo>
                    <a:pt x="3308" y="757"/>
                    <a:pt x="2584" y="1"/>
                    <a:pt x="16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1" name="Google Shape;216;p17">
              <a:extLst>
                <a:ext uri="{FF2B5EF4-FFF2-40B4-BE49-F238E27FC236}">
                  <a16:creationId xmlns:a16="http://schemas.microsoft.com/office/drawing/2014/main" id="{4A84A840-D85A-FBCE-3D83-0851D9FBE662}"/>
                </a:ext>
              </a:extLst>
            </p:cNvPr>
            <p:cNvSpPr/>
            <p:nvPr/>
          </p:nvSpPr>
          <p:spPr>
            <a:xfrm>
              <a:off x="2831153" y="3695722"/>
              <a:ext cx="143092" cy="59238"/>
            </a:xfrm>
            <a:custGeom>
              <a:avLst/>
              <a:gdLst/>
              <a:ahLst/>
              <a:cxnLst/>
              <a:rect l="l" t="t" r="r" b="b"/>
              <a:pathLst>
                <a:path w="4947" h="2048" extrusionOk="0">
                  <a:moveTo>
                    <a:pt x="630" y="0"/>
                  </a:moveTo>
                  <a:cubicBezTo>
                    <a:pt x="221" y="410"/>
                    <a:pt x="0" y="1008"/>
                    <a:pt x="0" y="1638"/>
                  </a:cubicBezTo>
                  <a:cubicBezTo>
                    <a:pt x="0" y="1890"/>
                    <a:pt x="189" y="2048"/>
                    <a:pt x="378" y="2048"/>
                  </a:cubicBezTo>
                  <a:lnTo>
                    <a:pt x="4505" y="2048"/>
                  </a:lnTo>
                  <a:cubicBezTo>
                    <a:pt x="4757" y="2048"/>
                    <a:pt x="4946" y="1827"/>
                    <a:pt x="4946" y="1638"/>
                  </a:cubicBezTo>
                  <a:cubicBezTo>
                    <a:pt x="4946" y="1008"/>
                    <a:pt x="4726" y="410"/>
                    <a:pt x="4316" y="0"/>
                  </a:cubicBezTo>
                  <a:cubicBezTo>
                    <a:pt x="3844" y="536"/>
                    <a:pt x="3182" y="819"/>
                    <a:pt x="2458" y="819"/>
                  </a:cubicBezTo>
                  <a:cubicBezTo>
                    <a:pt x="1796" y="819"/>
                    <a:pt x="1134" y="536"/>
                    <a:pt x="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2" name="Google Shape;217;p17">
              <a:extLst>
                <a:ext uri="{FF2B5EF4-FFF2-40B4-BE49-F238E27FC236}">
                  <a16:creationId xmlns:a16="http://schemas.microsoft.com/office/drawing/2014/main" id="{702D01C8-7DD3-5173-B7DF-F64B58B7C4BF}"/>
                </a:ext>
              </a:extLst>
            </p:cNvPr>
            <p:cNvSpPr/>
            <p:nvPr/>
          </p:nvSpPr>
          <p:spPr>
            <a:xfrm>
              <a:off x="2854843" y="3600038"/>
              <a:ext cx="95713" cy="95713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0"/>
                  </a:moveTo>
                  <a:cubicBezTo>
                    <a:pt x="756" y="0"/>
                    <a:pt x="0" y="725"/>
                    <a:pt x="0" y="1638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8"/>
                  </a:cubicBezTo>
                  <a:cubicBezTo>
                    <a:pt x="3308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3" name="Google Shape;218;p17">
              <a:extLst>
                <a:ext uri="{FF2B5EF4-FFF2-40B4-BE49-F238E27FC236}">
                  <a16:creationId xmlns:a16="http://schemas.microsoft.com/office/drawing/2014/main" id="{CA82E719-2FD5-934C-DC6A-E0106CE757C5}"/>
                </a:ext>
              </a:extLst>
            </p:cNvPr>
            <p:cNvSpPr/>
            <p:nvPr/>
          </p:nvSpPr>
          <p:spPr>
            <a:xfrm>
              <a:off x="2607881" y="3696618"/>
              <a:ext cx="143989" cy="59267"/>
            </a:xfrm>
            <a:custGeom>
              <a:avLst/>
              <a:gdLst/>
              <a:ahLst/>
              <a:cxnLst/>
              <a:rect l="l" t="t" r="r" b="b"/>
              <a:pathLst>
                <a:path w="4978" h="2049" extrusionOk="0">
                  <a:moveTo>
                    <a:pt x="662" y="1"/>
                  </a:moveTo>
                  <a:cubicBezTo>
                    <a:pt x="252" y="442"/>
                    <a:pt x="32" y="1009"/>
                    <a:pt x="32" y="1639"/>
                  </a:cubicBezTo>
                  <a:cubicBezTo>
                    <a:pt x="0" y="1859"/>
                    <a:pt x="189" y="2048"/>
                    <a:pt x="410" y="2048"/>
                  </a:cubicBezTo>
                  <a:lnTo>
                    <a:pt x="4569" y="2048"/>
                  </a:lnTo>
                  <a:cubicBezTo>
                    <a:pt x="4789" y="2048"/>
                    <a:pt x="4978" y="1859"/>
                    <a:pt x="4978" y="1639"/>
                  </a:cubicBezTo>
                  <a:cubicBezTo>
                    <a:pt x="4978" y="1009"/>
                    <a:pt x="4758" y="442"/>
                    <a:pt x="4348" y="1"/>
                  </a:cubicBezTo>
                  <a:cubicBezTo>
                    <a:pt x="3876" y="536"/>
                    <a:pt x="3214" y="820"/>
                    <a:pt x="2521" y="820"/>
                  </a:cubicBezTo>
                  <a:cubicBezTo>
                    <a:pt x="1828" y="820"/>
                    <a:pt x="1166" y="536"/>
                    <a:pt x="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4" name="Google Shape;219;p17">
              <a:extLst>
                <a:ext uri="{FF2B5EF4-FFF2-40B4-BE49-F238E27FC236}">
                  <a16:creationId xmlns:a16="http://schemas.microsoft.com/office/drawing/2014/main" id="{6E137F36-4737-5E67-62AE-5A9BD4562167}"/>
                </a:ext>
              </a:extLst>
            </p:cNvPr>
            <p:cNvSpPr/>
            <p:nvPr/>
          </p:nvSpPr>
          <p:spPr>
            <a:xfrm>
              <a:off x="2631570" y="3600038"/>
              <a:ext cx="95713" cy="95713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70" y="3308"/>
                  </a:cubicBezTo>
                  <a:cubicBezTo>
                    <a:pt x="2552" y="3308"/>
                    <a:pt x="3309" y="2552"/>
                    <a:pt x="3309" y="1638"/>
                  </a:cubicBezTo>
                  <a:cubicBezTo>
                    <a:pt x="3309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45" name="Google Shape;220;p17">
            <a:extLst>
              <a:ext uri="{FF2B5EF4-FFF2-40B4-BE49-F238E27FC236}">
                <a16:creationId xmlns:a16="http://schemas.microsoft.com/office/drawing/2014/main" id="{4F4C6940-6ED6-CEA2-AF4D-35A07E63C2F1}"/>
              </a:ext>
            </a:extLst>
          </p:cNvPr>
          <p:cNvGrpSpPr/>
          <p:nvPr/>
        </p:nvGrpSpPr>
        <p:grpSpPr>
          <a:xfrm>
            <a:off x="8226642" y="4738423"/>
            <a:ext cx="488485" cy="489720"/>
            <a:chOff x="-61783350" y="3743950"/>
            <a:chExt cx="316650" cy="317450"/>
          </a:xfrm>
        </p:grpSpPr>
        <p:sp>
          <p:nvSpPr>
            <p:cNvPr id="46" name="Google Shape;221;p17">
              <a:extLst>
                <a:ext uri="{FF2B5EF4-FFF2-40B4-BE49-F238E27FC236}">
                  <a16:creationId xmlns:a16="http://schemas.microsoft.com/office/drawing/2014/main" id="{FE3C309D-B178-3EF0-9D17-00C356B66156}"/>
                </a:ext>
              </a:extLst>
            </p:cNvPr>
            <p:cNvSpPr/>
            <p:nvPr/>
          </p:nvSpPr>
          <p:spPr>
            <a:xfrm>
              <a:off x="-61783350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47" name="Google Shape;222;p17">
              <a:extLst>
                <a:ext uri="{FF2B5EF4-FFF2-40B4-BE49-F238E27FC236}">
                  <a16:creationId xmlns:a16="http://schemas.microsoft.com/office/drawing/2014/main" id="{412613D9-C32D-1709-46FE-E134B39A1FAC}"/>
                </a:ext>
              </a:extLst>
            </p:cNvPr>
            <p:cNvSpPr/>
            <p:nvPr/>
          </p:nvSpPr>
          <p:spPr>
            <a:xfrm>
              <a:off x="-61739225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36" name="Graphic 35">
            <a:extLst>
              <a:ext uri="{FF2B5EF4-FFF2-40B4-BE49-F238E27FC236}">
                <a16:creationId xmlns:a16="http://schemas.microsoft.com/office/drawing/2014/main" id="{C2A1B9CE-FB97-FE57-C973-A541F657D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8905" y="2628797"/>
            <a:ext cx="446654" cy="446654"/>
          </a:xfrm>
          <a:prstGeom prst="rect">
            <a:avLst/>
          </a:prstGeom>
        </p:spPr>
      </p:pic>
      <p:pic>
        <p:nvPicPr>
          <p:cNvPr id="34" name="Picture 33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087DB2FB-E37A-9359-F2EF-13194DB275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6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 animBg="1"/>
      <p:bldP spid="21" grpId="0" animBg="1"/>
      <p:bldP spid="26" grpId="0" animBg="1"/>
      <p:bldP spid="31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C19F34-C44E-2F0B-976F-9B2B6A2E3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8011" y="1531089"/>
            <a:ext cx="5677989" cy="522213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E" dirty="0">
                <a:solidFill>
                  <a:schemeClr val="tx1"/>
                </a:solidFill>
              </a:rPr>
              <a:t>⚠️ </a:t>
            </a:r>
            <a:r>
              <a:rPr lang="en-IE" sz="1900" dirty="0">
                <a:solidFill>
                  <a:schemeClr val="tx1"/>
                </a:solidFill>
              </a:rPr>
              <a:t>Operating country alarm: IPv4 depletion in 3 months!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1900" dirty="0">
                <a:solidFill>
                  <a:schemeClr val="tx1"/>
                </a:solidFill>
              </a:rPr>
              <a:t>Requested solution: /16 from central IPv4 Free Bank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1900" dirty="0">
                <a:solidFill>
                  <a:schemeClr val="tx1"/>
                </a:solidFill>
              </a:rPr>
              <a:t>Problem: aggregated, trend based-only forecasting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1900" b="1" dirty="0">
                <a:solidFill>
                  <a:schemeClr val="tx1"/>
                </a:solidFill>
              </a:rPr>
              <a:t>Emergency deep dive: </a:t>
            </a:r>
            <a:r>
              <a:rPr lang="en-IE" sz="1900" dirty="0">
                <a:solidFill>
                  <a:schemeClr val="tx1"/>
                </a:solidFill>
              </a:rPr>
              <a:t>Cross-functional team assembled (Engineering, Finance, Business &amp; Planning)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E" sz="1900" dirty="0">
                <a:solidFill>
                  <a:schemeClr val="tx1"/>
                </a:solidFill>
              </a:rPr>
              <a:t>✓ Data analysis </a:t>
            </a:r>
          </a:p>
          <a:p>
            <a:pPr lvl="1">
              <a:lnSpc>
                <a:spcPct val="120000"/>
              </a:lnSpc>
            </a:pPr>
            <a:r>
              <a:rPr lang="en-IE" sz="1700" dirty="0">
                <a:solidFill>
                  <a:schemeClr val="tx1"/>
                </a:solidFill>
              </a:rPr>
              <a:t>Split pools by service type </a:t>
            </a:r>
          </a:p>
          <a:p>
            <a:pPr lvl="1">
              <a:lnSpc>
                <a:spcPct val="120000"/>
              </a:lnSpc>
            </a:pPr>
            <a:r>
              <a:rPr lang="en-IE" sz="1700" dirty="0">
                <a:solidFill>
                  <a:schemeClr val="tx1"/>
                </a:solidFill>
              </a:rPr>
              <a:t>RGU Actuals </a:t>
            </a:r>
          </a:p>
          <a:p>
            <a:pPr lvl="1">
              <a:lnSpc>
                <a:spcPct val="120000"/>
              </a:lnSpc>
            </a:pPr>
            <a:r>
              <a:rPr lang="en-IE" sz="1700" dirty="0">
                <a:solidFill>
                  <a:schemeClr val="tx1"/>
                </a:solidFill>
              </a:rPr>
              <a:t>Seasonal usage trends per pool </a:t>
            </a:r>
          </a:p>
          <a:p>
            <a:pPr lvl="1">
              <a:lnSpc>
                <a:spcPct val="120000"/>
              </a:lnSpc>
            </a:pPr>
            <a:r>
              <a:rPr lang="en-IE" sz="1700" dirty="0">
                <a:solidFill>
                  <a:schemeClr val="tx1"/>
                </a:solidFill>
              </a:rPr>
              <a:t>Scenario-based projections (IPv6)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FB266-8875-89BF-9630-D3BF8D43DE45}"/>
              </a:ext>
            </a:extLst>
          </p:cNvPr>
          <p:cNvSpPr txBox="1">
            <a:spLocks/>
          </p:cNvSpPr>
          <p:nvPr/>
        </p:nvSpPr>
        <p:spPr>
          <a:xfrm>
            <a:off x="838200" y="428920"/>
            <a:ext cx="10515600" cy="6675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3200" dirty="0">
                <a:solidFill>
                  <a:srgbClr val="0A2463"/>
                </a:solidFill>
              </a:rPr>
              <a:t>Real-World Impact 1: Smarter Forecasting</a:t>
            </a:r>
          </a:p>
        </p:txBody>
      </p:sp>
      <p:pic>
        <p:nvPicPr>
          <p:cNvPr id="6" name="Picture 5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7B1CD939-2EB2-87B9-2016-7408C4C2E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E0884CA-43C1-AC98-6F29-017D14F8D7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720390"/>
              </p:ext>
            </p:extLst>
          </p:nvPr>
        </p:nvGraphicFramePr>
        <p:xfrm>
          <a:off x="6286500" y="1739900"/>
          <a:ext cx="5308600" cy="424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E10DF-439A-B4A0-E933-98523000CD68}"/>
              </a:ext>
            </a:extLst>
          </p:cNvPr>
          <p:cNvCxnSpPr>
            <a:cxnSpLocks/>
          </p:cNvCxnSpPr>
          <p:nvPr/>
        </p:nvCxnSpPr>
        <p:spPr>
          <a:xfrm flipV="1">
            <a:off x="8051160" y="2604655"/>
            <a:ext cx="0" cy="307770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93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D3E0F-03FE-ADEF-9B39-C0BA923BB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33" y="365497"/>
            <a:ext cx="10515600" cy="667594"/>
          </a:xfrm>
        </p:spPr>
        <p:txBody>
          <a:bodyPr>
            <a:normAutofit/>
          </a:bodyPr>
          <a:lstStyle/>
          <a:p>
            <a:r>
              <a:rPr lang="en-IE" sz="3200" dirty="0">
                <a:solidFill>
                  <a:srgbClr val="0A2463"/>
                </a:solidFill>
              </a:rPr>
              <a:t>Real-World Impact 1: Smarter Forecasting – Result</a:t>
            </a:r>
            <a:endParaRPr lang="en-IE" dirty="0">
              <a:solidFill>
                <a:srgbClr val="0A2463"/>
              </a:solidFill>
            </a:endParaRPr>
          </a:p>
        </p:txBody>
      </p:sp>
      <p:sp>
        <p:nvSpPr>
          <p:cNvPr id="48" name="Google Shape;352;p23">
            <a:extLst>
              <a:ext uri="{FF2B5EF4-FFF2-40B4-BE49-F238E27FC236}">
                <a16:creationId xmlns:a16="http://schemas.microsoft.com/office/drawing/2014/main" id="{8EB9CB9F-C08C-99CE-F305-4D3293F606E9}"/>
              </a:ext>
            </a:extLst>
          </p:cNvPr>
          <p:cNvSpPr/>
          <p:nvPr/>
        </p:nvSpPr>
        <p:spPr>
          <a:xfrm>
            <a:off x="611033" y="1754617"/>
            <a:ext cx="765600" cy="765600"/>
          </a:xfrm>
          <a:prstGeom prst="ellipse">
            <a:avLst/>
          </a:prstGeom>
          <a:gradFill>
            <a:gsLst>
              <a:gs pos="42000">
                <a:srgbClr val="0A2463"/>
              </a:gs>
              <a:gs pos="100000">
                <a:srgbClr val="24DCDC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0A2463"/>
              </a:solidFill>
              <a:latin typeface="+mj-lt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360;p23">
            <a:extLst>
              <a:ext uri="{FF2B5EF4-FFF2-40B4-BE49-F238E27FC236}">
                <a16:creationId xmlns:a16="http://schemas.microsoft.com/office/drawing/2014/main" id="{D63D1A94-EDB3-659F-A8F2-9EEDB938806C}"/>
              </a:ext>
            </a:extLst>
          </p:cNvPr>
          <p:cNvSpPr/>
          <p:nvPr/>
        </p:nvSpPr>
        <p:spPr>
          <a:xfrm>
            <a:off x="611033" y="2992001"/>
            <a:ext cx="765600" cy="765600"/>
          </a:xfrm>
          <a:prstGeom prst="ellipse">
            <a:avLst/>
          </a:prstGeom>
          <a:gradFill>
            <a:gsLst>
              <a:gs pos="40000">
                <a:srgbClr val="0A2463"/>
              </a:gs>
              <a:gs pos="100000">
                <a:srgbClr val="24DCDC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0A2463"/>
              </a:solidFill>
              <a:latin typeface="+mj-lt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" name="Google Shape;366;p23">
            <a:extLst>
              <a:ext uri="{FF2B5EF4-FFF2-40B4-BE49-F238E27FC236}">
                <a16:creationId xmlns:a16="http://schemas.microsoft.com/office/drawing/2014/main" id="{7A6F722C-EB96-88C2-E47B-2B7DBDF69052}"/>
              </a:ext>
            </a:extLst>
          </p:cNvPr>
          <p:cNvSpPr/>
          <p:nvPr/>
        </p:nvSpPr>
        <p:spPr>
          <a:xfrm>
            <a:off x="4671100" y="1778068"/>
            <a:ext cx="765600" cy="765600"/>
          </a:xfrm>
          <a:prstGeom prst="ellipse">
            <a:avLst/>
          </a:prstGeom>
          <a:gradFill>
            <a:gsLst>
              <a:gs pos="42000">
                <a:srgbClr val="0A2463"/>
              </a:gs>
              <a:gs pos="100000">
                <a:srgbClr val="24DCDC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0A2463"/>
              </a:solidFill>
              <a:latin typeface="+mj-lt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367;p23">
            <a:extLst>
              <a:ext uri="{FF2B5EF4-FFF2-40B4-BE49-F238E27FC236}">
                <a16:creationId xmlns:a16="http://schemas.microsoft.com/office/drawing/2014/main" id="{6FB639FF-6565-CAE2-1B08-1774666022A8}"/>
              </a:ext>
            </a:extLst>
          </p:cNvPr>
          <p:cNvSpPr/>
          <p:nvPr/>
        </p:nvSpPr>
        <p:spPr>
          <a:xfrm>
            <a:off x="4671100" y="2974973"/>
            <a:ext cx="765600" cy="765600"/>
          </a:xfrm>
          <a:prstGeom prst="ellipse">
            <a:avLst/>
          </a:prstGeom>
          <a:gradFill>
            <a:gsLst>
              <a:gs pos="38000">
                <a:srgbClr val="0A2463"/>
              </a:gs>
              <a:gs pos="100000">
                <a:srgbClr val="24DCDC"/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rgbClr val="0A2463"/>
              </a:solidFill>
              <a:latin typeface="+mj-lt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379;p23">
            <a:extLst>
              <a:ext uri="{FF2B5EF4-FFF2-40B4-BE49-F238E27FC236}">
                <a16:creationId xmlns:a16="http://schemas.microsoft.com/office/drawing/2014/main" id="{FF97D4A4-6D3F-FA94-FE75-4AAF8C4BF783}"/>
              </a:ext>
            </a:extLst>
          </p:cNvPr>
          <p:cNvSpPr txBox="1"/>
          <p:nvPr/>
        </p:nvSpPr>
        <p:spPr>
          <a:xfrm>
            <a:off x="1478233" y="1610617"/>
            <a:ext cx="2952424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IE" sz="2133" b="1" dirty="0">
                <a:latin typeface="+mj-lt"/>
                <a:ea typeface="Montserrat SemiBold"/>
                <a:cs typeface="Montserrat SemiBold"/>
                <a:sym typeface="Montserrat SemiBold"/>
              </a:rPr>
              <a:t>Smarter Forecasting</a:t>
            </a:r>
          </a:p>
        </p:txBody>
      </p:sp>
      <p:sp>
        <p:nvSpPr>
          <p:cNvPr id="76" name="Google Shape;380;p23">
            <a:extLst>
              <a:ext uri="{FF2B5EF4-FFF2-40B4-BE49-F238E27FC236}">
                <a16:creationId xmlns:a16="http://schemas.microsoft.com/office/drawing/2014/main" id="{2792E604-6775-4C38-5CD1-9B7F188741D9}"/>
              </a:ext>
            </a:extLst>
          </p:cNvPr>
          <p:cNvSpPr txBox="1"/>
          <p:nvPr/>
        </p:nvSpPr>
        <p:spPr>
          <a:xfrm>
            <a:off x="1478233" y="1988194"/>
            <a:ext cx="273800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IE" dirty="0">
                <a:latin typeface="+mj-lt"/>
                <a:ea typeface="Montserrat Medium"/>
                <a:cs typeface="Montserrat Medium"/>
                <a:sym typeface="Montserrat Medium"/>
              </a:rPr>
              <a:t>Greater visibility, accuracy and reliability </a:t>
            </a:r>
          </a:p>
        </p:txBody>
      </p:sp>
      <p:sp>
        <p:nvSpPr>
          <p:cNvPr id="77" name="Google Shape;381;p23">
            <a:extLst>
              <a:ext uri="{FF2B5EF4-FFF2-40B4-BE49-F238E27FC236}">
                <a16:creationId xmlns:a16="http://schemas.microsoft.com/office/drawing/2014/main" id="{BCB7BB5C-C2CE-8C51-6E82-5C8A8102BC3A}"/>
              </a:ext>
            </a:extLst>
          </p:cNvPr>
          <p:cNvSpPr txBox="1"/>
          <p:nvPr/>
        </p:nvSpPr>
        <p:spPr>
          <a:xfrm>
            <a:off x="1478232" y="2824549"/>
            <a:ext cx="2933341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IE" sz="2133" b="1" dirty="0">
                <a:latin typeface="+mj-lt"/>
                <a:ea typeface="Montserrat SemiBold"/>
                <a:cs typeface="Montserrat SemiBold"/>
                <a:sym typeface="Montserrat SemiBold"/>
              </a:rPr>
              <a:t>Runway Extended</a:t>
            </a:r>
          </a:p>
        </p:txBody>
      </p:sp>
      <p:sp>
        <p:nvSpPr>
          <p:cNvPr id="78" name="Google Shape;382;p23">
            <a:extLst>
              <a:ext uri="{FF2B5EF4-FFF2-40B4-BE49-F238E27FC236}">
                <a16:creationId xmlns:a16="http://schemas.microsoft.com/office/drawing/2014/main" id="{976735B1-EA6A-5BED-0F49-6476B7D610DE}"/>
              </a:ext>
            </a:extLst>
          </p:cNvPr>
          <p:cNvSpPr txBox="1"/>
          <p:nvPr/>
        </p:nvSpPr>
        <p:spPr>
          <a:xfrm>
            <a:off x="1478233" y="3202126"/>
            <a:ext cx="273800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IE" dirty="0">
                <a:latin typeface="+mj-lt"/>
                <a:ea typeface="Montserrat Medium"/>
                <a:cs typeface="Montserrat Medium"/>
                <a:sym typeface="Montserrat Medium"/>
              </a:rPr>
              <a:t>+6 months of strategy capacity gained </a:t>
            </a:r>
          </a:p>
        </p:txBody>
      </p:sp>
      <p:sp>
        <p:nvSpPr>
          <p:cNvPr id="79" name="Google Shape;383;p23">
            <a:extLst>
              <a:ext uri="{FF2B5EF4-FFF2-40B4-BE49-F238E27FC236}">
                <a16:creationId xmlns:a16="http://schemas.microsoft.com/office/drawing/2014/main" id="{17620BEE-3111-D6D6-44E4-2ADE050B0E3D}"/>
              </a:ext>
            </a:extLst>
          </p:cNvPr>
          <p:cNvSpPr txBox="1"/>
          <p:nvPr/>
        </p:nvSpPr>
        <p:spPr>
          <a:xfrm>
            <a:off x="5436700" y="1610617"/>
            <a:ext cx="27380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2133" b="1" dirty="0">
                <a:latin typeface="+mj-lt"/>
                <a:ea typeface="Montserrat SemiBold"/>
                <a:cs typeface="Montserrat SemiBold"/>
                <a:sym typeface="Montserrat SemiBold"/>
              </a:rPr>
              <a:t>ROI Delivered</a:t>
            </a:r>
            <a:endParaRPr sz="2133" b="1" dirty="0"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0" name="Google Shape;384;p23">
            <a:extLst>
              <a:ext uri="{FF2B5EF4-FFF2-40B4-BE49-F238E27FC236}">
                <a16:creationId xmlns:a16="http://schemas.microsoft.com/office/drawing/2014/main" id="{80501BAB-8D81-0453-65D1-4458A4F3FFD4}"/>
              </a:ext>
            </a:extLst>
          </p:cNvPr>
          <p:cNvSpPr txBox="1"/>
          <p:nvPr/>
        </p:nvSpPr>
        <p:spPr>
          <a:xfrm>
            <a:off x="5436700" y="1988194"/>
            <a:ext cx="2795742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>
                <a:latin typeface="+mj-lt"/>
                <a:ea typeface="Montserrat Medium"/>
                <a:cs typeface="Montserrat Medium"/>
                <a:sym typeface="Montserrat Medium"/>
              </a:rPr>
              <a:t>/16 (</a:t>
            </a:r>
            <a:r>
              <a:rPr lang="en-IE" dirty="0">
                <a:latin typeface="+mj-lt"/>
                <a:ea typeface="Montserrat Medium"/>
                <a:cs typeface="Montserrat Medium"/>
                <a:sym typeface="Montserrat Medium"/>
              </a:rPr>
              <a:t>$1M market value) </a:t>
            </a:r>
            <a:r>
              <a:rPr lang="en" dirty="0">
                <a:latin typeface="+mj-lt"/>
                <a:ea typeface="Montserrat Medium"/>
                <a:cs typeface="Montserrat Medium"/>
                <a:sym typeface="Montserrat Medium"/>
              </a:rPr>
              <a:t>retained </a:t>
            </a:r>
            <a:endParaRPr dirty="0">
              <a:latin typeface="+mj-lt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1" name="Google Shape;385;p23">
            <a:extLst>
              <a:ext uri="{FF2B5EF4-FFF2-40B4-BE49-F238E27FC236}">
                <a16:creationId xmlns:a16="http://schemas.microsoft.com/office/drawing/2014/main" id="{A1720C8D-0C4E-50DB-F2E5-4545DE8E3FA9}"/>
              </a:ext>
            </a:extLst>
          </p:cNvPr>
          <p:cNvSpPr txBox="1"/>
          <p:nvPr/>
        </p:nvSpPr>
        <p:spPr>
          <a:xfrm>
            <a:off x="5386302" y="2824549"/>
            <a:ext cx="2738000" cy="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IE" sz="2133" b="1" dirty="0">
                <a:latin typeface="+mj-lt"/>
                <a:ea typeface="Montserrat SemiBold"/>
                <a:cs typeface="Montserrat SemiBold"/>
                <a:sym typeface="Montserrat SemiBold"/>
              </a:rPr>
              <a:t>Greater Alignment</a:t>
            </a:r>
          </a:p>
        </p:txBody>
      </p:sp>
      <p:sp>
        <p:nvSpPr>
          <p:cNvPr id="82" name="Google Shape;386;p23">
            <a:extLst>
              <a:ext uri="{FF2B5EF4-FFF2-40B4-BE49-F238E27FC236}">
                <a16:creationId xmlns:a16="http://schemas.microsoft.com/office/drawing/2014/main" id="{79A3DFD4-F7F6-CF95-92A5-011BC75ABDCC}"/>
              </a:ext>
            </a:extLst>
          </p:cNvPr>
          <p:cNvSpPr txBox="1"/>
          <p:nvPr/>
        </p:nvSpPr>
        <p:spPr>
          <a:xfrm>
            <a:off x="5436700" y="3202126"/>
            <a:ext cx="286443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>
                <a:latin typeface="+mj-lt"/>
                <a:ea typeface="Montserrat Medium"/>
                <a:cs typeface="Montserrat Medium"/>
                <a:sym typeface="Montserrat Medium"/>
              </a:rPr>
              <a:t>IPv6 program priority changed </a:t>
            </a:r>
            <a:endParaRPr dirty="0">
              <a:latin typeface="+mj-lt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3" name="Google Shape;387;p23">
            <a:extLst>
              <a:ext uri="{FF2B5EF4-FFF2-40B4-BE49-F238E27FC236}">
                <a16:creationId xmlns:a16="http://schemas.microsoft.com/office/drawing/2014/main" id="{56CD401F-3694-EBBF-C1A1-78E76B833B75}"/>
              </a:ext>
            </a:extLst>
          </p:cNvPr>
          <p:cNvSpPr txBox="1"/>
          <p:nvPr/>
        </p:nvSpPr>
        <p:spPr>
          <a:xfrm>
            <a:off x="8451374" y="1572569"/>
            <a:ext cx="3557245" cy="359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IE" b="1" dirty="0">
                <a:latin typeface="+mj-lt"/>
                <a:ea typeface="Montserrat Medium"/>
                <a:cs typeface="Montserrat Medium"/>
                <a:sym typeface="Montserrat Medium"/>
              </a:rPr>
              <a:t>Key Lesson: </a:t>
            </a:r>
          </a:p>
          <a:p>
            <a:pPr>
              <a:spcAft>
                <a:spcPts val="600"/>
              </a:spcAft>
            </a:pPr>
            <a:r>
              <a:rPr lang="en-IE" sz="1700" dirty="0">
                <a:latin typeface="+mj-lt"/>
                <a:ea typeface="Montserrat Medium"/>
                <a:cs typeface="Montserrat Medium"/>
                <a:sym typeface="Montserrat Medium"/>
              </a:rPr>
              <a:t>Proactive analysis beats emergency firefighting </a:t>
            </a:r>
          </a:p>
          <a:p>
            <a:pPr>
              <a:spcAft>
                <a:spcPts val="600"/>
              </a:spcAft>
            </a:pPr>
            <a:endParaRPr lang="en-IE" dirty="0">
              <a:latin typeface="+mj-lt"/>
              <a:ea typeface="Montserrat Medium"/>
              <a:cs typeface="Montserrat Medium"/>
              <a:sym typeface="Montserrat Medium"/>
            </a:endParaRPr>
          </a:p>
          <a:p>
            <a:pPr>
              <a:spcAft>
                <a:spcPts val="600"/>
              </a:spcAft>
            </a:pPr>
            <a:r>
              <a:rPr lang="en-IE" b="1" dirty="0">
                <a:latin typeface="+mj-lt"/>
                <a:ea typeface="Montserrat Medium"/>
                <a:cs typeface="Montserrat Medium"/>
                <a:sym typeface="Montserrat Medium"/>
              </a:rPr>
              <a:t>Critical factors: </a:t>
            </a:r>
          </a:p>
          <a:p>
            <a:pPr>
              <a:spcAft>
                <a:spcPts val="600"/>
              </a:spcAft>
            </a:pPr>
            <a:r>
              <a:rPr lang="en-IE" dirty="0">
                <a:latin typeface="+mj-lt"/>
                <a:ea typeface="Montserrat Medium"/>
                <a:cs typeface="Montserrat Medium"/>
                <a:sym typeface="Montserrat Medium"/>
              </a:rPr>
              <a:t>• </a:t>
            </a:r>
            <a:r>
              <a:rPr lang="en-IE" sz="1700" dirty="0">
                <a:latin typeface="+mj-lt"/>
                <a:ea typeface="Montserrat Medium"/>
                <a:cs typeface="Montserrat Medium"/>
                <a:sym typeface="Montserrat Medium"/>
              </a:rPr>
              <a:t>Cross-functional collaboration </a:t>
            </a:r>
          </a:p>
          <a:p>
            <a:pPr>
              <a:spcAft>
                <a:spcPts val="600"/>
              </a:spcAft>
            </a:pPr>
            <a:r>
              <a:rPr lang="en-IE" sz="1700" dirty="0">
                <a:latin typeface="+mj-lt"/>
                <a:ea typeface="Montserrat Medium"/>
                <a:cs typeface="Montserrat Medium"/>
                <a:sym typeface="Montserrat Medium"/>
              </a:rPr>
              <a:t>• Granular IP data tagging, tracking, and analytics           </a:t>
            </a:r>
          </a:p>
          <a:p>
            <a:pPr>
              <a:spcAft>
                <a:spcPts val="600"/>
              </a:spcAft>
            </a:pPr>
            <a:r>
              <a:rPr lang="en-IE" sz="1700" dirty="0">
                <a:latin typeface="+mj-lt"/>
                <a:ea typeface="Montserrat Medium"/>
                <a:cs typeface="Montserrat Medium"/>
                <a:sym typeface="Montserrat Medium"/>
              </a:rPr>
              <a:t>• Scenario-based forecasting </a:t>
            </a:r>
          </a:p>
          <a:p>
            <a:pPr>
              <a:spcAft>
                <a:spcPts val="600"/>
              </a:spcAft>
            </a:pPr>
            <a:r>
              <a:rPr lang="en-IE" sz="1700" dirty="0">
                <a:latin typeface="+mj-lt"/>
                <a:ea typeface="Montserrat Medium"/>
                <a:cs typeface="Montserrat Medium"/>
                <a:sym typeface="Montserrat Medium"/>
              </a:rPr>
              <a:t>• Business unit engagement</a:t>
            </a:r>
            <a:r>
              <a:rPr lang="en-IE" dirty="0">
                <a:latin typeface="+mj-lt"/>
                <a:ea typeface="Montserrat Medium"/>
                <a:cs typeface="Montserrat Medium"/>
                <a:sym typeface="Montserrat Medium"/>
              </a:rPr>
              <a:t> </a:t>
            </a:r>
          </a:p>
        </p:txBody>
      </p:sp>
      <p:sp>
        <p:nvSpPr>
          <p:cNvPr id="84" name="Google Shape;388;p23">
            <a:extLst>
              <a:ext uri="{FF2B5EF4-FFF2-40B4-BE49-F238E27FC236}">
                <a16:creationId xmlns:a16="http://schemas.microsoft.com/office/drawing/2014/main" id="{0E2D40B5-7A80-8CB2-F217-EF1131DA8DA6}"/>
              </a:ext>
            </a:extLst>
          </p:cNvPr>
          <p:cNvSpPr txBox="1"/>
          <p:nvPr/>
        </p:nvSpPr>
        <p:spPr>
          <a:xfrm>
            <a:off x="611033" y="6295419"/>
            <a:ext cx="10991200" cy="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IE" sz="1400" dirty="0"/>
              <a:t>Granular, scenario-based forecasting identified 6 additional months of capacity</a:t>
            </a:r>
            <a:endParaRPr lang="en-IE" sz="1333" b="1" u="sng" dirty="0">
              <a:solidFill>
                <a:srgbClr val="0A2463"/>
              </a:solidFill>
              <a:latin typeface="+mj-lt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5" name="Google Shape;389;p23">
            <a:extLst>
              <a:ext uri="{FF2B5EF4-FFF2-40B4-BE49-F238E27FC236}">
                <a16:creationId xmlns:a16="http://schemas.microsoft.com/office/drawing/2014/main" id="{DCC0D6B3-77FB-D24A-D0A6-6294136456B8}"/>
              </a:ext>
            </a:extLst>
          </p:cNvPr>
          <p:cNvCxnSpPr>
            <a:stCxn id="48" idx="4"/>
            <a:endCxn id="56" idx="0"/>
          </p:cNvCxnSpPr>
          <p:nvPr/>
        </p:nvCxnSpPr>
        <p:spPr>
          <a:xfrm>
            <a:off x="993833" y="2520217"/>
            <a:ext cx="0" cy="4717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6" name="Google Shape;390;p23">
            <a:extLst>
              <a:ext uri="{FF2B5EF4-FFF2-40B4-BE49-F238E27FC236}">
                <a16:creationId xmlns:a16="http://schemas.microsoft.com/office/drawing/2014/main" id="{D305D56F-3D03-7508-5E84-8925BB4692BD}"/>
              </a:ext>
            </a:extLst>
          </p:cNvPr>
          <p:cNvCxnSpPr>
            <a:cxnSpLocks/>
            <a:stCxn id="62" idx="4"/>
            <a:endCxn id="63" idx="0"/>
          </p:cNvCxnSpPr>
          <p:nvPr/>
        </p:nvCxnSpPr>
        <p:spPr>
          <a:xfrm>
            <a:off x="5053900" y="2543668"/>
            <a:ext cx="0" cy="43130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D5047158-669D-B436-7865-BB153A4B7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514" y="1877070"/>
            <a:ext cx="483357" cy="48335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DD4A80D-4DFF-AD69-1822-E8CD6A246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0435" y="1883534"/>
            <a:ext cx="554668" cy="55466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06EF82D-6C02-90DB-9475-E7FC2AA7D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300" y="3117349"/>
            <a:ext cx="471784" cy="47178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0FB6154-6371-D967-ECAB-170C7F8ECD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9314" y="3117349"/>
            <a:ext cx="465923" cy="465923"/>
          </a:xfrm>
          <a:prstGeom prst="rect">
            <a:avLst/>
          </a:prstGeom>
        </p:spPr>
      </p:pic>
      <p:pic>
        <p:nvPicPr>
          <p:cNvPr id="4" name="Picture 3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D58AFCE1-99C7-7D93-3F39-EB658CC255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BDBF3B7-80D9-9B24-4207-C6857656D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329743"/>
              </p:ext>
            </p:extLst>
          </p:nvPr>
        </p:nvGraphicFramePr>
        <p:xfrm>
          <a:off x="428515" y="3725649"/>
          <a:ext cx="7746185" cy="254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59870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 animBg="1"/>
      <p:bldP spid="62" grpId="0" animBg="1"/>
      <p:bldP spid="63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Graphic spid="8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CD69F1-8CCD-C133-61D7-7A668EA4B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82235"/>
            <a:ext cx="5334002" cy="53640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2200" u="sng" dirty="0">
                <a:solidFill>
                  <a:schemeClr val="tx1"/>
                </a:solidFill>
              </a:rPr>
              <a:t>New service needs /16 (65k IPs)</a:t>
            </a:r>
          </a:p>
          <a:p>
            <a:r>
              <a:rPr lang="en-IE" sz="1800" dirty="0">
                <a:solidFill>
                  <a:schemeClr val="tx1"/>
                </a:solidFill>
              </a:rPr>
              <a:t>Free pool insufficient </a:t>
            </a:r>
          </a:p>
          <a:p>
            <a:r>
              <a:rPr lang="en-IE" sz="1800" dirty="0">
                <a:solidFill>
                  <a:schemeClr val="tx1"/>
                </a:solidFill>
              </a:rPr>
              <a:t>Market purchase request (~$1M cost)</a:t>
            </a:r>
          </a:p>
          <a:p>
            <a:pPr marL="0" indent="0">
              <a:buNone/>
            </a:pPr>
            <a:endParaRPr lang="en-IE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20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IE" sz="2200" u="sng" dirty="0">
                <a:solidFill>
                  <a:prstClr val="black"/>
                </a:solidFill>
              </a:rPr>
              <a:t>Problem</a:t>
            </a:r>
          </a:p>
          <a:p>
            <a:pPr lvl="0"/>
            <a:r>
              <a:rPr lang="en-IE" sz="1800" dirty="0">
                <a:solidFill>
                  <a:prstClr val="black"/>
                </a:solidFill>
              </a:rPr>
              <a:t>Granular IP pool data not maintained in SSOT </a:t>
            </a:r>
          </a:p>
          <a:p>
            <a:pPr lvl="0"/>
            <a:r>
              <a:rPr lang="en-IE" sz="1800" dirty="0">
                <a:solidFill>
                  <a:prstClr val="black"/>
                </a:solidFill>
              </a:rPr>
              <a:t>Leadership visibility poor </a:t>
            </a:r>
          </a:p>
          <a:p>
            <a:pPr marL="0" indent="0">
              <a:buNone/>
            </a:pPr>
            <a:endParaRPr lang="en-IE" sz="10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BA776-6C53-5C3B-DC91-4FAA59461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82235"/>
            <a:ext cx="5926754" cy="51230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2200" u="sng" dirty="0">
                <a:solidFill>
                  <a:schemeClr val="tx1"/>
                </a:solidFill>
              </a:rPr>
              <a:t>Question</a:t>
            </a:r>
          </a:p>
          <a:p>
            <a:r>
              <a:rPr lang="en-IE" sz="1800" dirty="0">
                <a:solidFill>
                  <a:schemeClr val="tx1"/>
                </a:solidFill>
              </a:rPr>
              <a:t>Do we really need to go external?</a:t>
            </a:r>
          </a:p>
          <a:p>
            <a:r>
              <a:rPr lang="en-IE" sz="1800" dirty="0">
                <a:solidFill>
                  <a:schemeClr val="tx1"/>
                </a:solidFill>
              </a:rPr>
              <a:t>Prior audit indicated significant reserved capacity</a:t>
            </a: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E" sz="1800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FEE96E-069B-7F60-1F9D-F60FFAF1DA5F}"/>
              </a:ext>
            </a:extLst>
          </p:cNvPr>
          <p:cNvSpPr txBox="1">
            <a:spLocks/>
          </p:cNvSpPr>
          <p:nvPr/>
        </p:nvSpPr>
        <p:spPr>
          <a:xfrm>
            <a:off x="845833" y="437912"/>
            <a:ext cx="10515600" cy="6675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3200" dirty="0">
                <a:solidFill>
                  <a:srgbClr val="0A2463"/>
                </a:solidFill>
              </a:rPr>
              <a:t>Real-World Impact 2: IPv4 Recycling  </a:t>
            </a:r>
            <a:endParaRPr lang="en-IE" dirty="0">
              <a:solidFill>
                <a:srgbClr val="0A2463"/>
              </a:solidFill>
            </a:endParaRPr>
          </a:p>
        </p:txBody>
      </p:sp>
      <p:graphicFrame>
        <p:nvGraphicFramePr>
          <p:cNvPr id="11" name="Chart 10" descr="This is a chart. ">
            <a:extLst>
              <a:ext uri="{FF2B5EF4-FFF2-40B4-BE49-F238E27FC236}">
                <a16:creationId xmlns:a16="http://schemas.microsoft.com/office/drawing/2014/main" id="{01FC9DD1-6A6F-56DA-B5DB-655D5335D8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5097749"/>
              </p:ext>
            </p:extLst>
          </p:nvPr>
        </p:nvGraphicFramePr>
        <p:xfrm>
          <a:off x="1320164" y="2557328"/>
          <a:ext cx="3699511" cy="2290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DC7B75C-D4D3-E6AB-4A63-BDB826EF3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889842"/>
              </p:ext>
            </p:extLst>
          </p:nvPr>
        </p:nvGraphicFramePr>
        <p:xfrm>
          <a:off x="6549391" y="3028950"/>
          <a:ext cx="4632252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09104767-6715-2BD7-AFB1-B9C9CA467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1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Graphic spid="11" grpId="0" uiExpand="1">
        <p:bldAsOne/>
      </p:bldGraphic>
      <p:bldGraphic spid="12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844E65-A355-C1AA-CD21-57B3A022D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>
                <a:solidFill>
                  <a:srgbClr val="0A2463"/>
                </a:solidFill>
              </a:rPr>
              <a:t>Real-World Impact 2: IPv4 Recycling </a:t>
            </a:r>
            <a:endParaRPr lang="en-I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5A1BA73-AFAA-7380-31F0-D69B1AE4D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688" y="1524000"/>
            <a:ext cx="5593612" cy="4826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IE" u="sng" dirty="0">
                <a:solidFill>
                  <a:schemeClr val="tx1"/>
                </a:solidFill>
              </a:rPr>
              <a:t>Investigation</a:t>
            </a:r>
          </a:p>
          <a:p>
            <a:pPr marL="0" indent="0">
              <a:lnSpc>
                <a:spcPct val="100000"/>
              </a:lnSpc>
              <a:buNone/>
            </a:pPr>
            <a:endParaRPr lang="en-IE" sz="1800" u="sng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IE" sz="1900" dirty="0">
                <a:solidFill>
                  <a:schemeClr val="tx1"/>
                </a:solidFill>
              </a:rPr>
              <a:t>Audited all reservations across Residential, Business, and Infrastructure</a:t>
            </a:r>
          </a:p>
          <a:p>
            <a:pPr>
              <a:lnSpc>
                <a:spcPct val="100000"/>
              </a:lnSpc>
            </a:pPr>
            <a:r>
              <a:rPr lang="en-IE" sz="1900" dirty="0">
                <a:solidFill>
                  <a:schemeClr val="tx1"/>
                </a:solidFill>
              </a:rPr>
              <a:t>Challenged reservation justifications. Found multiple blocks for:</a:t>
            </a:r>
          </a:p>
          <a:p>
            <a:pPr lvl="1">
              <a:lnSpc>
                <a:spcPct val="100000"/>
              </a:lnSpc>
            </a:pPr>
            <a:r>
              <a:rPr lang="en-IE" sz="1900" dirty="0">
                <a:solidFill>
                  <a:schemeClr val="tx1"/>
                </a:solidFill>
              </a:rPr>
              <a:t>Cancelled projects</a:t>
            </a:r>
          </a:p>
          <a:p>
            <a:pPr lvl="1">
              <a:lnSpc>
                <a:spcPct val="100000"/>
              </a:lnSpc>
            </a:pPr>
            <a:r>
              <a:rPr lang="en-IE" sz="1900" dirty="0">
                <a:solidFill>
                  <a:schemeClr val="tx1"/>
                </a:solidFill>
              </a:rPr>
              <a:t>Quarantines for migrated service </a:t>
            </a:r>
          </a:p>
          <a:p>
            <a:pPr lvl="1">
              <a:lnSpc>
                <a:spcPct val="100000"/>
              </a:lnSpc>
            </a:pPr>
            <a:r>
              <a:rPr lang="en-IE" sz="1900" dirty="0">
                <a:solidFill>
                  <a:schemeClr val="tx1"/>
                </a:solidFill>
              </a:rPr>
              <a:t>Unnecessary stockpiling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IE" sz="19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IE" sz="1900" dirty="0">
                <a:solidFill>
                  <a:schemeClr val="tx1"/>
                </a:solidFill>
              </a:rPr>
              <a:t>Aggregated + freed contiguous space</a:t>
            </a:r>
          </a:p>
          <a:p>
            <a:pPr marL="0" indent="0">
              <a:lnSpc>
                <a:spcPct val="100000"/>
              </a:lnSpc>
              <a:buNone/>
            </a:pPr>
            <a:endParaRPr lang="en-IE" sz="19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IE" sz="1900" dirty="0">
                <a:solidFill>
                  <a:schemeClr val="tx1"/>
                </a:solidFill>
              </a:rPr>
              <a:t>Released to free pool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5B7A635-9535-BC69-AF9F-D54B6541AC73}"/>
              </a:ext>
            </a:extLst>
          </p:cNvPr>
          <p:cNvSpPr txBox="1">
            <a:spLocks/>
          </p:cNvSpPr>
          <p:nvPr/>
        </p:nvSpPr>
        <p:spPr>
          <a:xfrm>
            <a:off x="6515099" y="1524000"/>
            <a:ext cx="5399809" cy="465296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IE" sz="2200" u="sng" dirty="0"/>
              <a:t>Outcome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IE" sz="1800" u="sng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IE" sz="1800" dirty="0"/>
              <a:t>✓ /16 recovered internally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IE" sz="18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IE" sz="1800" dirty="0"/>
              <a:t>✓ $1M market purchase avoided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IE" sz="18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IE" sz="1800" dirty="0"/>
              <a:t>✓ Greater visibility &amp; control, efficiency mechanisms developed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IE" sz="18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IE" sz="1800" dirty="0"/>
              <a:t>✓ Governance gaps resolved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IE" sz="180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IE" sz="1800" b="1" dirty="0"/>
              <a:t>ROI: $1M saved</a:t>
            </a:r>
          </a:p>
        </p:txBody>
      </p:sp>
      <p:pic>
        <p:nvPicPr>
          <p:cNvPr id="3" name="Picture 2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81888853-2B91-A13C-7C74-81CFA1369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9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4DBE-5B09-92CA-88ED-630C3A3C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200" dirty="0">
                <a:solidFill>
                  <a:srgbClr val="0A2463"/>
                </a:solidFill>
              </a:rPr>
              <a:t>Real-World Impact 3: </a:t>
            </a:r>
            <a:r>
              <a:rPr lang="en-US" sz="3200" dirty="0">
                <a:solidFill>
                  <a:srgbClr val="0A2463"/>
                </a:solidFill>
                <a:latin typeface="Inter" panose="02000503000000020004" pitchFamily="2" charset="0"/>
                <a:ea typeface="Inter" panose="02000503000000020004" pitchFamily="2" charset="0"/>
              </a:rPr>
              <a:t>IPv4 → IPv6 Migrations</a:t>
            </a:r>
            <a:endParaRPr lang="en-IE" dirty="0">
              <a:solidFill>
                <a:srgbClr val="0A2463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23596D-85B4-EDFF-97DE-91C90EE42F3A}"/>
              </a:ext>
            </a:extLst>
          </p:cNvPr>
          <p:cNvSpPr txBox="1">
            <a:spLocks/>
          </p:cNvSpPr>
          <p:nvPr/>
        </p:nvSpPr>
        <p:spPr>
          <a:xfrm>
            <a:off x="838199" y="1168004"/>
            <a:ext cx="11134725" cy="942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IE" sz="2000" dirty="0">
                <a:solidFill>
                  <a:schemeClr val="tx1"/>
                </a:solidFill>
              </a:rPr>
              <a:t>Goal: Optimise DS-Lite AFTR and IPv4 Capacity, without impacting service performance 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en-IE" sz="2000" dirty="0">
                <a:solidFill>
                  <a:schemeClr val="tx1"/>
                </a:solidFill>
              </a:rPr>
              <a:t>Strategy: Customer Segmentation </a:t>
            </a:r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0319E772-0D81-E0C7-380B-15EA08F79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608520"/>
              </p:ext>
            </p:extLst>
          </p:nvPr>
        </p:nvGraphicFramePr>
        <p:xfrm>
          <a:off x="1515176" y="2207037"/>
          <a:ext cx="9009248" cy="13087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4624">
                  <a:extLst>
                    <a:ext uri="{9D8B030D-6E8A-4147-A177-3AD203B41FA5}">
                      <a16:colId xmlns:a16="http://schemas.microsoft.com/office/drawing/2014/main" val="2018631046"/>
                    </a:ext>
                  </a:extLst>
                </a:gridCol>
                <a:gridCol w="4504624">
                  <a:extLst>
                    <a:ext uri="{9D8B030D-6E8A-4147-A177-3AD203B41FA5}">
                      <a16:colId xmlns:a16="http://schemas.microsoft.com/office/drawing/2014/main" val="1922837633"/>
                    </a:ext>
                  </a:extLst>
                </a:gridCol>
              </a:tblGrid>
              <a:tr h="1308797"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/>
                        <a:t>Profile 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1800" dirty="0"/>
                        <a:t>Special features (port forwarding)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800" dirty="0"/>
                        <a:t>Gamers </a:t>
                      </a:r>
                      <a:endParaRPr lang="en-IE" sz="1800" dirty="0">
                        <a:highlight>
                          <a:srgbClr val="FFFF00"/>
                        </a:highlight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800" dirty="0"/>
                        <a:t>     =&gt; IPv4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b="1" dirty="0"/>
                        <a:t>Profile B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800" dirty="0"/>
                        <a:t>Standard users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800" dirty="0"/>
                        <a:t>No special requirements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800" dirty="0"/>
                        <a:t>     =&gt; IPv6 DS-Lite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479937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4678C1-9011-BFBC-8E1E-70F34F175A77}"/>
              </a:ext>
            </a:extLst>
          </p:cNvPr>
          <p:cNvSpPr txBox="1">
            <a:spLocks/>
          </p:cNvSpPr>
          <p:nvPr/>
        </p:nvSpPr>
        <p:spPr>
          <a:xfrm>
            <a:off x="6172202" y="3767711"/>
            <a:ext cx="5459819" cy="30621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dirty="0"/>
              <a:t>Outcome</a:t>
            </a:r>
          </a:p>
          <a:p>
            <a:pPr>
              <a:buFont typeface="Wingdings" pitchFamily="2" charset="2"/>
              <a:buChar char="ü"/>
            </a:pPr>
            <a:r>
              <a:rPr lang="en-IE" sz="1800" dirty="0"/>
              <a:t>Millions IPv4 capacity freed  </a:t>
            </a:r>
            <a:endParaRPr lang="en-GB" sz="1800" dirty="0"/>
          </a:p>
          <a:p>
            <a:pPr>
              <a:buFont typeface="Wingdings" pitchFamily="2" charset="2"/>
              <a:buChar char="ü"/>
            </a:pPr>
            <a:r>
              <a:rPr lang="en-IE" sz="1800" dirty="0"/>
              <a:t>Customer satisfaction maintained (no support spike)</a:t>
            </a:r>
            <a:endParaRPr lang="en-GB" sz="1800" dirty="0"/>
          </a:p>
          <a:p>
            <a:pPr>
              <a:buFont typeface="Wingdings" pitchFamily="2" charset="2"/>
              <a:buChar char="ü"/>
            </a:pPr>
            <a:r>
              <a:rPr lang="en-IE" sz="1800" dirty="0"/>
              <a:t>Operational balance: IPv4 vs AFTR capacity </a:t>
            </a:r>
            <a:endParaRPr lang="en-GB" sz="1800" dirty="0"/>
          </a:p>
          <a:p>
            <a:pPr>
              <a:buFont typeface="Wingdings" pitchFamily="2" charset="2"/>
              <a:buChar char="ü"/>
            </a:pPr>
            <a:r>
              <a:rPr lang="en-IE" sz="1800" dirty="0"/>
              <a:t>ROI: Avoided expensive market purchases + sustained growth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CDDE08F-23B8-DB8B-D832-E614AD1EC0D8}"/>
              </a:ext>
            </a:extLst>
          </p:cNvPr>
          <p:cNvSpPr txBox="1">
            <a:spLocks/>
          </p:cNvSpPr>
          <p:nvPr/>
        </p:nvSpPr>
        <p:spPr>
          <a:xfrm>
            <a:off x="838200" y="3755137"/>
            <a:ext cx="5181600" cy="22813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000" b="1" dirty="0"/>
              <a:t>Implementation</a:t>
            </a:r>
            <a:r>
              <a:rPr lang="en-IE" sz="2000" dirty="0"/>
              <a:t> </a:t>
            </a:r>
          </a:p>
          <a:p>
            <a:r>
              <a:rPr lang="en-IE" sz="1800" dirty="0"/>
              <a:t>Customer profiling based on technical requirements </a:t>
            </a:r>
            <a:endParaRPr lang="en-GB" sz="1800" dirty="0"/>
          </a:p>
          <a:p>
            <a:r>
              <a:rPr lang="en-IE" sz="1800" dirty="0"/>
              <a:t>DS-Lite for Profile B only  </a:t>
            </a:r>
            <a:endParaRPr lang="en-GB" sz="1800" dirty="0"/>
          </a:p>
          <a:p>
            <a:r>
              <a:rPr lang="en-IE" sz="1800" dirty="0"/>
              <a:t>Applied to all new subscribers </a:t>
            </a:r>
            <a:endParaRPr lang="en-GB" sz="1800" dirty="0"/>
          </a:p>
          <a:p>
            <a:r>
              <a:rPr lang="en-IE" sz="1800" dirty="0"/>
              <a:t>Batch migrated existing Profile B customers</a:t>
            </a:r>
            <a:endParaRPr lang="en-GB" sz="1800" dirty="0"/>
          </a:p>
          <a:p>
            <a:r>
              <a:rPr lang="en-IE" sz="1800" dirty="0"/>
              <a:t>Rollback playbook prepared </a:t>
            </a:r>
            <a:endParaRPr lang="en-GB" sz="1800" dirty="0"/>
          </a:p>
          <a:p>
            <a:r>
              <a:rPr lang="en-IE" sz="1800" dirty="0"/>
              <a:t>Customer support trained</a:t>
            </a:r>
          </a:p>
        </p:txBody>
      </p:sp>
      <p:pic>
        <p:nvPicPr>
          <p:cNvPr id="7" name="Picture 6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587EF89F-3107-516E-E255-7E472FF73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2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C71D-5980-DAB7-5866-51EB2CD3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200" dirty="0">
                <a:solidFill>
                  <a:srgbClr val="0A2463"/>
                </a:solidFill>
              </a:rPr>
              <a:t>Real-World Impact </a:t>
            </a:r>
            <a:r>
              <a:rPr lang="en-IE" dirty="0">
                <a:solidFill>
                  <a:srgbClr val="0A2463"/>
                </a:solidFill>
              </a:rPr>
              <a:t>4</a:t>
            </a:r>
            <a:r>
              <a:rPr lang="en-IE" sz="3200" dirty="0">
                <a:solidFill>
                  <a:srgbClr val="0A2463"/>
                </a:solidFill>
              </a:rPr>
              <a:t>: </a:t>
            </a:r>
            <a:r>
              <a:rPr lang="en-IE" dirty="0">
                <a:solidFill>
                  <a:srgbClr val="0A2463"/>
                </a:solidFill>
              </a:rPr>
              <a:t>IPAM Automation &amp; Integration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EDA00-0825-20D9-0B23-93B1C5F91608}"/>
              </a:ext>
            </a:extLst>
          </p:cNvPr>
          <p:cNvSpPr txBox="1">
            <a:spLocks/>
          </p:cNvSpPr>
          <p:nvPr/>
        </p:nvSpPr>
        <p:spPr>
          <a:xfrm>
            <a:off x="711200" y="1541721"/>
            <a:ext cx="5403112" cy="3347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IE" b="1" dirty="0">
                <a:solidFill>
                  <a:schemeClr val="tx1"/>
                </a:solidFill>
              </a:rPr>
              <a:t>Challenge</a:t>
            </a:r>
          </a:p>
          <a:p>
            <a:pPr>
              <a:spcBef>
                <a:spcPts val="1200"/>
              </a:spcBef>
            </a:pPr>
            <a:r>
              <a:rPr lang="en-IE" sz="1800" dirty="0">
                <a:solidFill>
                  <a:schemeClr val="tx1"/>
                </a:solidFill>
              </a:rPr>
              <a:t>CMTS upgrade across 300+ sites</a:t>
            </a:r>
          </a:p>
          <a:p>
            <a:pPr>
              <a:spcBef>
                <a:spcPts val="1200"/>
              </a:spcBef>
            </a:pPr>
            <a:r>
              <a:rPr lang="en-IE" sz="1800" dirty="0">
                <a:solidFill>
                  <a:schemeClr val="tx1"/>
                </a:solidFill>
              </a:rPr>
              <a:t>IP scopes swap per site 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IE" sz="1800" dirty="0">
                <a:solidFill>
                  <a:schemeClr val="tx1"/>
                </a:solidFill>
              </a:rPr>
              <a:t>Manual checks across multiple systems:</a:t>
            </a:r>
          </a:p>
          <a:p>
            <a:pPr>
              <a:spcBef>
                <a:spcPts val="1200"/>
              </a:spcBef>
            </a:pPr>
            <a:r>
              <a:rPr lang="en-IE" sz="1800" dirty="0">
                <a:solidFill>
                  <a:schemeClr val="tx1"/>
                </a:solidFill>
              </a:rPr>
              <a:t>IPAM, CMDB, Net Config, RPKI, RIPE DB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IE" sz="1800" dirty="0">
                <a:solidFill>
                  <a:schemeClr val="tx1"/>
                </a:solidFill>
              </a:rPr>
              <a:t>Cost: 2 FTE ⚠️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2AFB02-549B-29BD-9B9F-44D48DCEA285}"/>
              </a:ext>
            </a:extLst>
          </p:cNvPr>
          <p:cNvSpPr txBox="1">
            <a:spLocks/>
          </p:cNvSpPr>
          <p:nvPr/>
        </p:nvSpPr>
        <p:spPr>
          <a:xfrm>
            <a:off x="4509232" y="4400672"/>
            <a:ext cx="5083424" cy="22987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2400" b="1" dirty="0">
                <a:latin typeface="+mj-lt"/>
              </a:rPr>
              <a:t>Outcome</a:t>
            </a:r>
            <a:endParaRPr lang="en-GB" sz="2400" b="1" dirty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E" sz="1800" dirty="0">
                <a:latin typeface="+mj-lt"/>
              </a:rPr>
              <a:t>1.5 FTE recovered </a:t>
            </a:r>
            <a:endParaRPr lang="en-GB" sz="1800" b="1" u="sng" dirty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E" sz="1800" dirty="0">
                <a:latin typeface="+mj-lt"/>
              </a:rPr>
              <a:t>Avg. 40% faster site turnaround </a:t>
            </a:r>
            <a:endParaRPr lang="en-GB" sz="1800" b="1" u="sng" dirty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E" sz="1800" dirty="0">
                <a:latin typeface="+mj-lt"/>
              </a:rPr>
              <a:t>Error risk mitigated</a:t>
            </a:r>
            <a:endParaRPr lang="en-GB" sz="1800" b="1" u="sng" dirty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E" sz="1800" dirty="0">
                <a:latin typeface="+mj-lt"/>
              </a:rPr>
              <a:t>Reusable tool    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B9E4B67-3BF8-A1D1-B28C-50497C71A3C3}"/>
              </a:ext>
            </a:extLst>
          </p:cNvPr>
          <p:cNvSpPr txBox="1">
            <a:spLocks/>
          </p:cNvSpPr>
          <p:nvPr/>
        </p:nvSpPr>
        <p:spPr>
          <a:xfrm>
            <a:off x="6498494" y="1541721"/>
            <a:ext cx="4768946" cy="2491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IE" b="1" dirty="0">
                <a:solidFill>
                  <a:schemeClr val="tx1"/>
                </a:solidFill>
              </a:rPr>
              <a:t>Solution </a:t>
            </a:r>
          </a:p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IE" sz="1800" dirty="0">
                <a:solidFill>
                  <a:schemeClr val="tx1"/>
                </a:solidFill>
              </a:rPr>
              <a:t>Automated IP scope checker </a:t>
            </a:r>
          </a:p>
          <a:p>
            <a:pPr>
              <a:spcBef>
                <a:spcPts val="1200"/>
              </a:spcBef>
            </a:pPr>
            <a:r>
              <a:rPr lang="en-IE" sz="1800" dirty="0">
                <a:solidFill>
                  <a:schemeClr val="tx1"/>
                </a:solidFill>
              </a:rPr>
              <a:t>Single GUI</a:t>
            </a:r>
          </a:p>
          <a:p>
            <a:pPr>
              <a:spcBef>
                <a:spcPts val="1200"/>
              </a:spcBef>
            </a:pPr>
            <a:r>
              <a:rPr lang="en-IE" sz="1800" dirty="0">
                <a:solidFill>
                  <a:schemeClr val="tx1"/>
                </a:solidFill>
              </a:rPr>
              <a:t>Integrated systems check </a:t>
            </a:r>
          </a:p>
          <a:p>
            <a:pPr>
              <a:spcBef>
                <a:spcPts val="1200"/>
              </a:spcBef>
            </a:pPr>
            <a:r>
              <a:rPr lang="en-IE" sz="1800" dirty="0">
                <a:solidFill>
                  <a:schemeClr val="tx1"/>
                </a:solidFill>
              </a:rPr>
              <a:t>Rules-based IP assignment logic</a:t>
            </a:r>
          </a:p>
        </p:txBody>
      </p:sp>
      <p:pic>
        <p:nvPicPr>
          <p:cNvPr id="7" name="Picture 6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0CAC9C4A-C45C-F56B-9C37-2206F4386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8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83380-BEFB-D735-1075-246281DC9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3200" dirty="0">
                <a:solidFill>
                  <a:srgbClr val="0A2463"/>
                </a:solidFill>
                <a:latin typeface="Inter" panose="02000503000000020004" pitchFamily="2" charset="0"/>
                <a:ea typeface="Inter" panose="02000503000000020004" pitchFamily="2" charset="0"/>
              </a:rPr>
              <a:t>Beyond the $M’s: Strategic Value</a:t>
            </a:r>
            <a:endParaRPr lang="en-IE" dirty="0">
              <a:solidFill>
                <a:srgbClr val="0A2463"/>
              </a:solidFill>
            </a:endParaRPr>
          </a:p>
        </p:txBody>
      </p:sp>
      <p:sp>
        <p:nvSpPr>
          <p:cNvPr id="4" name="Google Shape;291;p21">
            <a:extLst>
              <a:ext uri="{FF2B5EF4-FFF2-40B4-BE49-F238E27FC236}">
                <a16:creationId xmlns:a16="http://schemas.microsoft.com/office/drawing/2014/main" id="{63CBE46C-74E7-34D5-D016-94C04858B770}"/>
              </a:ext>
            </a:extLst>
          </p:cNvPr>
          <p:cNvSpPr/>
          <p:nvPr/>
        </p:nvSpPr>
        <p:spPr>
          <a:xfrm>
            <a:off x="603400" y="1649482"/>
            <a:ext cx="3276000" cy="452800"/>
          </a:xfrm>
          <a:prstGeom prst="roundRect">
            <a:avLst>
              <a:gd name="adj" fmla="val 50000"/>
            </a:avLst>
          </a:prstGeom>
          <a:gradFill>
            <a:gsLst>
              <a:gs pos="45000">
                <a:srgbClr val="0A2463"/>
              </a:gs>
              <a:gs pos="100000">
                <a:schemeClr val="accent2">
                  <a:lumMod val="75000"/>
                </a:schemeClr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" name="Google Shape;292;p21">
            <a:extLst>
              <a:ext uri="{FF2B5EF4-FFF2-40B4-BE49-F238E27FC236}">
                <a16:creationId xmlns:a16="http://schemas.microsoft.com/office/drawing/2014/main" id="{B73606C8-0ABF-D179-42AD-3DD8489FCF0D}"/>
              </a:ext>
            </a:extLst>
          </p:cNvPr>
          <p:cNvSpPr txBox="1"/>
          <p:nvPr/>
        </p:nvSpPr>
        <p:spPr>
          <a:xfrm>
            <a:off x="766567" y="1649482"/>
            <a:ext cx="2950400" cy="4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E" sz="1867" b="1" kern="0" dirty="0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Financial</a:t>
            </a:r>
          </a:p>
        </p:txBody>
      </p:sp>
      <p:sp>
        <p:nvSpPr>
          <p:cNvPr id="6" name="Google Shape;293;p21">
            <a:extLst>
              <a:ext uri="{FF2B5EF4-FFF2-40B4-BE49-F238E27FC236}">
                <a16:creationId xmlns:a16="http://schemas.microsoft.com/office/drawing/2014/main" id="{290FF2AF-CA55-6E1C-9D0A-09A9A3155706}"/>
              </a:ext>
            </a:extLst>
          </p:cNvPr>
          <p:cNvSpPr txBox="1"/>
          <p:nvPr/>
        </p:nvSpPr>
        <p:spPr>
          <a:xfrm>
            <a:off x="603400" y="2102282"/>
            <a:ext cx="3250384" cy="1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81279" defTabSz="1219170">
              <a:buClr>
                <a:srgbClr val="000000"/>
              </a:buClr>
              <a:buSzPts val="1200"/>
            </a:pPr>
            <a:r>
              <a:rPr lang="en-IE" kern="0" dirty="0">
                <a:latin typeface="Inter" panose="02000503000000020004" pitchFamily="2" charset="0"/>
                <a:ea typeface="Inter" panose="02000503000000020004" pitchFamily="2" charset="0"/>
                <a:cs typeface="Montserrat Medium"/>
                <a:sym typeface="Montserrat Medium"/>
              </a:rPr>
              <a:t>$2M+ avoided purchases | $200K/year ongoing savings | 40% faster execution | Zero error costs</a:t>
            </a:r>
          </a:p>
        </p:txBody>
      </p:sp>
      <p:sp>
        <p:nvSpPr>
          <p:cNvPr id="7" name="Google Shape;294;p21">
            <a:extLst>
              <a:ext uri="{FF2B5EF4-FFF2-40B4-BE49-F238E27FC236}">
                <a16:creationId xmlns:a16="http://schemas.microsoft.com/office/drawing/2014/main" id="{63D26086-7608-B0EB-DF05-06F153A1CEBC}"/>
              </a:ext>
            </a:extLst>
          </p:cNvPr>
          <p:cNvSpPr/>
          <p:nvPr/>
        </p:nvSpPr>
        <p:spPr>
          <a:xfrm>
            <a:off x="603400" y="4390916"/>
            <a:ext cx="3276000" cy="452800"/>
          </a:xfrm>
          <a:prstGeom prst="roundRect">
            <a:avLst>
              <a:gd name="adj" fmla="val 50000"/>
            </a:avLst>
          </a:prstGeom>
          <a:gradFill>
            <a:gsLst>
              <a:gs pos="41000">
                <a:srgbClr val="0A2463"/>
              </a:gs>
              <a:gs pos="100000">
                <a:schemeClr val="accent2">
                  <a:lumMod val="75000"/>
                </a:schemeClr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" name="Google Shape;295;p21">
            <a:extLst>
              <a:ext uri="{FF2B5EF4-FFF2-40B4-BE49-F238E27FC236}">
                <a16:creationId xmlns:a16="http://schemas.microsoft.com/office/drawing/2014/main" id="{62FFF66D-C689-9FE4-3A3A-EBDE50562189}"/>
              </a:ext>
            </a:extLst>
          </p:cNvPr>
          <p:cNvSpPr txBox="1"/>
          <p:nvPr/>
        </p:nvSpPr>
        <p:spPr>
          <a:xfrm>
            <a:off x="766567" y="4390916"/>
            <a:ext cx="2950400" cy="4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E" sz="1867" b="1" kern="0" dirty="0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Strategic</a:t>
            </a:r>
          </a:p>
        </p:txBody>
      </p:sp>
      <p:sp>
        <p:nvSpPr>
          <p:cNvPr id="9" name="Google Shape;296;p21">
            <a:extLst>
              <a:ext uri="{FF2B5EF4-FFF2-40B4-BE49-F238E27FC236}">
                <a16:creationId xmlns:a16="http://schemas.microsoft.com/office/drawing/2014/main" id="{18C6D4FB-7288-980F-3765-CF1E8C38E32B}"/>
              </a:ext>
            </a:extLst>
          </p:cNvPr>
          <p:cNvSpPr txBox="1"/>
          <p:nvPr/>
        </p:nvSpPr>
        <p:spPr>
          <a:xfrm>
            <a:off x="603400" y="4843716"/>
            <a:ext cx="3276000" cy="18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81279" defTabSz="1219170">
              <a:buClr>
                <a:srgbClr val="000000"/>
              </a:buClr>
              <a:buSzPts val="1200"/>
            </a:pPr>
            <a:r>
              <a:rPr lang="en-IE" kern="0" dirty="0">
                <a:latin typeface="Inter" panose="02000503000000020004" pitchFamily="2" charset="0"/>
                <a:ea typeface="Inter" panose="02000503000000020004" pitchFamily="2" charset="0"/>
                <a:cs typeface="Montserrat Medium"/>
                <a:sym typeface="Montserrat Medium"/>
              </a:rPr>
              <a:t>Months additional capacity runway | Internal scale unblocked | Competitive time-to-market | Market timing optionality</a:t>
            </a:r>
          </a:p>
        </p:txBody>
      </p:sp>
      <p:sp>
        <p:nvSpPr>
          <p:cNvPr id="10" name="Google Shape;297;p21">
            <a:extLst>
              <a:ext uri="{FF2B5EF4-FFF2-40B4-BE49-F238E27FC236}">
                <a16:creationId xmlns:a16="http://schemas.microsoft.com/office/drawing/2014/main" id="{E1EE3733-0DC8-EF59-E38E-0757F3EE945A}"/>
              </a:ext>
            </a:extLst>
          </p:cNvPr>
          <p:cNvSpPr/>
          <p:nvPr/>
        </p:nvSpPr>
        <p:spPr>
          <a:xfrm>
            <a:off x="4458000" y="4390916"/>
            <a:ext cx="3276000" cy="452800"/>
          </a:xfrm>
          <a:prstGeom prst="roundRect">
            <a:avLst>
              <a:gd name="adj" fmla="val 50000"/>
            </a:avLst>
          </a:prstGeom>
          <a:gradFill>
            <a:gsLst>
              <a:gs pos="40000">
                <a:srgbClr val="0A2463"/>
              </a:gs>
              <a:gs pos="100000">
                <a:schemeClr val="accent2">
                  <a:lumMod val="75000"/>
                </a:schemeClr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" name="Google Shape;298;p21">
            <a:extLst>
              <a:ext uri="{FF2B5EF4-FFF2-40B4-BE49-F238E27FC236}">
                <a16:creationId xmlns:a16="http://schemas.microsoft.com/office/drawing/2014/main" id="{3E3F2AC4-D432-2C43-A4EC-82DA02AD16CA}"/>
              </a:ext>
            </a:extLst>
          </p:cNvPr>
          <p:cNvSpPr txBox="1"/>
          <p:nvPr/>
        </p:nvSpPr>
        <p:spPr>
          <a:xfrm>
            <a:off x="4621167" y="4390916"/>
            <a:ext cx="2950400" cy="4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E" sz="1867" b="1" kern="0" dirty="0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Readiness</a:t>
            </a:r>
          </a:p>
        </p:txBody>
      </p:sp>
      <p:sp>
        <p:nvSpPr>
          <p:cNvPr id="12" name="Google Shape;299;p21">
            <a:extLst>
              <a:ext uri="{FF2B5EF4-FFF2-40B4-BE49-F238E27FC236}">
                <a16:creationId xmlns:a16="http://schemas.microsoft.com/office/drawing/2014/main" id="{E9F8ACE4-888F-8A3F-007E-8E0F56761DEE}"/>
              </a:ext>
            </a:extLst>
          </p:cNvPr>
          <p:cNvSpPr txBox="1"/>
          <p:nvPr/>
        </p:nvSpPr>
        <p:spPr>
          <a:xfrm>
            <a:off x="4458000" y="4843716"/>
            <a:ext cx="3520427" cy="11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GB" kern="0" dirty="0">
                <a:latin typeface="Inter" panose="02000503000000020004" pitchFamily="2" charset="0"/>
                <a:cs typeface="Arial"/>
                <a:sym typeface="Arial"/>
              </a:rPr>
              <a:t>Not a cost-saving exercise. Strategic transformation.</a:t>
            </a:r>
          </a:p>
        </p:txBody>
      </p:sp>
      <p:sp>
        <p:nvSpPr>
          <p:cNvPr id="13" name="Google Shape;300;p21">
            <a:extLst>
              <a:ext uri="{FF2B5EF4-FFF2-40B4-BE49-F238E27FC236}">
                <a16:creationId xmlns:a16="http://schemas.microsoft.com/office/drawing/2014/main" id="{FD9FF8AE-E88B-FE12-F179-C0CD82B1B2D7}"/>
              </a:ext>
            </a:extLst>
          </p:cNvPr>
          <p:cNvSpPr/>
          <p:nvPr/>
        </p:nvSpPr>
        <p:spPr>
          <a:xfrm>
            <a:off x="8318600" y="1649482"/>
            <a:ext cx="3276000" cy="452800"/>
          </a:xfrm>
          <a:prstGeom prst="roundRect">
            <a:avLst>
              <a:gd name="adj" fmla="val 50000"/>
            </a:avLst>
          </a:prstGeom>
          <a:gradFill>
            <a:gsLst>
              <a:gs pos="44000">
                <a:srgbClr val="0A2463"/>
              </a:gs>
              <a:gs pos="100000">
                <a:schemeClr val="accent2">
                  <a:lumMod val="75000"/>
                </a:schemeClr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" name="Google Shape;301;p21">
            <a:extLst>
              <a:ext uri="{FF2B5EF4-FFF2-40B4-BE49-F238E27FC236}">
                <a16:creationId xmlns:a16="http://schemas.microsoft.com/office/drawing/2014/main" id="{CA9499D5-856D-3278-2A93-4AAAB8396CAC}"/>
              </a:ext>
            </a:extLst>
          </p:cNvPr>
          <p:cNvSpPr txBox="1"/>
          <p:nvPr/>
        </p:nvSpPr>
        <p:spPr>
          <a:xfrm>
            <a:off x="8481767" y="1649482"/>
            <a:ext cx="2950400" cy="4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E" sz="1867" b="1" kern="0" dirty="0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Operational</a:t>
            </a:r>
          </a:p>
        </p:txBody>
      </p:sp>
      <p:sp>
        <p:nvSpPr>
          <p:cNvPr id="15" name="Google Shape;302;p21">
            <a:extLst>
              <a:ext uri="{FF2B5EF4-FFF2-40B4-BE49-F238E27FC236}">
                <a16:creationId xmlns:a16="http://schemas.microsoft.com/office/drawing/2014/main" id="{A33BFA8B-F14E-B2D2-CA35-5C24EF9E59BC}"/>
              </a:ext>
            </a:extLst>
          </p:cNvPr>
          <p:cNvSpPr txBox="1"/>
          <p:nvPr/>
        </p:nvSpPr>
        <p:spPr>
          <a:xfrm>
            <a:off x="8318600" y="2102282"/>
            <a:ext cx="3419744" cy="1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81279" defTabSz="1219170">
              <a:buClr>
                <a:srgbClr val="000000"/>
              </a:buClr>
              <a:buSzPts val="1200"/>
            </a:pPr>
            <a:r>
              <a:rPr lang="en-IE" kern="0" dirty="0">
                <a:latin typeface="Inter" panose="02000503000000020004" pitchFamily="2" charset="0"/>
                <a:ea typeface="Inter" panose="02000503000000020004" pitchFamily="2" charset="0"/>
                <a:cs typeface="Montserrat Medium"/>
                <a:sym typeface="Montserrat Medium"/>
              </a:rPr>
              <a:t>Risk reduced | Maintained customer satisfaction | Reusable automation | Governance structures developed</a:t>
            </a:r>
          </a:p>
        </p:txBody>
      </p:sp>
      <p:sp>
        <p:nvSpPr>
          <p:cNvPr id="16" name="Google Shape;303;p21">
            <a:extLst>
              <a:ext uri="{FF2B5EF4-FFF2-40B4-BE49-F238E27FC236}">
                <a16:creationId xmlns:a16="http://schemas.microsoft.com/office/drawing/2014/main" id="{BAAD388A-C5D3-BA3F-36CF-956E6C051829}"/>
              </a:ext>
            </a:extLst>
          </p:cNvPr>
          <p:cNvSpPr/>
          <p:nvPr/>
        </p:nvSpPr>
        <p:spPr>
          <a:xfrm>
            <a:off x="8318600" y="4390916"/>
            <a:ext cx="3276000" cy="452800"/>
          </a:xfrm>
          <a:prstGeom prst="roundRect">
            <a:avLst>
              <a:gd name="adj" fmla="val 50000"/>
            </a:avLst>
          </a:prstGeom>
          <a:gradFill>
            <a:gsLst>
              <a:gs pos="36000">
                <a:srgbClr val="0A2463"/>
              </a:gs>
              <a:gs pos="100000">
                <a:schemeClr val="accent2">
                  <a:lumMod val="75000"/>
                </a:schemeClr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" name="Google Shape;304;p21">
            <a:extLst>
              <a:ext uri="{FF2B5EF4-FFF2-40B4-BE49-F238E27FC236}">
                <a16:creationId xmlns:a16="http://schemas.microsoft.com/office/drawing/2014/main" id="{6EDF2E64-34B5-4440-02E0-C78504832531}"/>
              </a:ext>
            </a:extLst>
          </p:cNvPr>
          <p:cNvSpPr txBox="1"/>
          <p:nvPr/>
        </p:nvSpPr>
        <p:spPr>
          <a:xfrm>
            <a:off x="8481767" y="4390916"/>
            <a:ext cx="2950400" cy="4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E" sz="1867" b="1" kern="0" dirty="0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Capability</a:t>
            </a:r>
            <a:endParaRPr sz="1867" b="1" kern="0" dirty="0">
              <a:solidFill>
                <a:srgbClr val="FFFFFF"/>
              </a:solidFill>
              <a:latin typeface="Inter" panose="02000503000000020004" pitchFamily="2" charset="0"/>
              <a:ea typeface="Inter" panose="02000503000000020004" pitchFamily="2" charset="0"/>
              <a:cs typeface="Montserrat SemiBold"/>
              <a:sym typeface="Montserrat SemiBold"/>
            </a:endParaRPr>
          </a:p>
        </p:txBody>
      </p:sp>
      <p:sp>
        <p:nvSpPr>
          <p:cNvPr id="18" name="Google Shape;305;p21">
            <a:extLst>
              <a:ext uri="{FF2B5EF4-FFF2-40B4-BE49-F238E27FC236}">
                <a16:creationId xmlns:a16="http://schemas.microsoft.com/office/drawing/2014/main" id="{1D0B2CD7-5C6C-E9E5-45FF-3C738BD34518}"/>
              </a:ext>
            </a:extLst>
          </p:cNvPr>
          <p:cNvSpPr txBox="1"/>
          <p:nvPr/>
        </p:nvSpPr>
        <p:spPr>
          <a:xfrm>
            <a:off x="8318600" y="4843716"/>
            <a:ext cx="3419744" cy="1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81279" defTabSz="1219170">
              <a:buClr>
                <a:srgbClr val="000000"/>
              </a:buClr>
              <a:buSzPts val="1200"/>
            </a:pPr>
            <a:r>
              <a:rPr lang="en-IE" kern="0" dirty="0">
                <a:latin typeface="Inter" panose="02000503000000020004" pitchFamily="2" charset="0"/>
                <a:ea typeface="Inter" panose="02000503000000020004" pitchFamily="2" charset="0"/>
                <a:cs typeface="Montserrat Medium"/>
                <a:sym typeface="Montserrat Medium"/>
              </a:rPr>
              <a:t>Data visibility | Intelligent forecasting | Strategic execution muscle | Continuous iterative learning</a:t>
            </a:r>
          </a:p>
        </p:txBody>
      </p:sp>
      <p:sp>
        <p:nvSpPr>
          <p:cNvPr id="19" name="Google Shape;306;p21">
            <a:extLst>
              <a:ext uri="{FF2B5EF4-FFF2-40B4-BE49-F238E27FC236}">
                <a16:creationId xmlns:a16="http://schemas.microsoft.com/office/drawing/2014/main" id="{615424CD-35A2-381E-46BE-18870BBFDBBE}"/>
              </a:ext>
            </a:extLst>
          </p:cNvPr>
          <p:cNvSpPr/>
          <p:nvPr/>
        </p:nvSpPr>
        <p:spPr>
          <a:xfrm>
            <a:off x="4974384" y="1976916"/>
            <a:ext cx="2242800" cy="1600400"/>
          </a:xfrm>
          <a:prstGeom prst="ellipse">
            <a:avLst/>
          </a:prstGeom>
          <a:gradFill>
            <a:gsLst>
              <a:gs pos="34000">
                <a:srgbClr val="0A2463"/>
              </a:gs>
              <a:gs pos="100000">
                <a:schemeClr val="accent2">
                  <a:lumMod val="75000"/>
                </a:schemeClr>
              </a:gs>
            </a:gsLst>
            <a:lin ang="54007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" name="Google Shape;307;p21">
            <a:extLst>
              <a:ext uri="{FF2B5EF4-FFF2-40B4-BE49-F238E27FC236}">
                <a16:creationId xmlns:a16="http://schemas.microsoft.com/office/drawing/2014/main" id="{E7B64289-047E-AEA6-1D3D-212B8CBD91F3}"/>
              </a:ext>
            </a:extLst>
          </p:cNvPr>
          <p:cNvSpPr txBox="1"/>
          <p:nvPr/>
        </p:nvSpPr>
        <p:spPr>
          <a:xfrm>
            <a:off x="5028763" y="2250316"/>
            <a:ext cx="2134041" cy="10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2133" b="1" kern="0" dirty="0">
                <a:solidFill>
                  <a:srgbClr val="FFFFFF"/>
                </a:solidFill>
                <a:latin typeface="Inter" panose="02000503000000020004" pitchFamily="2" charset="0"/>
                <a:ea typeface="Inter" panose="02000503000000020004" pitchFamily="2" charset="0"/>
                <a:cs typeface="Montserrat SemiBold"/>
                <a:sym typeface="Montserrat SemiBold"/>
              </a:rPr>
              <a:t>IP Ecosystem Maturity </a:t>
            </a:r>
            <a:endParaRPr sz="2133" b="1" kern="0" dirty="0">
              <a:solidFill>
                <a:srgbClr val="FFFFFF"/>
              </a:solidFill>
              <a:latin typeface="Inter" panose="02000503000000020004" pitchFamily="2" charset="0"/>
              <a:ea typeface="Inter" panose="02000503000000020004" pitchFamily="2" charset="0"/>
              <a:cs typeface="Montserrat SemiBold"/>
              <a:sym typeface="Montserrat SemiBold"/>
            </a:endParaRPr>
          </a:p>
        </p:txBody>
      </p:sp>
      <p:cxnSp>
        <p:nvCxnSpPr>
          <p:cNvPr id="21" name="Google Shape;308;p21">
            <a:extLst>
              <a:ext uri="{FF2B5EF4-FFF2-40B4-BE49-F238E27FC236}">
                <a16:creationId xmlns:a16="http://schemas.microsoft.com/office/drawing/2014/main" id="{F974E7C5-1BDC-44E3-D8DE-D420893FFE0A}"/>
              </a:ext>
            </a:extLst>
          </p:cNvPr>
          <p:cNvCxnSpPr>
            <a:stCxn id="19" idx="2"/>
            <a:endCxn id="4" idx="3"/>
          </p:cNvCxnSpPr>
          <p:nvPr/>
        </p:nvCxnSpPr>
        <p:spPr>
          <a:xfrm rot="10800000">
            <a:off x="3879584" y="1875916"/>
            <a:ext cx="1094800" cy="9012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2" name="Google Shape;309;p21">
            <a:extLst>
              <a:ext uri="{FF2B5EF4-FFF2-40B4-BE49-F238E27FC236}">
                <a16:creationId xmlns:a16="http://schemas.microsoft.com/office/drawing/2014/main" id="{A466E65E-1807-216A-F747-3E580603D6D6}"/>
              </a:ext>
            </a:extLst>
          </p:cNvPr>
          <p:cNvCxnSpPr>
            <a:stCxn id="19" idx="2"/>
            <a:endCxn id="7" idx="3"/>
          </p:cNvCxnSpPr>
          <p:nvPr/>
        </p:nvCxnSpPr>
        <p:spPr>
          <a:xfrm flipH="1">
            <a:off x="3879584" y="2777116"/>
            <a:ext cx="1094800" cy="1840400"/>
          </a:xfrm>
          <a:prstGeom prst="bentConnector3">
            <a:avLst>
              <a:gd name="adj1" fmla="val 72949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3" name="Google Shape;310;p21">
            <a:extLst>
              <a:ext uri="{FF2B5EF4-FFF2-40B4-BE49-F238E27FC236}">
                <a16:creationId xmlns:a16="http://schemas.microsoft.com/office/drawing/2014/main" id="{933973C0-B6BC-E480-DAA6-D7900DFB12B7}"/>
              </a:ext>
            </a:extLst>
          </p:cNvPr>
          <p:cNvCxnSpPr>
            <a:stCxn id="19" idx="6"/>
            <a:endCxn id="13" idx="1"/>
          </p:cNvCxnSpPr>
          <p:nvPr/>
        </p:nvCxnSpPr>
        <p:spPr>
          <a:xfrm rot="10800000" flipH="1">
            <a:off x="7217184" y="1875916"/>
            <a:ext cx="1101600" cy="901200"/>
          </a:xfrm>
          <a:prstGeom prst="bentConnector3">
            <a:avLst>
              <a:gd name="adj1" fmla="val 49992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4" name="Google Shape;311;p21">
            <a:extLst>
              <a:ext uri="{FF2B5EF4-FFF2-40B4-BE49-F238E27FC236}">
                <a16:creationId xmlns:a16="http://schemas.microsoft.com/office/drawing/2014/main" id="{20EBEDA3-16D9-3145-451D-87B02E7C71DB}"/>
              </a:ext>
            </a:extLst>
          </p:cNvPr>
          <p:cNvCxnSpPr>
            <a:stCxn id="19" idx="6"/>
            <a:endCxn id="16" idx="1"/>
          </p:cNvCxnSpPr>
          <p:nvPr/>
        </p:nvCxnSpPr>
        <p:spPr>
          <a:xfrm>
            <a:off x="7217184" y="2777116"/>
            <a:ext cx="1101600" cy="1840400"/>
          </a:xfrm>
          <a:prstGeom prst="bentConnector3">
            <a:avLst>
              <a:gd name="adj1" fmla="val 75909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5" name="Google Shape;312;p21">
            <a:extLst>
              <a:ext uri="{FF2B5EF4-FFF2-40B4-BE49-F238E27FC236}">
                <a16:creationId xmlns:a16="http://schemas.microsoft.com/office/drawing/2014/main" id="{DFA27A87-1591-FD61-F1B5-77E0BEE4D848}"/>
              </a:ext>
            </a:extLst>
          </p:cNvPr>
          <p:cNvCxnSpPr>
            <a:stCxn id="19" idx="4"/>
            <a:endCxn id="11" idx="0"/>
          </p:cNvCxnSpPr>
          <p:nvPr/>
        </p:nvCxnSpPr>
        <p:spPr>
          <a:xfrm rot="-5400000" flipH="1">
            <a:off x="5689384" y="3983716"/>
            <a:ext cx="813600" cy="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6" name="Picture 25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B63FA641-A208-D14F-1C4B-2B99994CE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6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1616-ECC8-B49E-847F-E3DB7D9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079723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F9F37-AC6A-D90D-7476-91F35192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A0BB3-7874-686E-F6CF-CA57321AC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IE" sz="2200" dirty="0">
                <a:solidFill>
                  <a:schemeClr val="tx1"/>
                </a:solidFill>
                <a:latin typeface="Inter" panose="02000503000000020004" pitchFamily="2" charset="0"/>
              </a:rPr>
              <a:t>Dual-Stack Is Reality </a:t>
            </a:r>
          </a:p>
          <a:p>
            <a:pPr lvl="1">
              <a:lnSpc>
                <a:spcPct val="100000"/>
              </a:lnSpc>
            </a:pPr>
            <a:r>
              <a:rPr lang="en-IE" sz="2000" dirty="0">
                <a:solidFill>
                  <a:schemeClr val="tx1"/>
                </a:solidFill>
                <a:latin typeface="Inter" panose="02000503000000020004" pitchFamily="2" charset="0"/>
              </a:rPr>
              <a:t>IPv6 growing steadily, but IPv4 market also very active. Plan for both.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IE" sz="2200" dirty="0">
                <a:solidFill>
                  <a:schemeClr val="tx1"/>
                </a:solidFill>
                <a:latin typeface="Inter" panose="02000503000000020004" pitchFamily="2" charset="0"/>
              </a:rPr>
              <a:t>Internal Capability Maturity Unlocks External Optionality</a:t>
            </a:r>
          </a:p>
          <a:p>
            <a:pPr lvl="1">
              <a:lnSpc>
                <a:spcPct val="100000"/>
              </a:lnSpc>
            </a:pPr>
            <a:r>
              <a:rPr lang="en-IE" sz="2000" dirty="0">
                <a:solidFill>
                  <a:schemeClr val="tx1"/>
                </a:solidFill>
                <a:latin typeface="Inter" panose="02000503000000020004" pitchFamily="2" charset="0"/>
              </a:rPr>
              <a:t>Mature IP ecosystems deliver $Ms in hidden value, extended runways, and enable strategic market timing. Optimise for your readiness.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IE" sz="2200" dirty="0">
                <a:solidFill>
                  <a:schemeClr val="tx1"/>
                </a:solidFill>
                <a:latin typeface="Inter" panose="02000503000000020004" pitchFamily="2" charset="0"/>
              </a:rPr>
              <a:t>Foundation Beats Firefighting </a:t>
            </a:r>
          </a:p>
          <a:p>
            <a:pPr lvl="1">
              <a:lnSpc>
                <a:spcPct val="100000"/>
              </a:lnSpc>
            </a:pPr>
            <a:r>
              <a:rPr lang="en-IE" sz="2000" dirty="0">
                <a:solidFill>
                  <a:schemeClr val="tx1"/>
                </a:solidFill>
                <a:latin typeface="Inter" panose="02000503000000020004" pitchFamily="2" charset="0"/>
              </a:rPr>
              <a:t>Governance, IPAM visibility, intelligent forecasting, targeted efficiencies and optimisations, and automation deliver sustainable results. Proactive analysis beats emergency purchases. </a:t>
            </a:r>
            <a:endParaRPr lang="en-GB" sz="2000" dirty="0">
              <a:solidFill>
                <a:schemeClr val="tx1"/>
              </a:solidFill>
              <a:latin typeface="Inter" panose="02000503000000020004" pitchFamily="2" charset="0"/>
            </a:endParaRPr>
          </a:p>
          <a:p>
            <a:pPr marL="457200" lvl="1" indent="0">
              <a:buNone/>
            </a:pPr>
            <a:endParaRPr lang="en-IE" sz="2000" dirty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pic>
        <p:nvPicPr>
          <p:cNvPr id="5" name="Picture 4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8A3DBA1E-3D2F-1A90-EE27-BE0A748FB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9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FB2C-9AE8-533C-F565-37BEEAF7E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 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0E5F-8743-FA86-9EAE-C71104746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E" sz="2200" dirty="0"/>
          </a:p>
          <a:p>
            <a:pPr marL="0" indent="0">
              <a:buNone/>
            </a:pPr>
            <a:r>
              <a:rPr lang="en-IE" sz="2200" dirty="0"/>
              <a:t>Let's connect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sz="2000" dirty="0"/>
          </a:p>
          <a:p>
            <a:pPr marL="0" indent="0">
              <a:buNone/>
            </a:pPr>
            <a:endParaRPr lang="en-IE" sz="2000" dirty="0"/>
          </a:p>
          <a:p>
            <a:pPr marL="0" indent="0">
              <a:buNone/>
            </a:pPr>
            <a:endParaRPr lang="en-IE" sz="2000" dirty="0"/>
          </a:p>
          <a:p>
            <a:r>
              <a:rPr lang="en-IE" sz="1800" dirty="0" err="1">
                <a:latin typeface="+mj-lt"/>
                <a:hlinkClick r:id="rId3"/>
              </a:rPr>
              <a:t>jkennedy@kipa.global</a:t>
            </a:r>
            <a:endParaRPr lang="en-IE" sz="1800" dirty="0">
              <a:latin typeface="+mj-lt"/>
            </a:endParaRPr>
          </a:p>
          <a:p>
            <a:r>
              <a:rPr lang="en-IE" sz="1800" dirty="0">
                <a:latin typeface="+mj-lt"/>
                <a:hlinkClick r:id="rId4"/>
              </a:rPr>
              <a:t>www.kipa.global</a:t>
            </a:r>
            <a:endParaRPr lang="en-IE" sz="1800" dirty="0">
              <a:latin typeface="+mj-lt"/>
            </a:endParaRPr>
          </a:p>
          <a:p>
            <a:r>
              <a:rPr lang="en-IE" sz="1800" b="0" i="0" dirty="0">
                <a:effectLst/>
                <a:latin typeface="+mj-lt"/>
                <a:hlinkClick r:id="rId5"/>
              </a:rPr>
              <a:t>www.linkedin.com/in/james-kennedy-28a28525</a:t>
            </a:r>
            <a:endParaRPr lang="en-IE" sz="1800" b="0" i="0" dirty="0">
              <a:effectLst/>
              <a:latin typeface="+mj-lt"/>
            </a:endParaRP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endParaRPr lang="en-IE" dirty="0"/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Picture 4" descr="A logo with blue and green lines&#10;&#10;AI-generated content may be incorrect.">
            <a:extLst>
              <a:ext uri="{FF2B5EF4-FFF2-40B4-BE49-F238E27FC236}">
                <a16:creationId xmlns:a16="http://schemas.microsoft.com/office/drawing/2014/main" id="{012B82B3-3CC2-872B-94C7-6365DD31E0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561" y="352734"/>
            <a:ext cx="667594" cy="667594"/>
          </a:xfrm>
          <a:prstGeom prst="rect">
            <a:avLst/>
          </a:prstGeom>
        </p:spPr>
      </p:pic>
      <p:pic>
        <p:nvPicPr>
          <p:cNvPr id="7" name="Picture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25E72B38-DE0B-D5E6-C0FB-56EE1B24BD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21" y="3263019"/>
            <a:ext cx="1147365" cy="114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29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IPA them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0A2463"/>
      </a:accent1>
      <a:accent2>
        <a:srgbClr val="3BCEAC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KIPA fonts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7138</TotalTime>
  <Words>1993</Words>
  <Application>Microsoft Office PowerPoint</Application>
  <PresentationFormat>Widescreen</PresentationFormat>
  <Paragraphs>405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.AppleSystemUIFont</vt:lpstr>
      <vt:lpstr>Aptos</vt:lpstr>
      <vt:lpstr>Aptos Display</vt:lpstr>
      <vt:lpstr>Arial</vt:lpstr>
      <vt:lpstr>Encode Sans</vt:lpstr>
      <vt:lpstr>Fira Sans Extra Condensed Medium</vt:lpstr>
      <vt:lpstr>Inter</vt:lpstr>
      <vt:lpstr>Montserrat Medium</vt:lpstr>
      <vt:lpstr>Wingdings</vt:lpstr>
      <vt:lpstr>Office Theme</vt:lpstr>
      <vt:lpstr>1_Office Theme</vt:lpstr>
      <vt:lpstr>Modernise your IP Address Strategy  for 2025 and Beyond</vt:lpstr>
      <vt:lpstr>Introduction</vt:lpstr>
      <vt:lpstr>PART I  IP Landscape Evolution</vt:lpstr>
      <vt:lpstr>IP Address Landscape Evolution: 2010-2035</vt:lpstr>
      <vt:lpstr>IPv6 Adoption: Steady Growth </vt:lpstr>
      <vt:lpstr>IPv6 Adoption: Challenges Ahead</vt:lpstr>
      <vt:lpstr>While IPv6 grows,  what's happening to IPv4?</vt:lpstr>
      <vt:lpstr>Allocated Addresses = 3,687M</vt:lpstr>
      <vt:lpstr>IPv4 Transfers (intra + inter, recipient RIR)</vt:lpstr>
      <vt:lpstr>Inter-RIR Transfers: RIPE Dominating</vt:lpstr>
      <vt:lpstr>IPv4 Market: Leasing Boom</vt:lpstr>
      <vt:lpstr>IPv4 Market: Pricing</vt:lpstr>
      <vt:lpstr>What does this mean?</vt:lpstr>
      <vt:lpstr>Dual-Stack World</vt:lpstr>
      <vt:lpstr>PART II   Internal Maturity Imperative </vt:lpstr>
      <vt:lpstr>Optimise your IP Ecosystem</vt:lpstr>
      <vt:lpstr>PowerPoint Presentation</vt:lpstr>
      <vt:lpstr>Real-World Impact 1: Smarter Forecasting – Result</vt:lpstr>
      <vt:lpstr>PowerPoint Presentation</vt:lpstr>
      <vt:lpstr>Real-World Impact 2: IPv4 Recycling </vt:lpstr>
      <vt:lpstr>Real-World Impact 3: IPv4 → IPv6 Migrations</vt:lpstr>
      <vt:lpstr>Real-World Impact 4: IPAM Automation &amp; Integration</vt:lpstr>
      <vt:lpstr>Beyond the $M’s: Strategic Value</vt:lpstr>
      <vt:lpstr>Summary</vt:lpstr>
      <vt:lpstr>Takeaways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Modernise your IP Address Strategy  for 2025 and Beyond</dc:title>
  <dc:creator>James Kennedy</dc:creator>
  <cp:lastModifiedBy>James Kennedy</cp:lastModifiedBy>
  <cp:revision>17</cp:revision>
  <dcterms:created xsi:type="dcterms:W3CDTF">2025-11-16T11:22:01Z</dcterms:created>
  <dcterms:modified xsi:type="dcterms:W3CDTF">2025-11-28T04:39:38Z</dcterms:modified>
</cp:coreProperties>
</file>