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6" r:id="rId1"/>
  </p:sldMasterIdLst>
  <p:notesMasterIdLst>
    <p:notesMasterId r:id="rId26"/>
  </p:notesMasterIdLst>
  <p:handoutMasterIdLst>
    <p:handoutMasterId r:id="rId27"/>
  </p:handoutMasterIdLst>
  <p:sldIdLst>
    <p:sldId id="331" r:id="rId2"/>
    <p:sldId id="355" r:id="rId3"/>
    <p:sldId id="335" r:id="rId4"/>
    <p:sldId id="287" r:id="rId5"/>
    <p:sldId id="288" r:id="rId6"/>
    <p:sldId id="370" r:id="rId7"/>
    <p:sldId id="371" r:id="rId8"/>
    <p:sldId id="336" r:id="rId9"/>
    <p:sldId id="358" r:id="rId10"/>
    <p:sldId id="360" r:id="rId11"/>
    <p:sldId id="269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40" r:id="rId22"/>
    <p:sldId id="328" r:id="rId23"/>
    <p:sldId id="332" r:id="rId24"/>
    <p:sldId id="317" r:id="rId2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FEB110-B98B-5FC4-86D1-F7FB14FE8D37}" name="Andy Sauder" initials="AS" userId="S::andy@rule29.com::a9917daa-d182-4f6d-9c5f-fd037f4492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43E50"/>
    <a:srgbClr val="085856"/>
    <a:srgbClr val="D0E6DA"/>
    <a:srgbClr val="00000D"/>
    <a:srgbClr val="EEF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8" autoAdjust="0"/>
    <p:restoredTop sz="69362"/>
  </p:normalViewPr>
  <p:slideViewPr>
    <p:cSldViewPr snapToGrid="0" snapToObjects="1">
      <p:cViewPr varScale="1">
        <p:scale>
          <a:sx n="83" d="100"/>
          <a:sy n="83" d="100"/>
        </p:scale>
        <p:origin x="920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5" d="100"/>
        <a:sy n="155" d="100"/>
      </p:scale>
      <p:origin x="0" y="0"/>
    </p:cViewPr>
  </p:notesTextViewPr>
  <p:sorterViewPr>
    <p:cViewPr>
      <p:scale>
        <a:sx n="88" d="100"/>
        <a:sy n="88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anna/Documents/MENOG/IXP_Data-MENOG%20reg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anna/Documents/MENOG/IXP_Data-MENOG%20reg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Domestic network coverage at IXPs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B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Domestic network coverage at IXPs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Sheet2!$A$2:$A$15</c:f>
              <c:strCache>
                <c:ptCount val="14"/>
                <c:pt idx="0">
                  <c:v>Bahrain</c:v>
                </c:pt>
                <c:pt idx="1">
                  <c:v>Iran</c:v>
                </c:pt>
                <c:pt idx="2">
                  <c:v>Iraq</c:v>
                </c:pt>
                <c:pt idx="3">
                  <c:v>Jordan</c:v>
                </c:pt>
                <c:pt idx="4">
                  <c:v>KSA</c:v>
                </c:pt>
                <c:pt idx="5">
                  <c:v>Kuwait</c:v>
                </c:pt>
                <c:pt idx="6">
                  <c:v>Lebanon</c:v>
                </c:pt>
                <c:pt idx="7">
                  <c:v>Oman</c:v>
                </c:pt>
                <c:pt idx="8">
                  <c:v>Palestine</c:v>
                </c:pt>
                <c:pt idx="9">
                  <c:v>Qatar</c:v>
                </c:pt>
                <c:pt idx="10">
                  <c:v>Syria</c:v>
                </c:pt>
                <c:pt idx="11">
                  <c:v>Türkiye</c:v>
                </c:pt>
                <c:pt idx="12">
                  <c:v>UAE</c:v>
                </c:pt>
                <c:pt idx="13">
                  <c:v>Yemen</c:v>
                </c:pt>
              </c:strCache>
            </c:strRef>
          </c:cat>
          <c:val>
            <c:numRef>
              <c:f>Sheet2!$B$2:$B$15</c:f>
              <c:numCache>
                <c:formatCode>General</c:formatCode>
                <c:ptCount val="14"/>
                <c:pt idx="0">
                  <c:v>79</c:v>
                </c:pt>
                <c:pt idx="1">
                  <c:v>5</c:v>
                </c:pt>
                <c:pt idx="2">
                  <c:v>45</c:v>
                </c:pt>
                <c:pt idx="3">
                  <c:v>72</c:v>
                </c:pt>
                <c:pt idx="4">
                  <c:v>81</c:v>
                </c:pt>
                <c:pt idx="5">
                  <c:v>82</c:v>
                </c:pt>
                <c:pt idx="6">
                  <c:v>39</c:v>
                </c:pt>
                <c:pt idx="7">
                  <c:v>60</c:v>
                </c:pt>
                <c:pt idx="8">
                  <c:v>88</c:v>
                </c:pt>
                <c:pt idx="9">
                  <c:v>88</c:v>
                </c:pt>
                <c:pt idx="10">
                  <c:v>0</c:v>
                </c:pt>
                <c:pt idx="11">
                  <c:v>63</c:v>
                </c:pt>
                <c:pt idx="12">
                  <c:v>44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8-E84E-B826-00A6ADA35C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19259872"/>
        <c:axId val="2076427744"/>
      </c:barChart>
      <c:catAx>
        <c:axId val="81925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2076427744"/>
        <c:crosses val="autoZero"/>
        <c:auto val="1"/>
        <c:lblAlgn val="ctr"/>
        <c:lblOffset val="100"/>
        <c:noMultiLvlLbl val="0"/>
      </c:catAx>
      <c:valAx>
        <c:axId val="2076427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81925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IXP Capacity/Total Country Capacity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B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Sheet2!$E$1</c:f>
              <c:strCache>
                <c:ptCount val="1"/>
                <c:pt idx="0">
                  <c:v>IXP Capacity/Total Capacity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Sheet2!$A$2:$A$15</c:f>
              <c:strCache>
                <c:ptCount val="14"/>
                <c:pt idx="0">
                  <c:v>Bahrain</c:v>
                </c:pt>
                <c:pt idx="1">
                  <c:v>Iran</c:v>
                </c:pt>
                <c:pt idx="2">
                  <c:v>Iraq</c:v>
                </c:pt>
                <c:pt idx="3">
                  <c:v>Jordan</c:v>
                </c:pt>
                <c:pt idx="4">
                  <c:v>KSA</c:v>
                </c:pt>
                <c:pt idx="5">
                  <c:v>Kuwait</c:v>
                </c:pt>
                <c:pt idx="6">
                  <c:v>Lebanon</c:v>
                </c:pt>
                <c:pt idx="7">
                  <c:v>Oman</c:v>
                </c:pt>
                <c:pt idx="8">
                  <c:v>Palestine</c:v>
                </c:pt>
                <c:pt idx="9">
                  <c:v>Qatar</c:v>
                </c:pt>
                <c:pt idx="10">
                  <c:v>Syria</c:v>
                </c:pt>
                <c:pt idx="11">
                  <c:v>Türkiye</c:v>
                </c:pt>
                <c:pt idx="12">
                  <c:v>UAE</c:v>
                </c:pt>
                <c:pt idx="13">
                  <c:v>Yemen</c:v>
                </c:pt>
              </c:strCache>
            </c:strRef>
          </c:cat>
          <c:val>
            <c:numRef>
              <c:f>Sheet2!$E$2:$E$15</c:f>
              <c:numCache>
                <c:formatCode>0.00%</c:formatCode>
                <c:ptCount val="14"/>
                <c:pt idx="0">
                  <c:v>0.44816253361218999</c:v>
                </c:pt>
                <c:pt idx="1">
                  <c:v>6.5146579804560263E-3</c:v>
                </c:pt>
                <c:pt idx="2">
                  <c:v>0.1984126984126984</c:v>
                </c:pt>
                <c:pt idx="3">
                  <c:v>9.4062316284538511E-2</c:v>
                </c:pt>
                <c:pt idx="4">
                  <c:v>0.41448794796582067</c:v>
                </c:pt>
                <c:pt idx="5">
                  <c:v>0.14432989690721648</c:v>
                </c:pt>
                <c:pt idx="6">
                  <c:v>9.90990990990991E-2</c:v>
                </c:pt>
                <c:pt idx="7">
                  <c:v>0.11197916666666667</c:v>
                </c:pt>
                <c:pt idx="8">
                  <c:v>7.1428571428571425E-2</c:v>
                </c:pt>
                <c:pt idx="9">
                  <c:v>5.7471264367816091E-2</c:v>
                </c:pt>
                <c:pt idx="10">
                  <c:v>0</c:v>
                </c:pt>
                <c:pt idx="11">
                  <c:v>0.11835076608131018</c:v>
                </c:pt>
                <c:pt idx="12">
                  <c:v>0.39380590041382996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B1-034F-A8D9-879AA7D8F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19466272"/>
        <c:axId val="818955504"/>
      </c:barChart>
      <c:catAx>
        <c:axId val="819466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818955504"/>
        <c:crosses val="autoZero"/>
        <c:auto val="1"/>
        <c:lblAlgn val="ctr"/>
        <c:lblOffset val="100"/>
        <c:noMultiLvlLbl val="0"/>
      </c:catAx>
      <c:valAx>
        <c:axId val="818955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81946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98BAE-C84A-694A-898B-5CF88760D6F5}" type="datetimeFigureOut">
              <a:rPr lang="en-US" smtClean="0"/>
              <a:t>11/28/25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491E-6BDF-894F-89D9-4BED6DF379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02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74FA06C-4A8C-0E48-B922-007B77153C27}" type="datetimeFigureOut">
              <a:rPr lang="en-GB" altLang="en-US"/>
              <a:pPr/>
              <a:t>28/11/2025</a:t>
            </a:fld>
            <a:endParaRPr lang="en-GB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620D7F3-EDE1-C147-A04A-D4416A63828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20663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dirty="0"/>
              <a:t>Countries with no IXP: Yemen, Syria </a:t>
            </a:r>
          </a:p>
          <a:p>
            <a:endParaRPr lang="en-BE" dirty="0"/>
          </a:p>
          <a:p>
            <a:endParaRPr lang="en-BE" dirty="0"/>
          </a:p>
          <a:p>
            <a:r>
              <a:rPr lang="en-BE" dirty="0"/>
              <a:t>The countries are 14,</a:t>
            </a:r>
            <a:br>
              <a:rPr lang="en-BE" dirty="0"/>
            </a:br>
            <a:br>
              <a:rPr lang="en-BE" dirty="0"/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Bahrain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Iran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Iraq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Jordan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KSA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Kuwait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Lebanon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Oman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Palestine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Qatar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Syria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Türkiye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UAE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Yemen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The chart reflects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Domestic network coverage at IXPs</a:t>
            </a:r>
            <a:r>
              <a:rPr lang="en-GB" dirty="0"/>
              <a:t>  but we will see that in detail later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95189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number of IXPs in the region has been </a:t>
            </a:r>
            <a:r>
              <a:rPr lang="en-GB" b="1" dirty="0"/>
              <a:t>relatively stable</a:t>
            </a:r>
            <a:r>
              <a:rPr lang="en-GB" dirty="0"/>
              <a:t>, but with pockets of growth.</a:t>
            </a:r>
          </a:p>
          <a:p>
            <a:r>
              <a:rPr lang="en-GB" b="1" dirty="0"/>
              <a:t>Oman, Qatar, and Saudi Arabia</a:t>
            </a:r>
            <a:r>
              <a:rPr lang="en-GB" dirty="0"/>
              <a:t> stand out for increasing membership and adding capacity.</a:t>
            </a:r>
          </a:p>
          <a:p>
            <a:r>
              <a:rPr lang="en-GB" dirty="0"/>
              <a:t>New IXPs have emerged in </a:t>
            </a:r>
            <a:r>
              <a:rPr lang="en-GB" b="1" dirty="0"/>
              <a:t>Iraq, Iran, and Oman</a:t>
            </a:r>
            <a:r>
              <a:rPr lang="en-GB" dirty="0"/>
              <a:t>, showing renewed focus on local interconnection.</a:t>
            </a:r>
          </a:p>
          <a:p>
            <a:r>
              <a:rPr lang="en-GB" dirty="0"/>
              <a:t>Note that political and regulatory challenges still shape the pace of development.</a:t>
            </a:r>
          </a:p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BE"/>
              <a:t>Very </a:t>
            </a:r>
            <a:r>
              <a:rPr lang="en-BE" dirty="0"/>
              <a:t>little change in number of members and capacity in most countries: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UAE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Bahrain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Iran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Iraq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Jordan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Kuwait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Lebanon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Oman</a:t>
            </a:r>
            <a:r>
              <a:rPr lang="en-GB" dirty="0"/>
              <a:t>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Palestine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Some development in Türkiye and Jordan</a:t>
            </a:r>
          </a:p>
          <a:p>
            <a:endParaRPr lang="en-GB" dirty="0"/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94696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dirty="0"/>
              <a:t>The domestic network coverage shows that in most countries, we have good percentage of networks that connect at an IXP, however, there is a big room for improvement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6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2906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dirty="0"/>
              <a:t>However, when we compare the previos results with this chart, which presents the total capaity at local IXPs as percentage of the overall capacity (IXP capacity + national capacity from TeleGeography) we see that some of the countries that have high IXP penetration, have little traffic going through the IXPs, reflecting a trend of nominal membership, as in Palestine, Qatar, and Jordan.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4703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1. Strong Government &amp; Regulatory Support</a:t>
            </a:r>
          </a:p>
          <a:p>
            <a:r>
              <a:rPr lang="en-GB" dirty="0"/>
              <a:t>Policies that enable multilateral interconnection and reduce barriers.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UAE:</a:t>
            </a:r>
            <a:r>
              <a:rPr lang="en-GB" dirty="0"/>
              <a:t> Liberalized data </a:t>
            </a:r>
            <a:r>
              <a:rPr lang="en-GB" dirty="0" err="1"/>
              <a:t>center</a:t>
            </a:r>
            <a:r>
              <a:rPr lang="en-GB" dirty="0"/>
              <a:t> and hosting policies helped UAE-IX attract &gt;100 networks.</a:t>
            </a:r>
          </a:p>
          <a:p>
            <a:r>
              <a:rPr lang="en-GB" b="1" dirty="0"/>
              <a:t>Saudi Arabia:</a:t>
            </a:r>
            <a:r>
              <a:rPr lang="en-GB" dirty="0"/>
              <a:t> CITC’s national peering policy increased participation at JEDIX and RIYADH-IX.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2. Neutrality and Independence of the IXP</a:t>
            </a:r>
          </a:p>
          <a:p>
            <a:r>
              <a:rPr lang="en-GB" dirty="0"/>
              <a:t>Operators trust IXPs that are neutral and not controlled by a single ISP, regulator, or vendor.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 err="1"/>
              <a:t>NAPAfrica</a:t>
            </a:r>
            <a:r>
              <a:rPr lang="en-GB" b="1" dirty="0"/>
              <a:t> (South Africa):</a:t>
            </a:r>
            <a:r>
              <a:rPr lang="en-GB" dirty="0"/>
              <a:t> Operated by a neutral data </a:t>
            </a:r>
            <a:r>
              <a:rPr lang="en-GB" dirty="0" err="1"/>
              <a:t>center</a:t>
            </a:r>
            <a:r>
              <a:rPr lang="en-GB" dirty="0"/>
              <a:t>, allowing all ISPs equal access.</a:t>
            </a:r>
          </a:p>
          <a:p>
            <a:r>
              <a:rPr lang="en-GB" b="1" dirty="0"/>
              <a:t>LINX/AMS-IX:</a:t>
            </a:r>
            <a:r>
              <a:rPr lang="en-GB" dirty="0"/>
              <a:t> Community-governed models where members control the IXP’s technical and financial decisions.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3. Affordable Port Pricing &amp; Transparent Policies</a:t>
            </a:r>
          </a:p>
          <a:p>
            <a:r>
              <a:rPr lang="en-GB" dirty="0"/>
              <a:t>Low-cost, predictable fees encourage local ISPs to participate, especially smaller ones.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DE-CIX Frankfurt:</a:t>
            </a:r>
            <a:r>
              <a:rPr lang="en-GB" dirty="0"/>
              <a:t> Competitive pricing for 100G/400G ports.</a:t>
            </a:r>
          </a:p>
          <a:p>
            <a:r>
              <a:rPr lang="en-GB" b="1" dirty="0"/>
              <a:t>Rwanda IXP:</a:t>
            </a:r>
            <a:r>
              <a:rPr lang="en-GB" dirty="0"/>
              <a:t> Subsidized port fees to encourage early adoption.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4. Critical Mass of Participants</a:t>
            </a:r>
          </a:p>
          <a:p>
            <a:r>
              <a:rPr lang="en-GB" dirty="0"/>
              <a:t>IXPs thrive when both local and international networks connect — “network effect”.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AMS-IX:</a:t>
            </a:r>
            <a:r>
              <a:rPr lang="en-GB" dirty="0"/>
              <a:t> Grew because ISPs, CDNs, cloud providers, and enterprises all joined.</a:t>
            </a:r>
          </a:p>
          <a:p>
            <a:r>
              <a:rPr lang="en-GB" b="1" dirty="0" err="1"/>
              <a:t>NAPAfrica</a:t>
            </a:r>
            <a:r>
              <a:rPr lang="en-GB" b="1" dirty="0"/>
              <a:t>:</a:t>
            </a:r>
            <a:r>
              <a:rPr lang="en-GB" dirty="0"/>
              <a:t> Attracted CDNs early (Google, Akamai), leading to huge traffic growth and more ISPs joining.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5. Presence of CDNs and Local Content</a:t>
            </a:r>
          </a:p>
          <a:p>
            <a:r>
              <a:rPr lang="en-GB" dirty="0"/>
              <a:t>Local caching reduces cost and improves performance — driving IXP usage.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Oman (OMIX):</a:t>
            </a:r>
            <a:r>
              <a:rPr lang="en-GB" dirty="0"/>
              <a:t> When CDNs joined, domestic traffic and participation increased.</a:t>
            </a:r>
          </a:p>
          <a:p>
            <a:r>
              <a:rPr lang="en-GB" b="1" dirty="0"/>
              <a:t>KIXP (Kenya):</a:t>
            </a:r>
            <a:r>
              <a:rPr lang="en-GB" dirty="0"/>
              <a:t> Google Global Cache deployments were transformational for local traffic localization.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6. Good Data </a:t>
            </a:r>
            <a:r>
              <a:rPr lang="en-GB" b="1" dirty="0" err="1"/>
              <a:t>Center</a:t>
            </a:r>
            <a:r>
              <a:rPr lang="en-GB" b="1" dirty="0"/>
              <a:t> Infrastructure</a:t>
            </a:r>
          </a:p>
          <a:p>
            <a:r>
              <a:rPr lang="en-GB" dirty="0"/>
              <a:t>IXPs flourish in carrier-neutral data </a:t>
            </a:r>
            <a:r>
              <a:rPr lang="en-GB" dirty="0" err="1"/>
              <a:t>centers</a:t>
            </a:r>
            <a:r>
              <a:rPr lang="en-GB" dirty="0"/>
              <a:t> with reliable power, physical security, and ample space.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Equinix (multiple IXPs):</a:t>
            </a:r>
            <a:r>
              <a:rPr lang="en-GB" dirty="0"/>
              <a:t> Standard for Tier 3+ facilities that attract global networks.</a:t>
            </a:r>
          </a:p>
          <a:p>
            <a:r>
              <a:rPr lang="en-GB" b="1" dirty="0"/>
              <a:t>Qatar (MEEZA/QIX):</a:t>
            </a:r>
            <a:r>
              <a:rPr lang="en-GB" dirty="0"/>
              <a:t> Growth accelerated with new data </a:t>
            </a:r>
            <a:r>
              <a:rPr lang="en-GB" dirty="0" err="1"/>
              <a:t>center</a:t>
            </a:r>
            <a:r>
              <a:rPr lang="en-GB" dirty="0"/>
              <a:t> facilities.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7. Skilled Technical Operations Team</a:t>
            </a:r>
          </a:p>
          <a:p>
            <a:r>
              <a:rPr lang="en-GB" dirty="0"/>
              <a:t>A well-run IXP requires 24/7 support, monitoring, automation, and strong community engagement.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DE-CIX:</a:t>
            </a:r>
            <a:r>
              <a:rPr lang="en-GB" dirty="0"/>
              <a:t> Highly automated fabric, enabling rapid provisioning of 100G/400G ports.</a:t>
            </a:r>
          </a:p>
          <a:p>
            <a:r>
              <a:rPr lang="en-GB" b="1" dirty="0"/>
              <a:t>LINX:</a:t>
            </a:r>
            <a:r>
              <a:rPr lang="en-GB" dirty="0"/>
              <a:t> Well-known for engineering expertise and best practice documentation.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8. Community Building &amp; Member Engagement</a:t>
            </a:r>
          </a:p>
          <a:p>
            <a:r>
              <a:rPr lang="en-GB" dirty="0"/>
              <a:t>Successful IXPs invest in outreach, training, and regional coordination.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MENOG &amp; </a:t>
            </a:r>
            <a:r>
              <a:rPr lang="en-GB" b="1" dirty="0" err="1"/>
              <a:t>AfNOG</a:t>
            </a:r>
            <a:r>
              <a:rPr lang="en-GB" b="1" dirty="0"/>
              <a:t>:</a:t>
            </a:r>
            <a:r>
              <a:rPr lang="en-GB" dirty="0"/>
              <a:t> Training workshops directly helped the establishment and growth of IXPs in the region.</a:t>
            </a:r>
          </a:p>
          <a:p>
            <a:r>
              <a:rPr lang="en-GB" b="1" dirty="0"/>
              <a:t>IXP Association groups (Euro-IX, APIX, </a:t>
            </a:r>
            <a:r>
              <a:rPr lang="en-GB" b="1" dirty="0" err="1"/>
              <a:t>Af</a:t>
            </a:r>
            <a:r>
              <a:rPr lang="en-GB" b="1" dirty="0"/>
              <a:t>-IX):</a:t>
            </a:r>
            <a:r>
              <a:rPr lang="en-GB" dirty="0"/>
              <a:t> Promote knowledge sharing and best practices.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9. Clear Business Model &amp; Sustainability</a:t>
            </a:r>
          </a:p>
          <a:p>
            <a:r>
              <a:rPr lang="en-GB" dirty="0"/>
              <a:t>IXPs need a long-term financial model — membership fees, port fees, or government seed funding.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AMS-IX &amp; LINX:</a:t>
            </a:r>
            <a:r>
              <a:rPr lang="en-GB" dirty="0"/>
              <a:t> Member-owned not-for-profit models.</a:t>
            </a:r>
          </a:p>
          <a:p>
            <a:r>
              <a:rPr lang="en-GB" b="1" dirty="0"/>
              <a:t>UAE-IX:</a:t>
            </a:r>
            <a:r>
              <a:rPr lang="en-GB" dirty="0"/>
              <a:t> Commercial model run by DE-CIX but still neutral and sustainable.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10. Encouraging Local Hosting &amp; Cloud On-Ramps</a:t>
            </a:r>
          </a:p>
          <a:p>
            <a:r>
              <a:rPr lang="en-GB" dirty="0"/>
              <a:t>When governments and industries host data locally, IXPs become vital exchange points.</a:t>
            </a:r>
          </a:p>
          <a:p>
            <a:r>
              <a:rPr lang="en-GB" b="1" dirty="0"/>
              <a:t>Examples:</a:t>
            </a:r>
            <a:endParaRPr lang="en-GB" dirty="0"/>
          </a:p>
          <a:p>
            <a:r>
              <a:rPr lang="en-GB" b="1" dirty="0"/>
              <a:t>Saudi Arabia:</a:t>
            </a:r>
            <a:r>
              <a:rPr lang="en-GB" dirty="0"/>
              <a:t> Local cloud/data </a:t>
            </a:r>
            <a:r>
              <a:rPr lang="en-GB" dirty="0" err="1"/>
              <a:t>center</a:t>
            </a:r>
            <a:r>
              <a:rPr lang="en-GB" dirty="0"/>
              <a:t> investment increased demand for domestic peering.</a:t>
            </a:r>
          </a:p>
          <a:p>
            <a:r>
              <a:rPr lang="en-GB" b="1" dirty="0"/>
              <a:t>Egypt:</a:t>
            </a:r>
            <a:r>
              <a:rPr lang="en-GB" dirty="0"/>
              <a:t> Large ecosystem around Cairo IX partly due to regional content hosting.</a:t>
            </a:r>
          </a:p>
          <a:p>
            <a:endParaRPr lang="en-M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22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43742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The region is moving toward better interconnection, but progress is uneven.</a:t>
            </a:r>
          </a:p>
          <a:p>
            <a:r>
              <a:rPr lang="en-GB" sz="2400" dirty="0"/>
              <a:t>Expect growth in markets where regulators are supportive and where local content continues to expand.</a:t>
            </a:r>
          </a:p>
          <a:p>
            <a:r>
              <a:rPr lang="en-GB" sz="2400" dirty="0"/>
              <a:t>Some countries are shifting from state-controlled models to more open interconnection markets — which is positive for resilience.</a:t>
            </a:r>
          </a:p>
          <a:p>
            <a:r>
              <a:rPr lang="en-GB" sz="2400" dirty="0"/>
              <a:t>Regional geopolitics will continue to influence cross-border traffic flows and infrastructure investments.</a:t>
            </a:r>
          </a:p>
          <a:p>
            <a:endParaRPr lang="en-MU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6697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the audience and invite them to explore the Pulse IXP Tracker for the latest data.</a:t>
            </a:r>
          </a:p>
          <a:p>
            <a:r>
              <a:rPr lang="en-GB" dirty="0"/>
              <a:t>Briefly mention that ISOC’s work depends on community support and contributions.</a:t>
            </a:r>
          </a:p>
          <a:p>
            <a:r>
              <a:rPr lang="en-GB" dirty="0"/>
              <a:t>Reinforce that resilient Internet infrastructure — including IXPs — is essential for social and economic development in the region.</a:t>
            </a:r>
          </a:p>
          <a:p>
            <a:endParaRPr lang="en-M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8332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5372F70C-0533-EAAE-AEC4-1E0D421C4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 userDrawn="1"/>
        </p:nvSpPr>
        <p:spPr>
          <a:xfrm rot="10800000">
            <a:off x="581884" y="0"/>
            <a:ext cx="5514116" cy="5905500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5" y="1689182"/>
            <a:ext cx="4771735" cy="2556547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55963" y="4614110"/>
            <a:ext cx="4771735" cy="9357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 userDrawn="1"/>
        </p:nvSpPr>
        <p:spPr>
          <a:xfrm rot="10800000">
            <a:off x="955964" y="0"/>
            <a:ext cx="2804247" cy="13716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7" y="368381"/>
            <a:ext cx="1906757" cy="6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C7E1160B-8816-EAF8-B5F8-0AD8A74669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 userDrawn="1"/>
        </p:nvSpPr>
        <p:spPr>
          <a:xfrm rot="10800000">
            <a:off x="581884" y="0"/>
            <a:ext cx="5514116" cy="5905500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5" y="1689182"/>
            <a:ext cx="4771735" cy="2556547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55963" y="4614110"/>
            <a:ext cx="4771735" cy="9357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 userDrawn="1"/>
        </p:nvSpPr>
        <p:spPr>
          <a:xfrm rot="10800000">
            <a:off x="955964" y="0"/>
            <a:ext cx="2804247" cy="13716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7" y="368381"/>
            <a:ext cx="1906757" cy="6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98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68B2059D-11ED-694D-A408-EF9D46B93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 userDrawn="1"/>
        </p:nvSpPr>
        <p:spPr>
          <a:xfrm rot="10800000">
            <a:off x="581884" y="0"/>
            <a:ext cx="5514116" cy="5905500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5" y="1689182"/>
            <a:ext cx="4771735" cy="2556547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55963" y="4614110"/>
            <a:ext cx="4771735" cy="9357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 userDrawn="1"/>
        </p:nvSpPr>
        <p:spPr>
          <a:xfrm rot="10800000">
            <a:off x="955964" y="0"/>
            <a:ext cx="2804247" cy="13716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7" y="368381"/>
            <a:ext cx="1906757" cy="6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8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6478697F-D4CF-C971-850F-DCC5AAD556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 userDrawn="1"/>
        </p:nvSpPr>
        <p:spPr>
          <a:xfrm rot="10800000">
            <a:off x="581884" y="0"/>
            <a:ext cx="5514116" cy="5905500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5" y="1689182"/>
            <a:ext cx="4771735" cy="2556547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55963" y="4614110"/>
            <a:ext cx="4771735" cy="9357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 userDrawn="1"/>
        </p:nvSpPr>
        <p:spPr>
          <a:xfrm rot="10800000">
            <a:off x="955964" y="0"/>
            <a:ext cx="2804247" cy="13716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7" y="368381"/>
            <a:ext cx="1906757" cy="6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69B2BCC7-E1E8-F4AF-5C7D-4107C524E8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 userDrawn="1"/>
        </p:nvSpPr>
        <p:spPr>
          <a:xfrm rot="10800000">
            <a:off x="581884" y="0"/>
            <a:ext cx="5514116" cy="5905500"/>
          </a:xfrm>
          <a:prstGeom prst="round2SameRect">
            <a:avLst>
              <a:gd name="adj1" fmla="val 5755"/>
              <a:gd name="adj2" fmla="val 0"/>
            </a:avLst>
          </a:prstGeom>
          <a:solidFill>
            <a:srgbClr val="14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5" y="1689182"/>
            <a:ext cx="4771735" cy="2556547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55963" y="4614110"/>
            <a:ext cx="4771735" cy="9357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 userDrawn="1"/>
        </p:nvSpPr>
        <p:spPr>
          <a:xfrm rot="10800000">
            <a:off x="955964" y="0"/>
            <a:ext cx="2804247" cy="13716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7" y="368381"/>
            <a:ext cx="1906757" cy="6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2468880"/>
            <a:ext cx="9144000" cy="733230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" y="3387722"/>
            <a:ext cx="9144000" cy="587190"/>
          </a:xfrm>
        </p:spPr>
        <p:txBody>
          <a:bodyPr lIns="0" anchor="t"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Author">
            <a:extLst>
              <a:ext uri="{FF2B5EF4-FFF2-40B4-BE49-F238E27FC236}">
                <a16:creationId xmlns:a16="http://schemas.microsoft.com/office/drawing/2014/main" id="{741AE8C6-33DB-AF4E-AB01-8F8AD2E50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5373809"/>
            <a:ext cx="5851525" cy="1077912"/>
          </a:xfrm>
        </p:spPr>
        <p:txBody>
          <a:bodyPr anchor="b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563564"/>
            <a:ext cx="3910806" cy="4365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1" name="ISOC logo" descr="Internet Society logo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0384" y="5852160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62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8640" y="2468880"/>
            <a:ext cx="11127883" cy="768224"/>
          </a:xfrm>
        </p:spPr>
        <p:txBody>
          <a:bodyPr lIns="0" rIns="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864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8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ccent Purpl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2468880"/>
            <a:ext cx="11127883" cy="768224"/>
          </a:xfrm>
        </p:spPr>
        <p:txBody>
          <a:bodyPr lIns="0" rIns="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864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1B4F776-F712-0F42-9059-6A1A2DD3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83561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4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ound Green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2468880"/>
            <a:ext cx="11127883" cy="768224"/>
          </a:xfrm>
        </p:spPr>
        <p:txBody>
          <a:bodyPr lIns="0" rIns="0"/>
          <a:lstStyle>
            <a:lvl1pPr algn="l">
              <a:lnSpc>
                <a:spcPct val="104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8640" y="4279119"/>
            <a:ext cx="5715734" cy="48385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chemeClr val="tx1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2" name="ISOC Symbol">
            <a:extLst>
              <a:ext uri="{FF2B5EF4-FFF2-40B4-BE49-F238E27FC236}">
                <a16:creationId xmlns:a16="http://schemas.microsoft.com/office/drawing/2014/main" id="{A870B875-8303-F0A7-3B5C-607043207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9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CA3FF88-B8A8-6386-6010-5D6345F113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6858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55909D69-3425-23A1-CF9D-064EC38BB2E9}"/>
              </a:ext>
            </a:extLst>
          </p:cNvPr>
          <p:cNvSpPr/>
          <p:nvPr userDrawn="1"/>
        </p:nvSpPr>
        <p:spPr>
          <a:xfrm rot="5400000">
            <a:off x="-19050" y="781050"/>
            <a:ext cx="5003800" cy="4965700"/>
          </a:xfrm>
          <a:prstGeom prst="round2SameRect">
            <a:avLst>
              <a:gd name="adj1" fmla="val 5591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968500"/>
            <a:ext cx="3931920" cy="2506223"/>
          </a:xfrm>
          <a:noFill/>
        </p:spPr>
        <p:txBody>
          <a:bodyPr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8" name="ISOC Symbol">
            <a:extLst>
              <a:ext uri="{FF2B5EF4-FFF2-40B4-BE49-F238E27FC236}">
                <a16:creationId xmlns:a16="http://schemas.microsoft.com/office/drawing/2014/main" id="{E2964B66-08D0-80E2-BC33-0273FF162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ln>
                  <a:noFill/>
                </a:ln>
                <a:solidFill>
                  <a:schemeClr val="bg1"/>
                </a:solidFill>
                <a:effectLst>
                  <a:outerShdw blurRad="139700" sx="102000" sy="102000" algn="ctr" rotWithShape="0">
                    <a:prstClr val="black"/>
                  </a:outerShdw>
                </a:effectLst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A16AF-B2B5-040D-327E-9A849F9B78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640" y="4630366"/>
            <a:ext cx="3931920" cy="758757"/>
          </a:xfrm>
        </p:spPr>
        <p:txBody>
          <a:bodyPr>
            <a:normAutofit/>
          </a:bodyPr>
          <a:lstStyle>
            <a:lvl1pPr>
              <a:defRPr sz="1600"/>
            </a:lvl1pPr>
            <a:lvl2pPr marL="46355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068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Statement Depth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97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/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09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stimonial Depth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1405776"/>
            <a:ext cx="9026407" cy="4371297"/>
          </a:xfrm>
        </p:spPr>
        <p:txBody>
          <a:bodyPr tIns="0" rIns="0" bIns="0" anchor="ctr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4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7340A92F-C751-4563-E27D-D6677DF6C318}"/>
              </a:ext>
            </a:extLst>
          </p:cNvPr>
          <p:cNvSpPr/>
          <p:nvPr userDrawn="1"/>
        </p:nvSpPr>
        <p:spPr>
          <a:xfrm rot="16200000">
            <a:off x="11116290" y="330067"/>
            <a:ext cx="779820" cy="1371600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F74EECBA-41C7-0D9B-A60B-9B61CE57BA05}"/>
              </a:ext>
            </a:extLst>
          </p:cNvPr>
          <p:cNvSpPr/>
          <p:nvPr userDrawn="1"/>
        </p:nvSpPr>
        <p:spPr>
          <a:xfrm rot="16200000">
            <a:off x="10830540" y="1098417"/>
            <a:ext cx="779820" cy="1943100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73F88A55-7614-B165-0554-16B9E7363927}"/>
              </a:ext>
            </a:extLst>
          </p:cNvPr>
          <p:cNvSpPr/>
          <p:nvPr userDrawn="1"/>
        </p:nvSpPr>
        <p:spPr>
          <a:xfrm rot="16200000">
            <a:off x="11362293" y="2797884"/>
            <a:ext cx="779820" cy="879593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9211D3D9-AB00-D907-3952-07A3D0AC13EC}"/>
              </a:ext>
            </a:extLst>
          </p:cNvPr>
          <p:cNvSpPr/>
          <p:nvPr userDrawn="1"/>
        </p:nvSpPr>
        <p:spPr>
          <a:xfrm rot="16200000">
            <a:off x="10430490" y="4838567"/>
            <a:ext cx="779820" cy="2743200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6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132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600" cy="5630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3" name="ISOC Symbol">
            <a:extLst>
              <a:ext uri="{FF2B5EF4-FFF2-40B4-BE49-F238E27FC236}">
                <a16:creationId xmlns:a16="http://schemas.microsoft.com/office/drawing/2014/main" id="{131E204D-9660-7CF7-381C-439CF55F6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785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6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Main Content-Lef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5329363" cy="4451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Main Content-Right">
            <a:extLst>
              <a:ext uri="{FF2B5EF4-FFF2-40B4-BE49-F238E27FC236}">
                <a16:creationId xmlns:a16="http://schemas.microsoft.com/office/drawing/2014/main" id="{03B27AED-85A0-F24B-81DD-66759D7A4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0757" y="1389380"/>
            <a:ext cx="5329363" cy="4451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86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5564373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5106" y="0"/>
            <a:ext cx="588689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39700" sx="102000" sy="102000" algn="ctr" rotWithShape="0">
                    <a:prstClr val="black"/>
                  </a:outerShdw>
                </a:effectLst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9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076891E1-42DB-D227-17B5-096812BCCD91}"/>
              </a:ext>
            </a:extLst>
          </p:cNvPr>
          <p:cNvSpPr/>
          <p:nvPr userDrawn="1"/>
        </p:nvSpPr>
        <p:spPr>
          <a:xfrm rot="5400000">
            <a:off x="786384" y="63500"/>
            <a:ext cx="5080001" cy="6654802"/>
          </a:xfrm>
          <a:prstGeom prst="round2SameRect">
            <a:avLst>
              <a:gd name="adj1" fmla="val 5597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549515"/>
            <a:ext cx="57150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2112556"/>
            <a:ext cx="5712460" cy="3577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53747" y="0"/>
            <a:ext cx="533825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0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B0A3F75E-CC80-5E4D-A9D6-0A40915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3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3" name="ISOC Symbol">
            <a:extLst>
              <a:ext uri="{FF2B5EF4-FFF2-40B4-BE49-F238E27FC236}">
                <a16:creationId xmlns:a16="http://schemas.microsoft.com/office/drawing/2014/main" id="{BCD5D4C3-E9B8-296D-B5EC-37A2C1A1D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36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1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-Donation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9B799C-0D2F-6349-3F51-B460A1B9F248}"/>
              </a:ext>
            </a:extLst>
          </p:cNvPr>
          <p:cNvSpPr/>
          <p:nvPr userDrawn="1"/>
        </p:nvSpPr>
        <p:spPr>
          <a:xfrm>
            <a:off x="533400" y="1790700"/>
            <a:ext cx="11036300" cy="4000500"/>
          </a:xfrm>
          <a:prstGeom prst="roundRect">
            <a:avLst>
              <a:gd name="adj" fmla="val 7182"/>
            </a:avLst>
          </a:prstGeom>
          <a:solidFill>
            <a:schemeClr val="tx2">
              <a:alpha val="8534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1492133" y="2541685"/>
            <a:ext cx="5035299" cy="1501141"/>
          </a:xfrm>
        </p:spPr>
        <p:txBody>
          <a:bodyPr lIns="0" rIns="0"/>
          <a:lstStyle>
            <a:lvl1pPr algn="l">
              <a:lnSpc>
                <a:spcPct val="100000"/>
              </a:lnSpc>
              <a:spcBef>
                <a:spcPts val="600"/>
              </a:spcBef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492132" y="4309961"/>
            <a:ext cx="5035299" cy="369332"/>
          </a:xfrm>
          <a:prstGeom prst="rect">
            <a:avLst/>
          </a:prstGeom>
        </p:spPr>
        <p:txBody>
          <a:bodyPr wrap="square" tIns="0" rIns="0" bIns="0">
            <a:spAutoFit/>
          </a:bodyPr>
          <a:lstStyle>
            <a:lvl1pPr>
              <a:lnSpc>
                <a:spcPct val="100000"/>
              </a:lnSpc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62F19F-A499-021F-26F7-8F271F3246FA}"/>
              </a:ext>
            </a:extLst>
          </p:cNvPr>
          <p:cNvSpPr txBox="1"/>
          <p:nvPr userDrawn="1"/>
        </p:nvSpPr>
        <p:spPr>
          <a:xfrm>
            <a:off x="7887066" y="4139305"/>
            <a:ext cx="262274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+mn-lt"/>
              </a:rPr>
              <a:t>100% of your donation funds work to achieve an Internet for everyone.</a:t>
            </a:r>
          </a:p>
        </p:txBody>
      </p:sp>
      <p:pic>
        <p:nvPicPr>
          <p:cNvPr id="7" name="Picture 6" descr="A qr code with a globe&#10;&#10;Description automatically generated">
            <a:extLst>
              <a:ext uri="{FF2B5EF4-FFF2-40B4-BE49-F238E27FC236}">
                <a16:creationId xmlns:a16="http://schemas.microsoft.com/office/drawing/2014/main" id="{988AAB32-D68B-6124-1C1B-75B44FF3D9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7066" y="679606"/>
            <a:ext cx="2226513" cy="22265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60786F-8E3F-B13E-AEF5-A3CBF8C019F5}"/>
              </a:ext>
            </a:extLst>
          </p:cNvPr>
          <p:cNvSpPr txBox="1"/>
          <p:nvPr userDrawn="1"/>
        </p:nvSpPr>
        <p:spPr>
          <a:xfrm>
            <a:off x="7887066" y="3186216"/>
            <a:ext cx="2812801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Give the gift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of opportunity.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7FB26-1F16-A9F9-799F-C5AC319B8D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54201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Opt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B301750-D8B3-62AE-9973-C6B2FF36D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863" y="3829845"/>
            <a:ext cx="6146601" cy="629925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4" name="Picture 3" descr="A qr code with a globe&#10;&#10;Description automatically generated">
            <a:extLst>
              <a:ext uri="{FF2B5EF4-FFF2-40B4-BE49-F238E27FC236}">
                <a16:creationId xmlns:a16="http://schemas.microsoft.com/office/drawing/2014/main" id="{9A514FAB-D98C-5DDC-D201-F2EE58ADBB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675" y="1192622"/>
            <a:ext cx="2382982" cy="238298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FBD091-A3A5-0651-69B4-BDA34315A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1DDD64-55FC-E76E-235B-96C6639911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0550" y="4431940"/>
            <a:ext cx="6145213" cy="1481836"/>
          </a:xfrm>
        </p:spPr>
        <p:txBody>
          <a:bodyPr tIns="0" rIns="0" bIns="0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320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2818E4B8-9DF3-1197-33DC-E565B0342406}"/>
              </a:ext>
            </a:extLst>
          </p:cNvPr>
          <p:cNvSpPr/>
          <p:nvPr userDrawn="1"/>
        </p:nvSpPr>
        <p:spPr>
          <a:xfrm rot="16200000">
            <a:off x="10678321" y="5109548"/>
            <a:ext cx="627540" cy="2399818"/>
          </a:xfrm>
          <a:prstGeom prst="round2SameRect">
            <a:avLst/>
          </a:prstGeom>
          <a:solidFill>
            <a:schemeClr val="tx1">
              <a:alpha val="40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758C84-01E5-B986-2733-C4FC38A72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429001"/>
          </a:xfrm>
          <a:prstGeom prst="rect">
            <a:avLst/>
          </a:prstGeom>
          <a:gradFill flip="none" rotWithShape="1">
            <a:gsLst>
              <a:gs pos="77000">
                <a:schemeClr val="tx1">
                  <a:alpha val="0"/>
                </a:schemeClr>
              </a:gs>
              <a:gs pos="0">
                <a:schemeClr val="tx1">
                  <a:alpha val="56114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1E8D73-2787-6A15-7B4F-723213817725}"/>
              </a:ext>
            </a:extLst>
          </p:cNvPr>
          <p:cNvSpPr txBox="1"/>
          <p:nvPr userDrawn="1"/>
        </p:nvSpPr>
        <p:spPr>
          <a:xfrm>
            <a:off x="9092629" y="6144768"/>
            <a:ext cx="25685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800" b="0" i="0" dirty="0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</a:t>
            </a:r>
            <a:r>
              <a:rPr lang="en-US" sz="800" b="0" i="0" dirty="0" err="1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Nyani</a:t>
            </a:r>
            <a:r>
              <a:rPr lang="en-US" sz="800" b="0" i="0" dirty="0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 </a:t>
            </a:r>
            <a:r>
              <a:rPr lang="en-US" sz="800" b="0" i="0" dirty="0" err="1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Quarmyne</a:t>
            </a:r>
            <a:endParaRPr lang="en-US" sz="800" b="0" i="0" dirty="0">
              <a:solidFill>
                <a:srgbClr val="FFFFFF"/>
              </a:solidFill>
              <a:effectLst>
                <a:outerShdw blurRad="127000" sx="102000" sy="102000" algn="ctr" rotWithShape="0">
                  <a:prstClr val="black">
                    <a:alpha val="70000"/>
                  </a:prstClr>
                </a:outerShdw>
              </a:effectLst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pic>
        <p:nvPicPr>
          <p:cNvPr id="2" name="Picture 1" descr="A qr code with a globe&#10;&#10;Description automatically generated">
            <a:extLst>
              <a:ext uri="{FF2B5EF4-FFF2-40B4-BE49-F238E27FC236}">
                <a16:creationId xmlns:a16="http://schemas.microsoft.com/office/drawing/2014/main" id="{F2E3E20D-BB01-B858-2DEF-4CE4A074A8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7194" y="964682"/>
            <a:ext cx="2382982" cy="23829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C84EE-3E53-C7B1-AAEA-209467BA47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6FB8798D-416B-8058-77A7-D2F957A1F91B}"/>
              </a:ext>
            </a:extLst>
          </p:cNvPr>
          <p:cNvSpPr/>
          <p:nvPr userDrawn="1"/>
        </p:nvSpPr>
        <p:spPr>
          <a:xfrm rot="16200000">
            <a:off x="11401742" y="5034789"/>
            <a:ext cx="627540" cy="952982"/>
          </a:xfrm>
          <a:prstGeom prst="round2SameRect">
            <a:avLst/>
          </a:prstGeom>
          <a:solidFill>
            <a:schemeClr val="tx1">
              <a:alpha val="499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BC47D1A4-ABA9-577E-4609-AF1A3A07C329}"/>
              </a:ext>
            </a:extLst>
          </p:cNvPr>
          <p:cNvSpPr/>
          <p:nvPr userDrawn="1"/>
        </p:nvSpPr>
        <p:spPr>
          <a:xfrm rot="16200000">
            <a:off x="10915607" y="3750474"/>
            <a:ext cx="627540" cy="1925255"/>
          </a:xfrm>
          <a:prstGeom prst="round2SameRect">
            <a:avLst/>
          </a:prstGeom>
          <a:solidFill>
            <a:schemeClr val="tx1">
              <a:alpha val="2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8F82C5B2-C7D5-01FC-C076-B4F384DA3BB0}"/>
              </a:ext>
            </a:extLst>
          </p:cNvPr>
          <p:cNvSpPr/>
          <p:nvPr userDrawn="1"/>
        </p:nvSpPr>
        <p:spPr>
          <a:xfrm rot="16200000">
            <a:off x="11611532" y="1810403"/>
            <a:ext cx="627540" cy="533403"/>
          </a:xfrm>
          <a:prstGeom prst="round2SameRect">
            <a:avLst/>
          </a:prstGeom>
          <a:solidFill>
            <a:schemeClr val="bg1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84295AB1-2A67-7933-7432-B504FD8F83D2}"/>
              </a:ext>
            </a:extLst>
          </p:cNvPr>
          <p:cNvSpPr/>
          <p:nvPr userDrawn="1"/>
        </p:nvSpPr>
        <p:spPr>
          <a:xfrm rot="16200000">
            <a:off x="11309147" y="709363"/>
            <a:ext cx="627540" cy="1138178"/>
          </a:xfrm>
          <a:prstGeom prst="round2SameRect">
            <a:avLst/>
          </a:prstGeom>
          <a:solidFill>
            <a:schemeClr val="bg1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1C75E1F6-539B-067D-F3A9-966488759626}"/>
              </a:ext>
            </a:extLst>
          </p:cNvPr>
          <p:cNvSpPr/>
          <p:nvPr userDrawn="1"/>
        </p:nvSpPr>
        <p:spPr>
          <a:xfrm rot="5400000">
            <a:off x="2396663" y="-1431981"/>
            <a:ext cx="2382982" cy="7176308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tx1">
              <a:alpha val="7015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5550625-EE20-3424-6F7B-3274A3CE9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463040"/>
            <a:ext cx="6126480" cy="640080"/>
          </a:xfr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1BB13BB-CAED-520C-BE6F-27874C81BD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" y="2103120"/>
            <a:ext cx="6126480" cy="1018865"/>
          </a:xfrm>
        </p:spPr>
        <p:txBody>
          <a:bodyPr tIns="0" rIns="0" b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24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ound Same Side Corner Rectangle 16">
            <a:extLst>
              <a:ext uri="{FF2B5EF4-FFF2-40B4-BE49-F238E27FC236}">
                <a16:creationId xmlns:a16="http://schemas.microsoft.com/office/drawing/2014/main" id="{77081D2B-A7FE-2071-D20A-11D6077EBEBE}"/>
              </a:ext>
            </a:extLst>
          </p:cNvPr>
          <p:cNvSpPr/>
          <p:nvPr userDrawn="1"/>
        </p:nvSpPr>
        <p:spPr>
          <a:xfrm rot="16200000">
            <a:off x="10678321" y="5109548"/>
            <a:ext cx="627540" cy="2399818"/>
          </a:xfrm>
          <a:prstGeom prst="round2SameRect">
            <a:avLst/>
          </a:prstGeom>
          <a:solidFill>
            <a:schemeClr val="tx1">
              <a:alpha val="40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A9E0864B-D33B-991E-B1C0-1443CA1C1919}"/>
              </a:ext>
            </a:extLst>
          </p:cNvPr>
          <p:cNvSpPr/>
          <p:nvPr userDrawn="1"/>
        </p:nvSpPr>
        <p:spPr>
          <a:xfrm rot="16200000">
            <a:off x="10678321" y="5109548"/>
            <a:ext cx="627540" cy="2399818"/>
          </a:xfrm>
          <a:prstGeom prst="round2SameRect">
            <a:avLst/>
          </a:prstGeom>
          <a:solidFill>
            <a:schemeClr val="accent2">
              <a:alpha val="40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DBE191-3141-11D7-1B75-94D35D51D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0" cy="4860099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68000">
                <a:schemeClr val="tx1">
                  <a:alpha val="4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SOC Symbol">
            <a:extLst>
              <a:ext uri="{FF2B5EF4-FFF2-40B4-BE49-F238E27FC236}">
                <a16:creationId xmlns:a16="http://schemas.microsoft.com/office/drawing/2014/main" id="{1FD7E047-9940-75B5-8FFA-59C043556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916128-F007-1E48-812D-7F2B58D68FF7}"/>
              </a:ext>
            </a:extLst>
          </p:cNvPr>
          <p:cNvSpPr txBox="1"/>
          <p:nvPr userDrawn="1"/>
        </p:nvSpPr>
        <p:spPr>
          <a:xfrm>
            <a:off x="9090880" y="6144768"/>
            <a:ext cx="25685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800" b="0" i="0" dirty="0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Chris Gregory</a:t>
            </a:r>
          </a:p>
        </p:txBody>
      </p:sp>
      <p:pic>
        <p:nvPicPr>
          <p:cNvPr id="4" name="Picture 3" descr="A qr code with a globe&#10;&#10;Description automatically generated">
            <a:extLst>
              <a:ext uri="{FF2B5EF4-FFF2-40B4-BE49-F238E27FC236}">
                <a16:creationId xmlns:a16="http://schemas.microsoft.com/office/drawing/2014/main" id="{96421EEB-8AC2-E1A4-431B-8828AD91EC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331" y="964682"/>
            <a:ext cx="2382982" cy="2382982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8D6A0153-6A8C-9776-33C8-2BFADCBED055}"/>
              </a:ext>
            </a:extLst>
          </p:cNvPr>
          <p:cNvSpPr/>
          <p:nvPr userDrawn="1"/>
        </p:nvSpPr>
        <p:spPr>
          <a:xfrm rot="16200000">
            <a:off x="11401742" y="5034789"/>
            <a:ext cx="627540" cy="952982"/>
          </a:xfrm>
          <a:prstGeom prst="round2SameRect">
            <a:avLst/>
          </a:prstGeom>
          <a:solidFill>
            <a:schemeClr val="tx1">
              <a:alpha val="499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00DBC0F5-3C68-A4D0-8F62-69AB437E7126}"/>
              </a:ext>
            </a:extLst>
          </p:cNvPr>
          <p:cNvSpPr/>
          <p:nvPr userDrawn="1"/>
        </p:nvSpPr>
        <p:spPr>
          <a:xfrm rot="16200000">
            <a:off x="10915607" y="3750474"/>
            <a:ext cx="627540" cy="1925255"/>
          </a:xfrm>
          <a:prstGeom prst="round2SameRect">
            <a:avLst/>
          </a:prstGeom>
          <a:solidFill>
            <a:schemeClr val="tx1">
              <a:alpha val="2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B5FD55A2-059D-ACC3-021A-6844843DF9E5}"/>
              </a:ext>
            </a:extLst>
          </p:cNvPr>
          <p:cNvSpPr/>
          <p:nvPr userDrawn="1"/>
        </p:nvSpPr>
        <p:spPr>
          <a:xfrm rot="16200000">
            <a:off x="11611532" y="1810403"/>
            <a:ext cx="627540" cy="533403"/>
          </a:xfrm>
          <a:prstGeom prst="round2SameRect">
            <a:avLst/>
          </a:prstGeom>
          <a:solidFill>
            <a:schemeClr val="accent3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E4B1F292-2703-4CB5-F3D3-7B6F0A543FFC}"/>
              </a:ext>
            </a:extLst>
          </p:cNvPr>
          <p:cNvSpPr/>
          <p:nvPr userDrawn="1"/>
        </p:nvSpPr>
        <p:spPr>
          <a:xfrm rot="16200000">
            <a:off x="11309147" y="709363"/>
            <a:ext cx="627540" cy="1138178"/>
          </a:xfrm>
          <a:prstGeom prst="round2SameRect">
            <a:avLst/>
          </a:prstGeom>
          <a:solidFill>
            <a:schemeClr val="accent3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F6654EA7-D7B4-3599-5562-E2A335697A50}"/>
              </a:ext>
            </a:extLst>
          </p:cNvPr>
          <p:cNvSpPr/>
          <p:nvPr userDrawn="1"/>
        </p:nvSpPr>
        <p:spPr>
          <a:xfrm rot="5400000">
            <a:off x="2309851" y="-1345169"/>
            <a:ext cx="2382982" cy="7002684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accent2">
              <a:alpha val="7512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93B2D41-F9F9-182D-FF50-AC1B430B4F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8" name="Round Same Side Corner Rectangle 17">
            <a:extLst>
              <a:ext uri="{FF2B5EF4-FFF2-40B4-BE49-F238E27FC236}">
                <a16:creationId xmlns:a16="http://schemas.microsoft.com/office/drawing/2014/main" id="{F7C4D052-7EC6-DD64-1852-3C7C8BF05935}"/>
              </a:ext>
            </a:extLst>
          </p:cNvPr>
          <p:cNvSpPr/>
          <p:nvPr userDrawn="1"/>
        </p:nvSpPr>
        <p:spPr>
          <a:xfrm rot="16200000">
            <a:off x="11401742" y="5034789"/>
            <a:ext cx="627540" cy="952982"/>
          </a:xfrm>
          <a:prstGeom prst="round2SameRect">
            <a:avLst/>
          </a:prstGeom>
          <a:solidFill>
            <a:schemeClr val="accent2">
              <a:alpha val="499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 Same Side Corner Rectangle 18">
            <a:extLst>
              <a:ext uri="{FF2B5EF4-FFF2-40B4-BE49-F238E27FC236}">
                <a16:creationId xmlns:a16="http://schemas.microsoft.com/office/drawing/2014/main" id="{75F60E31-2B74-6B63-BC03-7938693ADDA1}"/>
              </a:ext>
            </a:extLst>
          </p:cNvPr>
          <p:cNvSpPr/>
          <p:nvPr userDrawn="1"/>
        </p:nvSpPr>
        <p:spPr>
          <a:xfrm rot="16200000">
            <a:off x="10915607" y="3750474"/>
            <a:ext cx="627540" cy="1925255"/>
          </a:xfrm>
          <a:prstGeom prst="round2SameRect">
            <a:avLst/>
          </a:prstGeom>
          <a:solidFill>
            <a:schemeClr val="accent2">
              <a:alpha val="2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7FD80DB0-36C8-3889-E5EC-A8E6E7B3D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463040"/>
            <a:ext cx="6126480" cy="640080"/>
          </a:xfr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1C3E02C8-0664-656C-1968-FEB8D5B2230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" y="2103120"/>
            <a:ext cx="6126480" cy="1018865"/>
          </a:xfrm>
        </p:spPr>
        <p:txBody>
          <a:bodyPr tIns="0" rIns="0" b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4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Op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DBE191-3141-11D7-1B75-94D35D51D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2" y="3588152"/>
            <a:ext cx="12192001" cy="3251013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31000">
                <a:schemeClr val="tx1">
                  <a:alpha val="4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id="{2F0264BA-C7FC-AD6C-AD30-393898F9E04D}"/>
              </a:ext>
            </a:extLst>
          </p:cNvPr>
          <p:cNvSpPr/>
          <p:nvPr userDrawn="1"/>
        </p:nvSpPr>
        <p:spPr>
          <a:xfrm rot="16200000">
            <a:off x="11309147" y="70723"/>
            <a:ext cx="627540" cy="1138178"/>
          </a:xfrm>
          <a:prstGeom prst="round2SameRect">
            <a:avLst/>
          </a:prstGeom>
          <a:solidFill>
            <a:srgbClr val="FFFFFF">
              <a:alpha val="4985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4A140600-524C-5D13-CEBB-400BC6497633}"/>
              </a:ext>
            </a:extLst>
          </p:cNvPr>
          <p:cNvSpPr/>
          <p:nvPr userDrawn="1"/>
        </p:nvSpPr>
        <p:spPr>
          <a:xfrm rot="5400000">
            <a:off x="2199895" y="2040354"/>
            <a:ext cx="2382982" cy="6782765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accent4">
              <a:alpha val="897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qr code with a globe&#10;&#10;Description automatically generated">
            <a:extLst>
              <a:ext uri="{FF2B5EF4-FFF2-40B4-BE49-F238E27FC236}">
                <a16:creationId xmlns:a16="http://schemas.microsoft.com/office/drawing/2014/main" id="{D6EF353B-BA23-9682-B9BA-1080CFEDA5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458" y="4396110"/>
            <a:ext cx="2071253" cy="2071253"/>
          </a:xfrm>
          <a:prstGeom prst="rect">
            <a:avLst/>
          </a:prstGeom>
        </p:spPr>
      </p:pic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BD2AA516-9960-EFC8-5ED9-2F3993D3E293}"/>
              </a:ext>
            </a:extLst>
          </p:cNvPr>
          <p:cNvSpPr/>
          <p:nvPr userDrawn="1"/>
        </p:nvSpPr>
        <p:spPr>
          <a:xfrm rot="16200000">
            <a:off x="10678321" y="5109548"/>
            <a:ext cx="627540" cy="2399818"/>
          </a:xfrm>
          <a:prstGeom prst="round2Same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16128-F007-1E48-812D-7F2B58D68FF7}"/>
              </a:ext>
            </a:extLst>
          </p:cNvPr>
          <p:cNvSpPr txBox="1"/>
          <p:nvPr userDrawn="1"/>
        </p:nvSpPr>
        <p:spPr>
          <a:xfrm>
            <a:off x="9090880" y="6144768"/>
            <a:ext cx="25685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8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</a:t>
            </a:r>
            <a:r>
              <a:rPr lang="en-US" sz="8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Nyani</a:t>
            </a:r>
            <a:r>
              <a:rPr lang="en-US" sz="8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 </a:t>
            </a:r>
            <a:r>
              <a:rPr lang="en-US" sz="8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Quarmyne</a:t>
            </a:r>
            <a:endParaRPr lang="en-US" sz="800" b="0" i="0" dirty="0">
              <a:solidFill>
                <a:schemeClr val="bg1"/>
              </a:solidFill>
              <a:effectLst>
                <a:outerShdw blurRad="127000" sx="102000" sy="102000" algn="ctr" rotWithShape="0">
                  <a:prstClr val="black">
                    <a:alpha val="70000"/>
                  </a:prstClr>
                </a:outerShdw>
              </a:effectLst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7F3F5CC6-C82F-707E-1687-CD46BA94E680}"/>
              </a:ext>
            </a:extLst>
          </p:cNvPr>
          <p:cNvSpPr/>
          <p:nvPr userDrawn="1"/>
        </p:nvSpPr>
        <p:spPr>
          <a:xfrm rot="16200000">
            <a:off x="11401742" y="5034789"/>
            <a:ext cx="627540" cy="952982"/>
          </a:xfrm>
          <a:prstGeom prst="round2Same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F2C7425-8516-2BFD-F596-329A282ECB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pic>
        <p:nvPicPr>
          <p:cNvPr id="18" name="ISOC Symbol">
            <a:extLst>
              <a:ext uri="{FF2B5EF4-FFF2-40B4-BE49-F238E27FC236}">
                <a16:creationId xmlns:a16="http://schemas.microsoft.com/office/drawing/2014/main" id="{78A3DC2A-CAC9-011F-FBDA-25B8AB5C9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14177" y="464209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6">
            <a:extLst>
              <a:ext uri="{FF2B5EF4-FFF2-40B4-BE49-F238E27FC236}">
                <a16:creationId xmlns:a16="http://schemas.microsoft.com/office/drawing/2014/main" id="{3E887040-5360-CB13-81B9-DA30B7FA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4480560"/>
            <a:ext cx="3693320" cy="1027603"/>
          </a:xfrm>
        </p:spPr>
        <p:txBody>
          <a:bodyPr anchor="b" anchorCtr="0"/>
          <a:lstStyle>
            <a:lvl1pPr algn="l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F3F523E2-911C-7182-A3E2-493E2C6CAFB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1" y="5577840"/>
            <a:ext cx="3693320" cy="746672"/>
          </a:xfrm>
        </p:spPr>
        <p:txBody>
          <a:bodyPr tIns="0" rIns="0" b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919163" indent="0">
              <a:buNone/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723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Op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A72463-47EE-EC8C-33E6-5289C139C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112167"/>
            <a:ext cx="12192000" cy="3745832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59000">
                <a:schemeClr val="tx1">
                  <a:alpha val="39031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5F1BFE8E-F4D8-8750-3A55-F18802ADA5C2}"/>
              </a:ext>
            </a:extLst>
          </p:cNvPr>
          <p:cNvSpPr/>
          <p:nvPr userDrawn="1"/>
        </p:nvSpPr>
        <p:spPr>
          <a:xfrm rot="16200000">
            <a:off x="10678321" y="5109548"/>
            <a:ext cx="627540" cy="2399818"/>
          </a:xfrm>
          <a:prstGeom prst="round2SameRect">
            <a:avLst/>
          </a:prstGeom>
          <a:solidFill>
            <a:schemeClr val="tx2">
              <a:alpha val="6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E9D99CAE-2787-BC53-8221-9E81A02CBA56}"/>
              </a:ext>
            </a:extLst>
          </p:cNvPr>
          <p:cNvSpPr/>
          <p:nvPr userDrawn="1"/>
        </p:nvSpPr>
        <p:spPr>
          <a:xfrm rot="16200000">
            <a:off x="11401742" y="5034789"/>
            <a:ext cx="627540" cy="952982"/>
          </a:xfrm>
          <a:prstGeom prst="round2SameRect">
            <a:avLst/>
          </a:prstGeom>
          <a:solidFill>
            <a:schemeClr val="tx2">
              <a:alpha val="6005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24AFE328-CB6C-65F6-C712-123A04251917}"/>
              </a:ext>
            </a:extLst>
          </p:cNvPr>
          <p:cNvSpPr/>
          <p:nvPr userDrawn="1"/>
        </p:nvSpPr>
        <p:spPr>
          <a:xfrm rot="16200000">
            <a:off x="10915607" y="3750474"/>
            <a:ext cx="627540" cy="1925255"/>
          </a:xfrm>
          <a:prstGeom prst="round2SameRect">
            <a:avLst/>
          </a:prstGeom>
          <a:solidFill>
            <a:schemeClr val="tx2">
              <a:alpha val="496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07E5CD-2A4B-E3B1-0CF5-F7B438F6F6F1}"/>
              </a:ext>
            </a:extLst>
          </p:cNvPr>
          <p:cNvSpPr txBox="1"/>
          <p:nvPr userDrawn="1"/>
        </p:nvSpPr>
        <p:spPr>
          <a:xfrm>
            <a:off x="9089609" y="6144768"/>
            <a:ext cx="25685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8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</a:t>
            </a:r>
            <a:r>
              <a:rPr lang="en-US" sz="8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Gagny</a:t>
            </a:r>
            <a:r>
              <a:rPr lang="en-US" sz="8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 </a:t>
            </a:r>
            <a:r>
              <a:rPr lang="en-US" sz="8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Traoré</a:t>
            </a:r>
            <a:endParaRPr lang="en-US" sz="800" b="0" i="0" dirty="0">
              <a:solidFill>
                <a:schemeClr val="bg1"/>
              </a:solidFill>
              <a:effectLst>
                <a:outerShdw blurRad="127000" sx="102000" sy="102000" algn="ctr" rotWithShape="0">
                  <a:prstClr val="black">
                    <a:alpha val="70000"/>
                  </a:prstClr>
                </a:outerShdw>
              </a:effectLst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id="{446FF8C5-2BE5-EB9E-B8EC-DA18B1A82106}"/>
              </a:ext>
            </a:extLst>
          </p:cNvPr>
          <p:cNvSpPr/>
          <p:nvPr userDrawn="1"/>
        </p:nvSpPr>
        <p:spPr>
          <a:xfrm rot="16200000">
            <a:off x="7387278" y="-2176961"/>
            <a:ext cx="2382982" cy="7226460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tx2">
              <a:alpha val="800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qr code with a globe&#10;&#10;Description automatically generated">
            <a:extLst>
              <a:ext uri="{FF2B5EF4-FFF2-40B4-BE49-F238E27FC236}">
                <a16:creationId xmlns:a16="http://schemas.microsoft.com/office/drawing/2014/main" id="{05AA1154-7C85-79CF-88DA-D68A33B4F3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0517" y="397177"/>
            <a:ext cx="2078182" cy="2078182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CCAEC15-E5E7-D278-7E57-7F5B500DA9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140BE7B1-A81C-D002-A995-24DD2A66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287" y="548640"/>
            <a:ext cx="3840480" cy="1027603"/>
          </a:xfrm>
        </p:spPr>
        <p:txBody>
          <a:bodyPr anchor="b" anchorCtr="0"/>
          <a:lstStyle>
            <a:lvl1pPr algn="r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742B2525-3937-6DFC-D303-06F91E4EDB4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96288" y="1645920"/>
            <a:ext cx="3840480" cy="746672"/>
          </a:xfrm>
        </p:spPr>
        <p:txBody>
          <a:bodyPr tIns="0" rIns="0" bIns="0">
            <a:no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  <a:lvl2pPr algn="r">
              <a:defRPr sz="1800">
                <a:solidFill>
                  <a:schemeClr val="bg1"/>
                </a:solidFill>
              </a:defRPr>
            </a:lvl2pPr>
            <a:lvl3pPr algn="r">
              <a:defRPr sz="1800">
                <a:solidFill>
                  <a:schemeClr val="bg1"/>
                </a:solidFill>
              </a:defRPr>
            </a:lvl3pPr>
            <a:lvl4pPr algn="r">
              <a:defRPr sz="1800">
                <a:solidFill>
                  <a:schemeClr val="bg1"/>
                </a:solidFill>
              </a:defRPr>
            </a:lvl4pPr>
            <a:lvl5pPr algn="r"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31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960" cy="6036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dirty="0"/>
              <a:t>Click to add a Master title</a:t>
            </a:r>
            <a:endParaRPr lang="en-GB" noProof="0" dirty="0"/>
          </a:p>
        </p:txBody>
      </p:sp>
      <p:sp>
        <p:nvSpPr>
          <p:cNvPr id="3" name="Main Text">
            <a:extLst>
              <a:ext uri="{FF2B5EF4-FFF2-40B4-BE49-F238E27FC236}">
                <a16:creationId xmlns:a16="http://schemas.microsoft.com/office/drawing/2014/main" id="{438CC12A-6611-6D4D-A5AD-D4A40ADCC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174" y="1388182"/>
            <a:ext cx="11109601" cy="461942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1638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797" r:id="rId6"/>
    <p:sldLayoutId id="2147483798" r:id="rId7"/>
    <p:sldLayoutId id="2147483799" r:id="rId8"/>
    <p:sldLayoutId id="2147483800" r:id="rId9"/>
    <p:sldLayoutId id="2147483813" r:id="rId10"/>
    <p:sldLayoutId id="2147483801" r:id="rId11"/>
    <p:sldLayoutId id="2147483802" r:id="rId12"/>
    <p:sldLayoutId id="2147483819" r:id="rId13"/>
    <p:sldLayoutId id="2147483803" r:id="rId14"/>
    <p:sldLayoutId id="2147483823" r:id="rId15"/>
    <p:sldLayoutId id="2147483804" r:id="rId16"/>
    <p:sldLayoutId id="2147483805" r:id="rId17"/>
    <p:sldLayoutId id="2147483820" r:id="rId18"/>
    <p:sldLayoutId id="2147483806" r:id="rId19"/>
    <p:sldLayoutId id="2147483822" r:id="rId20"/>
    <p:sldLayoutId id="2147483807" r:id="rId21"/>
    <p:sldLayoutId id="2147483821" r:id="rId22"/>
    <p:sldLayoutId id="2147483808" r:id="rId23"/>
    <p:sldLayoutId id="2147483811" r:id="rId24"/>
    <p:sldLayoutId id="2147483809" r:id="rId25"/>
    <p:sldLayoutId id="2147483812" r:id="rId26"/>
    <p:sldLayoutId id="2147483810" r:id="rId2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ts val="600"/>
        </a:spcAft>
        <a:defRPr sz="3000" kern="1200" spc="20">
          <a:solidFill>
            <a:schemeClr val="accent1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ts val="600"/>
        </a:spcBef>
        <a:spcAft>
          <a:spcPts val="600"/>
        </a:spcAft>
        <a:buFont typeface="Arial" charset="0"/>
        <a:defRPr sz="2400" kern="1200" spc="20">
          <a:solidFill>
            <a:schemeClr val="tx1"/>
          </a:solidFill>
          <a:latin typeface="+mn-lt"/>
          <a:ea typeface="Hind Medium" charset="0"/>
          <a:cs typeface="Hind Medium" charset="0"/>
        </a:defRPr>
      </a:lvl1pPr>
      <a:lvl2pPr marL="690563" indent="-227013" algn="l" rtl="0" eaLnBrk="1" fontAlgn="base" hangingPunct="1">
        <a:lnSpc>
          <a:spcPct val="113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•"/>
        <a:tabLst/>
        <a:defRPr sz="20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7763" indent="-228600" algn="l" rtl="0" eaLnBrk="1" fontAlgn="base" hangingPunct="1">
        <a:lnSpc>
          <a:spcPct val="113000"/>
        </a:lnSpc>
        <a:spcBef>
          <a:spcPct val="0"/>
        </a:spcBef>
        <a:spcAft>
          <a:spcPts val="600"/>
        </a:spcAft>
        <a:buSzPct val="100000"/>
        <a:buFont typeface="Arial" panose="020B0604020202020204" pitchFamily="34" charset="0"/>
        <a:buChar char="•"/>
        <a:tabLst/>
        <a:defRPr sz="18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3375" indent="-227013" algn="l" rtl="0" eaLnBrk="1" fontAlgn="base" hangingPunct="1">
        <a:lnSpc>
          <a:spcPct val="113000"/>
        </a:lnSpc>
        <a:spcBef>
          <a:spcPct val="0"/>
        </a:spcBef>
        <a:spcAft>
          <a:spcPts val="600"/>
        </a:spcAft>
        <a:buSzPct val="100000"/>
        <a:buFont typeface="Arial" panose="020B0604020202020204" pitchFamily="34" charset="0"/>
        <a:buChar char="•"/>
        <a:tabLst/>
        <a:defRPr sz="16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60575" indent="-228600" algn="l" rtl="0" eaLnBrk="1" fontAlgn="base" hangingPunct="1">
        <a:lnSpc>
          <a:spcPct val="112000"/>
        </a:lnSpc>
        <a:spcBef>
          <a:spcPct val="0"/>
        </a:spcBef>
        <a:spcAft>
          <a:spcPts val="600"/>
        </a:spcAft>
        <a:buSzPct val="100000"/>
        <a:buFont typeface="Arial" panose="020B0604020202020204" pitchFamily="34" charset="0"/>
        <a:buChar char="•"/>
        <a:tabLst/>
        <a:defRPr sz="14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6858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pulse.internetsociety.org/ixp-tracker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4E25-62F8-0644-B872-A8C91B1E4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5" y="1689182"/>
            <a:ext cx="4771735" cy="2556547"/>
          </a:xfrm>
        </p:spPr>
        <p:txBody>
          <a:bodyPr/>
          <a:lstStyle/>
          <a:p>
            <a:r>
              <a:rPr lang="en-US" dirty="0"/>
              <a:t>Status of IXPs in the Middle East</a:t>
            </a:r>
            <a:br>
              <a:rPr lang="en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996D3-1E79-2C56-52FE-91E4593009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55963" y="4245729"/>
            <a:ext cx="4771735" cy="1304171"/>
          </a:xfrm>
        </p:spPr>
        <p:txBody>
          <a:bodyPr>
            <a:normAutofit/>
          </a:bodyPr>
          <a:lstStyle/>
          <a:p>
            <a:r>
              <a:rPr lang="en-US" sz="1900" dirty="0"/>
              <a:t>Amreesh </a:t>
            </a:r>
            <a:r>
              <a:rPr lang="en-US" sz="1900" dirty="0" err="1"/>
              <a:t>Phokeer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November 2025</a:t>
            </a:r>
          </a:p>
        </p:txBody>
      </p:sp>
    </p:spTree>
    <p:extLst>
      <p:ext uri="{BB962C8B-B14F-4D97-AF65-F5344CB8AC3E}">
        <p14:creationId xmlns:p14="http://schemas.microsoft.com/office/powerpoint/2010/main" val="412918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FF1AC-F36B-22E4-90E3-C0C56299FBE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b="1" dirty="0">
                <a:latin typeface="Hind SemiBold" panose="02000000000000000000" pitchFamily="2" charset="77"/>
                <a:cs typeface="Hind SemiBold" panose="02000000000000000000" pitchFamily="2" charset="77"/>
              </a:rPr>
              <a:t>A review of IXPs in the MENOG region based on the Internet Society’s Pulse IXP Tracker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99041-FA09-DB98-F3D9-FFF142C30F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2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21C3-0A00-6C6D-8A5E-9ED6040D34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Regional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343A02-303E-CC6E-FD26-F1F4D516F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" y="4279119"/>
            <a:ext cx="5715734" cy="4838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59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>
            <a:extLst>
              <a:ext uri="{FF2B5EF4-FFF2-40B4-BE49-F238E27FC236}">
                <a16:creationId xmlns:a16="http://schemas.microsoft.com/office/drawing/2014/main" id="{70D938B1-E2E3-7473-C7F4-E36BE47B7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Metrics at a Glance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5D4AA-F335-0654-15BF-0DA9BD313B9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2039620"/>
          </a:xfrm>
        </p:spPr>
        <p:txBody>
          <a:bodyPr tIns="0" rIns="0" bIns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Numbers of IXPs in the MENOG region: 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Average of domestic network coverage at IXPs: 53%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Cumulative capacity: 31 TBPS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294C2A-DBBF-8AD5-1AC5-DA3F1BC1A8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4</a:t>
            </a:fld>
            <a:endParaRPr lang="uk-UA" altLang="en-US" dirty="0"/>
          </a:p>
        </p:txBody>
      </p:sp>
      <p:pic>
        <p:nvPicPr>
          <p:cNvPr id="6" name="Picture 5" descr="A map of countries/regions with different colors&#10;&#10;AI-generated content may be incorrect.">
            <a:extLst>
              <a:ext uri="{FF2B5EF4-FFF2-40B4-BE49-F238E27FC236}">
                <a16:creationId xmlns:a16="http://schemas.microsoft.com/office/drawing/2014/main" id="{74D51AB3-83FD-1362-1560-87D5A1539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194" y="2589644"/>
            <a:ext cx="3889784" cy="32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6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>
            <a:extLst>
              <a:ext uri="{FF2B5EF4-FFF2-40B4-BE49-F238E27FC236}">
                <a16:creationId xmlns:a16="http://schemas.microsoft.com/office/drawing/2014/main" id="{70D938B1-E2E3-7473-C7F4-E36BE47B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549515"/>
            <a:ext cx="5715000" cy="563042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Analysis of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5D4AA-F335-0654-15BF-0DA9BD313B9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2112556"/>
            <a:ext cx="5712460" cy="3577043"/>
          </a:xfrm>
        </p:spPr>
        <p:txBody>
          <a:bodyPr tIns="0" rIns="0" bIns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Overall stability in number of IXP, capacity, and number of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Noticeable growth in Oman, Qatar, and KSA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New IXPs in Iraq, Iran, and Oman</a:t>
            </a:r>
          </a:p>
        </p:txBody>
      </p:sp>
      <p:pic>
        <p:nvPicPr>
          <p:cNvPr id="52" name="Video 51" descr="Graphs And Numbers">
            <a:extLst>
              <a:ext uri="{FF2B5EF4-FFF2-40B4-BE49-F238E27FC236}">
                <a16:creationId xmlns:a16="http://schemas.microsoft.com/office/drawing/2014/main" id="{E05A5003-B6DD-8BCE-4CC5-24F3B141DC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30571" r="25519" b="-1"/>
          <a:stretch>
            <a:fillRect/>
          </a:stretch>
        </p:blipFill>
        <p:spPr>
          <a:xfrm>
            <a:off x="6853747" y="10"/>
            <a:ext cx="5338252" cy="6857989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294C2A-DBBF-8AD5-1AC5-DA3F1BC1A8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DBE5F007-28FD-B845-A833-24BC97E499D9}" type="slidenum">
              <a:rPr lang="uk-UA" altLang="en-US" smtClean="0"/>
              <a:pPr>
                <a:spcAft>
                  <a:spcPts val="600"/>
                </a:spcAft>
              </a:pPr>
              <a:t>5</a:t>
            </a:fld>
            <a:endParaRPr lang="uk-UA" altLang="en-US"/>
          </a:p>
        </p:txBody>
      </p:sp>
    </p:spTree>
    <p:extLst>
      <p:ext uri="{BB962C8B-B14F-4D97-AF65-F5344CB8AC3E}">
        <p14:creationId xmlns:p14="http://schemas.microsoft.com/office/powerpoint/2010/main" val="193457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04EB9C5-66A2-332F-BAEE-BD46A01C9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600" cy="5630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F8D4C0-E05D-E63D-A437-06618ED7888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ED5C7-9FB5-1F8C-67B7-F5AD2944C8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DBE5F007-28FD-B845-A833-24BC97E499D9}" type="slidenum">
              <a:rPr lang="uk-UA" altLang="en-US" smtClean="0"/>
              <a:pPr>
                <a:spcAft>
                  <a:spcPts val="600"/>
                </a:spcAft>
              </a:pPr>
              <a:t>6</a:t>
            </a:fld>
            <a:endParaRPr lang="uk-UA" alt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B58F12-30E0-8067-728D-DA653C5E9B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893641"/>
              </p:ext>
            </p:extLst>
          </p:nvPr>
        </p:nvGraphicFramePr>
        <p:xfrm>
          <a:off x="591880" y="201615"/>
          <a:ext cx="9487049" cy="5990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EECDCFB-311B-3782-7CBE-08ED03D83018}"/>
              </a:ext>
            </a:extLst>
          </p:cNvPr>
          <p:cNvSpPr txBox="1"/>
          <p:nvPr/>
        </p:nvSpPr>
        <p:spPr>
          <a:xfrm>
            <a:off x="6446229" y="6218340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</p:spTree>
    <p:extLst>
      <p:ext uri="{BB962C8B-B14F-4D97-AF65-F5344CB8AC3E}">
        <p14:creationId xmlns:p14="http://schemas.microsoft.com/office/powerpoint/2010/main" val="354414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45936-27D8-3748-BC38-306FB6F12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DC9BCE0-92E5-566C-0983-911BEB38E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600" cy="5630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9E9BC59-4A02-7166-A5F7-D7ED90220B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CF7BF-DFAC-BDFB-C887-A943F2981C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DBE5F007-28FD-B845-A833-24BC97E499D9}" type="slidenum">
              <a:rPr lang="uk-UA" altLang="en-US" smtClean="0"/>
              <a:pPr>
                <a:spcAft>
                  <a:spcPts val="600"/>
                </a:spcAft>
              </a:pPr>
              <a:t>7</a:t>
            </a:fld>
            <a:endParaRPr lang="uk-UA" alt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9D701C4-9CA1-E2AE-4DB7-1976958AD6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986405"/>
              </p:ext>
            </p:extLst>
          </p:nvPr>
        </p:nvGraphicFramePr>
        <p:xfrm>
          <a:off x="429492" y="301105"/>
          <a:ext cx="10141610" cy="5990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692D8E-C6F9-B156-EACB-11B37ADDF2F3}"/>
              </a:ext>
            </a:extLst>
          </p:cNvPr>
          <p:cNvSpPr txBox="1"/>
          <p:nvPr/>
        </p:nvSpPr>
        <p:spPr>
          <a:xfrm>
            <a:off x="5514110" y="6291261"/>
            <a:ext cx="6345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</a:t>
            </a:r>
            <a:r>
              <a:rPr lang="en-BE" sz="1600" dirty="0">
                <a:hlinkClick r:id="rId4"/>
              </a:rPr>
              <a:t>h</a:t>
            </a:r>
            <a:r>
              <a:rPr lang="en-GB" sz="1600" dirty="0">
                <a:hlinkClick r:id="rId4"/>
              </a:rPr>
              <a:t>ttps://pulse.internetsociety.org/ixp-tracker</a:t>
            </a:r>
            <a:r>
              <a:rPr lang="en-GB" sz="1600" dirty="0"/>
              <a:t> and </a:t>
            </a:r>
            <a:r>
              <a:rPr lang="en-GB" sz="1600" dirty="0" err="1"/>
              <a:t>TeleGeography</a:t>
            </a:r>
            <a:endParaRPr lang="en-BE" sz="1600" dirty="0"/>
          </a:p>
        </p:txBody>
      </p:sp>
    </p:spTree>
    <p:extLst>
      <p:ext uri="{BB962C8B-B14F-4D97-AF65-F5344CB8AC3E}">
        <p14:creationId xmlns:p14="http://schemas.microsoft.com/office/powerpoint/2010/main" val="110549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0057B7-6B55-FD48-AC8E-5CA099556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Country by Country Analysis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4AC18E2-C763-C1E4-BE24-E7584C6A9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" y="4279119"/>
            <a:ext cx="5715734" cy="4838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D22F8-EC37-BD79-B200-F2C7A7AFBF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191250"/>
            <a:ext cx="2743200" cy="365125"/>
          </a:xfrm>
        </p:spPr>
        <p:txBody>
          <a:bodyPr/>
          <a:lstStyle/>
          <a:p>
            <a:fld id="{DBE5F007-28FD-B845-A833-24BC97E499D9}" type="slidenum">
              <a:rPr lang="uk-UA" altLang="en-US" smtClean="0"/>
              <a:pPr/>
              <a:t>8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38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5A8CE-D939-A66A-2DBF-E39EFB020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259D2A4-F4B2-6DC7-EFB0-06B1076E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Bahrain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D5C84B-8F2A-D9F5-3CE1-CFB7FCC110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59" y="566739"/>
            <a:ext cx="9268072" cy="543129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94E353D-98F2-41A4-7E34-FAEDD689B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60538" y="628916"/>
            <a:ext cx="1850862" cy="111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3E1EE4-D5B4-7AA7-3CEE-41E51E2F6A62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229B4-0929-AA51-E55D-3C584656B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3282384"/>
            <a:ext cx="18669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60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E1870-0239-99F2-C6D2-5504ECFFC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EC39794-6564-8490-4EEA-EDD508D0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Iran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482BE3-A517-1EA7-D373-6C32BA0677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59" y="566739"/>
            <a:ext cx="9268072" cy="54312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5B69160-D7ED-0F4F-1261-BD30F9092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60538" y="654944"/>
            <a:ext cx="1850862" cy="105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253429-9B8B-AFDE-5BBB-FB31A9A6AC6C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EA6E85-034D-B398-D0C4-8BCAD4D03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38" y="3112989"/>
            <a:ext cx="18161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12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002E602-6679-094A-9576-FF2416A7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Iraq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7EFD5A-7F91-D168-7A51-35D3F2771F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19493" y="566739"/>
            <a:ext cx="9521804" cy="5431290"/>
          </a:xfrm>
          <a:prstGeom prst="rect">
            <a:avLst/>
          </a:prstGeom>
        </p:spPr>
      </p:pic>
      <p:pic>
        <p:nvPicPr>
          <p:cNvPr id="1026" name="Picture 2" descr="Flag of Iraq">
            <a:extLst>
              <a:ext uri="{FF2B5EF4-FFF2-40B4-BE49-F238E27FC236}">
                <a16:creationId xmlns:a16="http://schemas.microsoft.com/office/drawing/2014/main" id="{37AB26FE-9FC5-AE78-57FD-0734CB15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8" y="566739"/>
            <a:ext cx="1850862" cy="123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F4CBA3-03DF-8E99-F2E0-EDB7743ECB7D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CBC563-CAAF-1978-5A01-4B3AD13A3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3325699"/>
            <a:ext cx="18669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30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8DDC1-38E9-5E98-3DD7-C4F9FE627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EED838-D85C-777C-4441-DE332170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Jordan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03571A-E5C1-968C-91DE-8E2944865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59" y="566739"/>
            <a:ext cx="9268072" cy="543129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143B4A9-5B99-25C7-D499-A258515C2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60538" y="721459"/>
            <a:ext cx="1850862" cy="92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32C270-30F4-3000-A556-73BCE5C02F77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664DC-2E53-9E16-30A3-B9F105449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" y="3046474"/>
            <a:ext cx="18288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63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D4A99-01E2-CF08-68D8-6D325BC0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BB2DC3-F318-CBDB-E8E4-0EDD7FF2E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Kuwait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3E161D-D67B-37C8-9760-9E0E31D0CE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59" y="566739"/>
            <a:ext cx="9268072" cy="54312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3EEB741-D5F7-96DB-756E-C2A6296EA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60538" y="721459"/>
            <a:ext cx="1850862" cy="92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C4CB70-F0DB-9CAA-BDDA-0B67189C4883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162102-C774-D98D-E49E-D8EE351BE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00" y="2848798"/>
            <a:ext cx="18034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09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2CA7-D260-4715-07C1-5DC912A0E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3D73D57-1953-E34C-2A6D-51B5B978E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Lebanon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BF86DC-E4AE-FF2A-43AC-E583EAFC95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59" y="566739"/>
            <a:ext cx="9268071" cy="54312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62B4541-9487-E3B3-483D-A9C3B834C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200" y="751612"/>
            <a:ext cx="1601166" cy="106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F07291-CEE9-1153-31A5-40EFCA1BF0AF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7E13A-B8F4-A616-3635-D2D974BC4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83" y="3058636"/>
            <a:ext cx="18034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58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089E9-3374-3CE0-F73A-E9F4D38C6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F8486EF-E43E-90D2-2440-AA2F1FA3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Oman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413E5D-856D-A5AD-6D4E-59C5744C6C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59" y="566739"/>
            <a:ext cx="9268071" cy="54312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C066E53-6925-ED26-578C-F9FD44040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200" y="566739"/>
            <a:ext cx="1928712" cy="96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FEA398-5E35-640D-2DA1-18488501F2E1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75D41B-E1BB-7B8C-5765-2D6F92F61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70" y="3045936"/>
            <a:ext cx="18288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85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7173E-7A2F-2460-E517-F17655E27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0E79BD-BF24-DF81-6B64-E8673215D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Palestine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EA8ECA-88B4-C3A2-3F7E-50739F48DC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60" y="566739"/>
            <a:ext cx="9268069" cy="54312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BACDF14-A83C-BE27-196B-42DE74B9E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200" y="566739"/>
            <a:ext cx="1864795" cy="93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34BE45-1864-DD4D-521E-B6A5928BC0DA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8E8052-ACDB-76D6-2FB7-CD6CF4CDB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00" y="2996551"/>
            <a:ext cx="1854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16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E8EB5-965C-2D94-7D73-510DA3BA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FE688E7-0073-8EF3-C34D-464AA027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Qatar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E10D39-DCCD-413F-149D-4F5F157B1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60" y="566739"/>
            <a:ext cx="9268069" cy="543128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D70BAF8-6490-277A-569F-751496238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199" y="566739"/>
            <a:ext cx="1911191" cy="87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41C0C4-F46E-EDD7-B9F7-19B9F7BE53F7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51CB1-39D9-D849-05EC-953C341E9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99" y="3262199"/>
            <a:ext cx="1714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9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70065-0701-6CA8-F5B3-86B2025DB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0429C2E-7716-E672-3D99-4D3ECF938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Saudi Arabia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E510BA-E3CC-03E6-7E83-03C00A025F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61" y="566739"/>
            <a:ext cx="9268067" cy="543128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81A3EA7-46BB-8552-254F-18ADFE177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200" y="566739"/>
            <a:ext cx="1800218" cy="119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48F942-3BF4-3FEE-3408-81CCDDEFB704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F3407-CF8B-E2F6-CBBD-C5D0FD722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859" y="2918936"/>
            <a:ext cx="18669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92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DA73B-8000-BB78-143A-057492E3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6C95F2-C0C2-A97F-980E-AEFD7E5F5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Türkiye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4195B2-A94D-7E0A-6C10-C699DE0FE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61" y="566739"/>
            <a:ext cx="9268067" cy="543128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FF8581-EEDA-641D-E7C7-4D326E081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200" y="566739"/>
            <a:ext cx="1854427" cy="123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32377D-F58C-E798-ED34-A798791DACF1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9FB38-B6EE-3C4B-75C6-B272B7643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00" y="3045936"/>
            <a:ext cx="18542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21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23270-ACAF-1038-41DF-69C052796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117021-BA65-D03A-1BBF-0D28F089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66323"/>
            <a:ext cx="11109600" cy="563042"/>
          </a:xfrm>
        </p:spPr>
        <p:txBody>
          <a:bodyPr/>
          <a:lstStyle/>
          <a:p>
            <a:r>
              <a:rPr lang="en-US" dirty="0"/>
              <a:t>UAE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915662-BDE4-07F4-F0B9-E9797B921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46361" y="566739"/>
            <a:ext cx="9268066" cy="543128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E2A5119-4026-DAA9-8C7E-234D546F1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1200" y="720308"/>
            <a:ext cx="1854427" cy="92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262396-673E-A968-1A42-A7EA82AD05C8}"/>
              </a:ext>
            </a:extLst>
          </p:cNvPr>
          <p:cNvSpPr txBox="1"/>
          <p:nvPr/>
        </p:nvSpPr>
        <p:spPr>
          <a:xfrm>
            <a:off x="7481454" y="6121984"/>
            <a:ext cx="5153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/>
              <a:t>Source: h</a:t>
            </a:r>
            <a:r>
              <a:rPr lang="en-GB" sz="1600" dirty="0" err="1"/>
              <a:t>ttps</a:t>
            </a:r>
            <a:r>
              <a:rPr lang="en-GB" sz="1600" dirty="0"/>
              <a:t>://</a:t>
            </a:r>
            <a:r>
              <a:rPr lang="en-GB" sz="1600" dirty="0" err="1"/>
              <a:t>pulse.internetsociety.org</a:t>
            </a:r>
            <a:r>
              <a:rPr lang="en-GB" sz="1600" dirty="0"/>
              <a:t>/</a:t>
            </a:r>
            <a:r>
              <a:rPr lang="en-GB" sz="1600" dirty="0" err="1"/>
              <a:t>ixp</a:t>
            </a:r>
            <a:r>
              <a:rPr lang="en-GB" sz="1600" dirty="0"/>
              <a:t>-tracker</a:t>
            </a:r>
            <a:endParaRPr lang="en-B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B8EA8C-E0B3-503C-BC33-AE83524A2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00" y="3239762"/>
            <a:ext cx="18542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16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8CAA6D1-49B7-9969-29B2-7BB4BBA66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Success Factors and the Future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BE28DA3-F186-ED73-B6AD-CCACD2CF72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485C4-D733-BC73-B80B-59CBF8FA234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191250"/>
            <a:ext cx="2743200" cy="365125"/>
          </a:xfrm>
        </p:spPr>
        <p:txBody>
          <a:bodyPr/>
          <a:lstStyle/>
          <a:p>
            <a:fld id="{DBE5F007-28FD-B845-A833-24BC97E499D9}" type="slidenum">
              <a:rPr lang="uk-UA" altLang="en-US" smtClean="0"/>
              <a:pPr/>
              <a:t>21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2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8BFE7-5CBE-C565-8A3E-550AD7AC7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66739"/>
            <a:ext cx="11109600" cy="563042"/>
          </a:xfrm>
        </p:spPr>
        <p:txBody>
          <a:bodyPr/>
          <a:lstStyle/>
          <a:p>
            <a:r>
              <a:rPr lang="en-US" dirty="0"/>
              <a:t>Key Success Factors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7AD31-8D66-265E-7150-E0FD755EA65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513" y="1389063"/>
            <a:ext cx="7756339" cy="4802707"/>
          </a:xfrm>
        </p:spPr>
        <p:txBody>
          <a:bodyPr>
            <a:normAutofit fontScale="92500"/>
          </a:bodyPr>
          <a:lstStyle/>
          <a:p>
            <a:r>
              <a:rPr lang="en-US" dirty="0"/>
              <a:t>Success Factors: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Government and regulatory support.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Collaboration between local and international stakeholders.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Local content hosting and Content Delivery Networks (CDNs).</a:t>
            </a:r>
          </a:p>
          <a:p>
            <a:endParaRPr lang="en-US" dirty="0"/>
          </a:p>
          <a:p>
            <a:r>
              <a:rPr lang="en-US" dirty="0"/>
              <a:t>Challenges: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Regulatory hurdles and political instability.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Lack of technical expertise and funding.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Limited network operator participation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E136E-DBF7-BDE4-1EA7-3EC8E30B17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/>
          <a:p>
            <a:fld id="{DBE5F007-28FD-B845-A833-24BC97E499D9}" type="slidenum">
              <a:rPr lang="uk-UA" altLang="en-US" smtClean="0"/>
              <a:pPr/>
              <a:t>22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2166392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F3A437-45E1-E60C-23EE-B5309B5B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 and future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2A8D3B-EDC4-9473-4341-8D66E008BF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1548373"/>
          </a:xfrm>
        </p:spPr>
        <p:txBody>
          <a:bodyPr>
            <a:normAutofit/>
          </a:bodyPr>
          <a:lstStyle/>
          <a:p>
            <a:r>
              <a:rPr lang="en-US" dirty="0"/>
              <a:t>Based on the trends we are seeing and the changes in regulatory environments, this is what we expect to see in the future in the region.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91290-6828-64FD-72D5-A59333E568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23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89779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A8E55D-DA78-A3EA-6E76-0CEA6350D2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3A41F-A775-1140-95F7-087AA6C6EBC6}" type="slidenum">
              <a:rPr lang="en-GB" altLang="en-US" smtClean="0"/>
              <a:pPr/>
              <a:t>24</a:t>
            </a:fld>
            <a:endParaRPr lang="en-GB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F2336B-C042-80FB-E4DB-F1D25E5B2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Give the gift of opportunity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3D5B8-39CB-7300-6C45-9D8B4E1302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400" dirty="0"/>
              <a:t>100% of your donation funds work </a:t>
            </a:r>
            <a:br>
              <a:rPr lang="en-US" sz="2400" dirty="0"/>
            </a:br>
            <a:r>
              <a:rPr lang="en-US" sz="2400" dirty="0"/>
              <a:t>to achieve an Internet for everyone.</a:t>
            </a:r>
          </a:p>
        </p:txBody>
      </p:sp>
    </p:spTree>
    <p:extLst>
      <p:ext uri="{BB962C8B-B14F-4D97-AF65-F5344CB8AC3E}">
        <p14:creationId xmlns:p14="http://schemas.microsoft.com/office/powerpoint/2010/main" val="26640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ISOC">
  <a:themeElements>
    <a:clrScheme name="2023 ISOC">
      <a:dk1>
        <a:srgbClr val="0C1C2C"/>
      </a:dk1>
      <a:lt1>
        <a:srgbClr val="EEF2EC"/>
      </a:lt1>
      <a:dk2>
        <a:srgbClr val="23366E"/>
      </a:dk2>
      <a:lt2>
        <a:srgbClr val="DEDAD0"/>
      </a:lt2>
      <a:accent1>
        <a:srgbClr val="3982E3"/>
      </a:accent1>
      <a:accent2>
        <a:srgbClr val="045856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SOC2025" id="{A946CC79-CF80-DB4E-9CD3-6C99C3CE45DF}" vid="{353DEB9D-9CFE-AB42-867F-481BA1232A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</Template>
  <TotalTime>211</TotalTime>
  <Words>1310</Words>
  <Application>Microsoft Macintosh PowerPoint</Application>
  <PresentationFormat>Widescreen</PresentationFormat>
  <Paragraphs>154</Paragraphs>
  <Slides>24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Aptos Narrow</vt:lpstr>
      <vt:lpstr>Arial</vt:lpstr>
      <vt:lpstr>Calibri</vt:lpstr>
      <vt:lpstr>Hind Light</vt:lpstr>
      <vt:lpstr>Hind SemiBold</vt:lpstr>
      <vt:lpstr>ISOC</vt:lpstr>
      <vt:lpstr>Status of IXPs in the Middle East </vt:lpstr>
      <vt:lpstr>PowerPoint Presentation</vt:lpstr>
      <vt:lpstr>Regional Overview</vt:lpstr>
      <vt:lpstr>Regional Metrics at a Glance</vt:lpstr>
      <vt:lpstr>Analysis of Trends</vt:lpstr>
      <vt:lpstr>PowerPoint Presentation</vt:lpstr>
      <vt:lpstr>PowerPoint Presentation</vt:lpstr>
      <vt:lpstr>Country by Country Analysis</vt:lpstr>
      <vt:lpstr>Bahrain</vt:lpstr>
      <vt:lpstr>Iran</vt:lpstr>
      <vt:lpstr>Iraq</vt:lpstr>
      <vt:lpstr>Jordan</vt:lpstr>
      <vt:lpstr>Kuwait</vt:lpstr>
      <vt:lpstr>Lebanon</vt:lpstr>
      <vt:lpstr>Oman</vt:lpstr>
      <vt:lpstr>Palestine</vt:lpstr>
      <vt:lpstr>Qatar</vt:lpstr>
      <vt:lpstr>Saudi Arabia</vt:lpstr>
      <vt:lpstr>Türkiye</vt:lpstr>
      <vt:lpstr>UAE</vt:lpstr>
      <vt:lpstr>Success Factors and the Future</vt:lpstr>
      <vt:lpstr>Key Success Factors and Challenges</vt:lpstr>
      <vt:lpstr>Key findings and future</vt:lpstr>
      <vt:lpstr>Give the gift of opportunity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 Kreitem</dc:creator>
  <cp:lastModifiedBy>Amreesh Phokeer</cp:lastModifiedBy>
  <cp:revision>6</cp:revision>
  <cp:lastPrinted>2025-11-28T06:41:32Z</cp:lastPrinted>
  <dcterms:created xsi:type="dcterms:W3CDTF">2025-09-30T07:22:56Z</dcterms:created>
  <dcterms:modified xsi:type="dcterms:W3CDTF">2025-11-28T06:53:57Z</dcterms:modified>
</cp:coreProperties>
</file>