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331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334" r:id="rId10"/>
    <p:sldId id="265" r:id="rId11"/>
    <p:sldId id="266" r:id="rId12"/>
    <p:sldId id="267" r:id="rId13"/>
    <p:sldId id="268" r:id="rId14"/>
    <p:sldId id="269" r:id="rId15"/>
    <p:sldId id="270" r:id="rId16"/>
    <p:sldId id="332" r:id="rId17"/>
    <p:sldId id="333" r:id="rId18"/>
  </p:sldIdLst>
  <p:sldSz cx="9144000" cy="5143500" type="screen16x9"/>
  <p:notesSz cx="6858000" cy="9144000"/>
  <p:embeddedFontLst>
    <p:embeddedFont>
      <p:font typeface="Proxima Nova" panose="02000506030000020004" pitchFamily="2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ind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81915"/>
  </p:normalViewPr>
  <p:slideViewPr>
    <p:cSldViewPr snapToGrid="0">
      <p:cViewPr varScale="1">
        <p:scale>
          <a:sx n="117" d="100"/>
          <a:sy n="117" d="100"/>
        </p:scale>
        <p:origin x="176" y="4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6d2eadaec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36d2eadaec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80e8e965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80e8e965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80e8e965c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80e8e965c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Where are prefixes used </a:t>
            </a:r>
            <a:r>
              <a:rPr lang="en-GB" i="1" dirty="0"/>
              <a:t>post-allocation</a:t>
            </a:r>
            <a:r>
              <a:rPr lang="en-GB" dirty="0"/>
              <a:t>?</a:t>
            </a:r>
          </a:p>
          <a:p>
            <a:r>
              <a:rPr lang="en-GB" dirty="0"/>
              <a:t>How, what, where: are prefixes used </a:t>
            </a:r>
            <a:r>
              <a:rPr lang="en-GB" i="1" dirty="0"/>
              <a:t>outside</a:t>
            </a:r>
            <a:r>
              <a:rPr lang="en-GB" dirty="0"/>
              <a:t> of their registered RIR region?</a:t>
            </a:r>
          </a:p>
          <a:p>
            <a:r>
              <a:rPr lang="en-GB" dirty="0"/>
              <a:t>What are the potential </a:t>
            </a:r>
            <a:r>
              <a:rPr lang="en-GB" i="1" dirty="0"/>
              <a:t>technical</a:t>
            </a:r>
            <a:r>
              <a:rPr lang="en-GB" dirty="0"/>
              <a:t> implications?</a:t>
            </a:r>
          </a:p>
          <a:p>
            <a:r>
              <a:rPr lang="en-GB" dirty="0"/>
              <a:t>What are the potential </a:t>
            </a:r>
            <a:r>
              <a:rPr lang="en-GB" i="1" dirty="0"/>
              <a:t>policy</a:t>
            </a:r>
            <a:r>
              <a:rPr lang="en-GB" dirty="0"/>
              <a:t> implications?</a:t>
            </a:r>
          </a:p>
          <a:p>
            <a:endParaRPr lang="en-M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d2eadaec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6d2eadaec6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d2eadaec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6d2eadaec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d2eadaec6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d2eadaec6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0e8e965c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80e8e965c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6d2eadaec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6d2eadaec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d2eadaec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d2eadaec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d2eadaec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6d2eadaec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d2eadaec6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d2eadaec6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Self-delusion: geo databases use WHOIS data themselves</a:t>
            </a:r>
          </a:p>
          <a:p>
            <a:r>
              <a:rPr lang="en-GB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Across three geo databases, at most 60% of our inferred inconsistencies are out-of-region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0e8e965c1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0e8e965c1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11784a85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811784a85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y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5372F70C-0533-EAAE-AEC4-1E0D421C41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974" y="1266887"/>
            <a:ext cx="3578801" cy="1917410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460582"/>
            <a:ext cx="3578801" cy="701843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8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C7E1160B-8816-EAF8-B5F8-0AD8A74669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974" y="1266887"/>
            <a:ext cx="3578801" cy="1917410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460582"/>
            <a:ext cx="3578801" cy="701843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  <p:pic>
        <p:nvPicPr>
          <p:cNvPr id="6" name="Picture 5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5B50C9A7-89C8-5F28-6043-99D76616A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ound Same Side Corner Rectangle 7">
            <a:extLst>
              <a:ext uri="{FF2B5EF4-FFF2-40B4-BE49-F238E27FC236}">
                <a16:creationId xmlns:a16="http://schemas.microsoft.com/office/drawing/2014/main" id="{87F5D109-19CC-614A-9C2B-A9414622A1CF}"/>
              </a:ext>
            </a:extLst>
          </p:cNvPr>
          <p:cNvSpPr/>
          <p:nvPr userDrawn="1"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9" name="Round Same Side Corner Rectangle 3">
            <a:extLst>
              <a:ext uri="{FF2B5EF4-FFF2-40B4-BE49-F238E27FC236}">
                <a16:creationId xmlns:a16="http://schemas.microsoft.com/office/drawing/2014/main" id="{961C8960-1ADB-A5C6-D16D-56B2A4F519B3}"/>
              </a:ext>
            </a:extLst>
          </p:cNvPr>
          <p:cNvSpPr/>
          <p:nvPr userDrawn="1"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10" name="Picture 9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6E002621-EA67-BB92-7566-531C78B609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68B2059D-11ED-694D-A408-EF9D46B939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974" y="1266887"/>
            <a:ext cx="3578801" cy="1917410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460582"/>
            <a:ext cx="3578801" cy="701843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4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rple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6478697F-D4CF-C971-850F-DCC5AAD556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974" y="1266887"/>
            <a:ext cx="3578801" cy="1917410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460582"/>
            <a:ext cx="3578801" cy="701843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7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69B2BCC7-E1E8-F4AF-5C7D-4107C524E8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rgbClr val="14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974" y="1266887"/>
            <a:ext cx="3578801" cy="1917410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460582"/>
            <a:ext cx="3578801" cy="701843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6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" y="1851660"/>
            <a:ext cx="6858000" cy="549923"/>
          </a:xfrm>
        </p:spPr>
        <p:txBody>
          <a:bodyPr anchor="t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976D5B7-51B6-EB48-81BC-4F5164ABA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80" y="2540791"/>
            <a:ext cx="6858000" cy="440393"/>
          </a:xfrm>
        </p:spPr>
        <p:txBody>
          <a:bodyPr lIns="0"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Author">
            <a:extLst>
              <a:ext uri="{FF2B5EF4-FFF2-40B4-BE49-F238E27FC236}">
                <a16:creationId xmlns:a16="http://schemas.microsoft.com/office/drawing/2014/main" id="{741AE8C6-33DB-AF4E-AB01-8F8AD2E50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1480" y="4030357"/>
            <a:ext cx="4388644" cy="808434"/>
          </a:xfrm>
        </p:spPr>
        <p:txBody>
          <a:bodyPr anchor="b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11480" y="422673"/>
            <a:ext cx="2933105" cy="327422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1" name="ISOC logo" descr="Internet Society logo">
            <a:extLst>
              <a:ext uri="{FF2B5EF4-FFF2-40B4-BE49-F238E27FC236}">
                <a16:creationId xmlns:a16="http://schemas.microsoft.com/office/drawing/2014/main" id="{54D3DF5E-479B-7A45-AF40-D789415BE1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7789" y="4389120"/>
            <a:ext cx="1296590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31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ound Blu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11480" y="1851660"/>
            <a:ext cx="8345912" cy="576168"/>
          </a:xfrm>
        </p:spPr>
        <p:txBody>
          <a:bodyPr lIns="0" rIns="0"/>
          <a:lstStyle>
            <a:lvl1pPr algn="l">
              <a:lnSpc>
                <a:spcPct val="104000"/>
              </a:lnSpc>
              <a:defRPr sz="36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411480" y="3209340"/>
            <a:ext cx="4286801" cy="37350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18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46463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64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ccent Purple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1480" y="1851660"/>
            <a:ext cx="8345912" cy="576168"/>
          </a:xfrm>
        </p:spPr>
        <p:txBody>
          <a:bodyPr lIns="0" rIns="0"/>
          <a:lstStyle>
            <a:lvl1pPr algn="l">
              <a:lnSpc>
                <a:spcPct val="104000"/>
              </a:lnSpc>
              <a:defRPr sz="36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411480" y="3209340"/>
            <a:ext cx="4286801" cy="37350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18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1B4F776-F712-0F42-9059-6A1A2DD3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37671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28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ound Green divider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15BBDA41-205F-2742-B93C-1ED4DCAD5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1480" y="1851660"/>
            <a:ext cx="8345912" cy="576168"/>
          </a:xfrm>
        </p:spPr>
        <p:txBody>
          <a:bodyPr lIns="0" rIns="0"/>
          <a:lstStyle>
            <a:lvl1pPr algn="l">
              <a:lnSpc>
                <a:spcPct val="104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411480" y="3209339"/>
            <a:ext cx="4286801" cy="37350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1800" b="0" i="0" dirty="0">
                <a:solidFill>
                  <a:schemeClr val="tx1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2" name="ISOC Symbol">
            <a:extLst>
              <a:ext uri="{FF2B5EF4-FFF2-40B4-BE49-F238E27FC236}">
                <a16:creationId xmlns:a16="http://schemas.microsoft.com/office/drawing/2014/main" id="{A870B875-8303-F0A7-3B5C-607043207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70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CA3FF88-B8A8-6386-6010-5D6345F113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00500" y="0"/>
            <a:ext cx="5143500" cy="51435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55909D69-3425-23A1-CF9D-064EC38BB2E9}"/>
              </a:ext>
            </a:extLst>
          </p:cNvPr>
          <p:cNvSpPr/>
          <p:nvPr/>
        </p:nvSpPr>
        <p:spPr>
          <a:xfrm rot="5400000">
            <a:off x="-14288" y="585788"/>
            <a:ext cx="3752850" cy="3724275"/>
          </a:xfrm>
          <a:prstGeom prst="round2SameRect">
            <a:avLst>
              <a:gd name="adj1" fmla="val 5591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476376"/>
            <a:ext cx="2948940" cy="1879667"/>
          </a:xfrm>
          <a:noFill/>
        </p:spPr>
        <p:txBody>
          <a:bodyPr wrap="square" lIns="0" tIns="0" rIns="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28" name="ISOC Symbol">
            <a:extLst>
              <a:ext uri="{FF2B5EF4-FFF2-40B4-BE49-F238E27FC236}">
                <a16:creationId xmlns:a16="http://schemas.microsoft.com/office/drawing/2014/main" id="{E2964B66-08D0-80E2-BC33-0273FF162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ln>
                  <a:noFill/>
                </a:ln>
                <a:solidFill>
                  <a:schemeClr val="bg1"/>
                </a:solidFill>
                <a:effectLst>
                  <a:outerShdw blurRad="139700" sx="102000" sy="102000" algn="ctr" rotWithShape="0">
                    <a:prstClr val="black"/>
                  </a:outerShdw>
                </a:effectLst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A16AF-B2B5-040D-327E-9A849F9B78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1480" y="3472775"/>
            <a:ext cx="2948940" cy="569068"/>
          </a:xfrm>
        </p:spPr>
        <p:txBody>
          <a:bodyPr>
            <a:normAutofit/>
          </a:bodyPr>
          <a:lstStyle>
            <a:lvl1pPr>
              <a:defRPr sz="1200"/>
            </a:lvl1pPr>
            <a:lvl2pPr marL="347663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534800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Statement Depth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9695" y="1550964"/>
            <a:ext cx="7654312" cy="209960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46463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91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Statement Accent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in Content">
            <a:extLst>
              <a:ext uri="{FF2B5EF4-FFF2-40B4-BE49-F238E27FC236}">
                <a16:creationId xmlns:a16="http://schemas.microsoft.com/office/drawing/2014/main" id="{ADF46D6C-541E-9F40-B7AA-4D21FB7F09D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9695" y="1550964"/>
            <a:ext cx="7654312" cy="2099603"/>
          </a:xfrm>
        </p:spPr>
        <p:txBody>
          <a:bodyPr anchor="ctr">
            <a:normAutofit/>
          </a:bodyPr>
          <a:lstStyle>
            <a:lvl1pPr algn="ctr">
              <a:defRPr sz="3600"/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9" name="ISOC Symbol">
            <a:extLst>
              <a:ext uri="{FF2B5EF4-FFF2-40B4-BE49-F238E27FC236}">
                <a16:creationId xmlns:a16="http://schemas.microsoft.com/office/drawing/2014/main" id="{F464B3E2-8374-A544-A6C1-E318F6E91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56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stimonial Depth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in Content">
            <a:extLst>
              <a:ext uri="{FF2B5EF4-FFF2-40B4-BE49-F238E27FC236}">
                <a16:creationId xmlns:a16="http://schemas.microsoft.com/office/drawing/2014/main" id="{2E0EBDDF-042C-1744-AE46-71F2DF54D88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9695" y="1054332"/>
            <a:ext cx="6769805" cy="3278473"/>
          </a:xfrm>
        </p:spPr>
        <p:txBody>
          <a:bodyPr tIns="0" rIns="0" bIns="0" anchor="ctr">
            <a:normAutofit/>
          </a:bodyPr>
          <a:lstStyle>
            <a:lvl1pPr algn="l">
              <a:lnSpc>
                <a:spcPct val="100000"/>
              </a:lnSpc>
              <a:spcAft>
                <a:spcPts val="450"/>
              </a:spcAft>
              <a:defRPr sz="36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E9FE4699-7B30-0F4F-B541-E21F86AAB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bg1"/>
              </a:solidFill>
            </a:endParaRPr>
          </a:p>
        </p:txBody>
      </p:sp>
      <p:pic>
        <p:nvPicPr>
          <p:cNvPr id="11" name="ISOC Symbol">
            <a:extLst>
              <a:ext uri="{FF2B5EF4-FFF2-40B4-BE49-F238E27FC236}">
                <a16:creationId xmlns:a16="http://schemas.microsoft.com/office/drawing/2014/main" id="{BE591B25-402B-894E-B123-A3EEC262B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46463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7340A92F-C751-4563-E27D-D6677DF6C318}"/>
              </a:ext>
            </a:extLst>
          </p:cNvPr>
          <p:cNvSpPr/>
          <p:nvPr/>
        </p:nvSpPr>
        <p:spPr>
          <a:xfrm rot="16200000">
            <a:off x="8337218" y="247550"/>
            <a:ext cx="584865" cy="1028700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F74EECBA-41C7-0D9B-A60B-9B61CE57BA05}"/>
              </a:ext>
            </a:extLst>
          </p:cNvPr>
          <p:cNvSpPr/>
          <p:nvPr/>
        </p:nvSpPr>
        <p:spPr>
          <a:xfrm rot="16200000">
            <a:off x="8122905" y="823813"/>
            <a:ext cx="584865" cy="1457325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73F88A55-7614-B165-0554-16B9E7363927}"/>
              </a:ext>
            </a:extLst>
          </p:cNvPr>
          <p:cNvSpPr/>
          <p:nvPr/>
        </p:nvSpPr>
        <p:spPr>
          <a:xfrm rot="16200000">
            <a:off x="8521720" y="2098413"/>
            <a:ext cx="584865" cy="659695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5" name="Round Same Side Corner Rectangle 4">
            <a:extLst>
              <a:ext uri="{FF2B5EF4-FFF2-40B4-BE49-F238E27FC236}">
                <a16:creationId xmlns:a16="http://schemas.microsoft.com/office/drawing/2014/main" id="{9211D3D9-AB00-D907-3952-07A3D0AC13EC}"/>
              </a:ext>
            </a:extLst>
          </p:cNvPr>
          <p:cNvSpPr/>
          <p:nvPr/>
        </p:nvSpPr>
        <p:spPr>
          <a:xfrm rot="16200000">
            <a:off x="7822868" y="3628925"/>
            <a:ext cx="584865" cy="2057400"/>
          </a:xfrm>
          <a:prstGeom prst="round2Same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883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425054"/>
            <a:ext cx="8332200" cy="4222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8099" y="1042035"/>
            <a:ext cx="8336756" cy="33385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7864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425054"/>
            <a:ext cx="8332200" cy="42228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Main Conten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8099" y="1042035"/>
            <a:ext cx="8336756" cy="33385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3" name="ISOC Symbol">
            <a:extLst>
              <a:ext uri="{FF2B5EF4-FFF2-40B4-BE49-F238E27FC236}">
                <a16:creationId xmlns:a16="http://schemas.microsoft.com/office/drawing/2014/main" id="{131E204D-9660-7CF7-381C-439CF55F6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46463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34106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column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3D5433-C30F-7B45-99E2-D91CD7AC9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425054"/>
            <a:ext cx="8332200" cy="4222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Main Content-Left">
            <a:extLst>
              <a:ext uri="{FF2B5EF4-FFF2-40B4-BE49-F238E27FC236}">
                <a16:creationId xmlns:a16="http://schemas.microsoft.com/office/drawing/2014/main" id="{FE6995CB-E8F1-9145-91FB-1FC5F2C2496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8099" y="1042035"/>
            <a:ext cx="3997022" cy="33385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Main Content-Right">
            <a:extLst>
              <a:ext uri="{FF2B5EF4-FFF2-40B4-BE49-F238E27FC236}">
                <a16:creationId xmlns:a16="http://schemas.microsoft.com/office/drawing/2014/main" id="{03B27AED-85A0-F24B-81DD-66759D7A43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03068" y="1042035"/>
            <a:ext cx="3997022" cy="33385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36ED3E37-FF79-FE49-8427-154242BBC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D81B4F08-7334-2149-9EA5-905CA174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3361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425054"/>
            <a:ext cx="4173280" cy="4222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11480" y="1042035"/>
            <a:ext cx="4173280" cy="35313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8830" y="1"/>
            <a:ext cx="4415170" cy="514349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39700" sx="102000" sy="102000" algn="ctr" rotWithShape="0">
                    <a:prstClr val="black"/>
                  </a:outerShdw>
                </a:effectLst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58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T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076891E1-42DB-D227-17B5-096812BCCD91}"/>
              </a:ext>
            </a:extLst>
          </p:cNvPr>
          <p:cNvSpPr/>
          <p:nvPr/>
        </p:nvSpPr>
        <p:spPr>
          <a:xfrm rot="5400000">
            <a:off x="589788" y="47625"/>
            <a:ext cx="3810001" cy="4991102"/>
          </a:xfrm>
          <a:prstGeom prst="round2SameRect">
            <a:avLst>
              <a:gd name="adj1" fmla="val 5597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CD902B53-9D84-C24C-93E5-6DA34EE3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1162136"/>
            <a:ext cx="4286250" cy="42228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Main Content">
            <a:extLst>
              <a:ext uri="{FF2B5EF4-FFF2-40B4-BE49-F238E27FC236}">
                <a16:creationId xmlns:a16="http://schemas.microsoft.com/office/drawing/2014/main" id="{822E8AE2-50D4-754F-844E-C2D1E259E6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11480" y="1584417"/>
            <a:ext cx="4284345" cy="26827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1004C492-DDD5-E14C-8F97-9F57C2F7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40310" y="1"/>
            <a:ext cx="4003689" cy="514349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04A428A-CB40-9B4A-BC0D-90E12859C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124B8441-C70C-8E4C-A92B-CBD41F5AA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56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>
              <a:solidFill>
                <a:schemeClr val="tx1"/>
              </a:solidFill>
            </a:endParaRPr>
          </a:p>
        </p:txBody>
      </p:sp>
      <p:pic>
        <p:nvPicPr>
          <p:cNvPr id="8" name="ISOC Symbol">
            <a:extLst>
              <a:ext uri="{FF2B5EF4-FFF2-40B4-BE49-F238E27FC236}">
                <a16:creationId xmlns:a16="http://schemas.microsoft.com/office/drawing/2014/main" id="{B0A3F75E-CC80-5E4D-A9D6-0A40915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93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0193B3-FE14-004D-BBD6-596D1E04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5E4EC4C-7F20-504F-83E3-A7F63CD4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642690" y="4643828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E5F007-28FD-B845-A833-24BC97E499D9}" type="slidenum">
              <a:rPr lang="uk-UA" altLang="en-US" smtClean="0"/>
              <a:pPr/>
              <a:t>‹#›</a:t>
            </a:fld>
            <a:endParaRPr lang="uk-UA" altLang="en-US" dirty="0"/>
          </a:p>
        </p:txBody>
      </p:sp>
      <p:pic>
        <p:nvPicPr>
          <p:cNvPr id="3" name="ISOC Symbol">
            <a:extLst>
              <a:ext uri="{FF2B5EF4-FFF2-40B4-BE49-F238E27FC236}">
                <a16:creationId xmlns:a16="http://schemas.microsoft.com/office/drawing/2014/main" id="{BCD5D4C3-E9B8-296D-B5EC-37A2C1A1D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46463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9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79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-Donation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9B799C-0D2F-6349-3F51-B460A1B9F248}"/>
              </a:ext>
            </a:extLst>
          </p:cNvPr>
          <p:cNvSpPr/>
          <p:nvPr/>
        </p:nvSpPr>
        <p:spPr>
          <a:xfrm>
            <a:off x="400050" y="1343025"/>
            <a:ext cx="8277225" cy="3000375"/>
          </a:xfrm>
          <a:prstGeom prst="roundRect">
            <a:avLst>
              <a:gd name="adj" fmla="val 7182"/>
            </a:avLst>
          </a:prstGeom>
          <a:solidFill>
            <a:schemeClr val="tx2">
              <a:alpha val="8534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1119100" y="1906264"/>
            <a:ext cx="3776474" cy="1125856"/>
          </a:xfrm>
        </p:spPr>
        <p:txBody>
          <a:bodyPr lIns="0" rIns="0"/>
          <a:lstStyle>
            <a:lvl1pPr algn="l">
              <a:lnSpc>
                <a:spcPct val="100000"/>
              </a:lnSpc>
              <a:spcBef>
                <a:spcPts val="450"/>
              </a:spcBef>
              <a:defRPr sz="3600">
                <a:solidFill>
                  <a:srgbClr val="EEF2EC"/>
                </a:solidFill>
              </a:defRPr>
            </a:lvl1pPr>
          </a:lstStyle>
          <a:p>
            <a:r>
              <a:rPr lang="en-US" dirty="0"/>
              <a:t>Click here to edit divider text</a:t>
            </a:r>
            <a:endParaRPr lang="en-GB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1119100" y="3232471"/>
            <a:ext cx="3776474" cy="276999"/>
          </a:xfrm>
          <a:prstGeom prst="rect">
            <a:avLst/>
          </a:prstGeom>
        </p:spPr>
        <p:txBody>
          <a:bodyPr wrap="square" tIns="0" rIns="0" bIns="0">
            <a:spAutoFit/>
          </a:bodyPr>
          <a:lstStyle>
            <a:lvl1pPr>
              <a:lnSpc>
                <a:spcPct val="100000"/>
              </a:lnSpc>
              <a:defRPr lang="en-GB" sz="1800" b="0" i="0" dirty="0">
                <a:solidFill>
                  <a:srgbClr val="EEF2EC"/>
                </a:solidFill>
                <a:latin typeface="Hind Light" panose="02000000000000000000" pitchFamily="2" charset="77"/>
                <a:ea typeface="+mj-ea"/>
                <a:cs typeface="Hind Light" panose="02000000000000000000" pitchFamily="2" charset="77"/>
              </a:defRPr>
            </a:lvl1pPr>
          </a:lstStyle>
          <a:p>
            <a:pPr lvl="0"/>
            <a:r>
              <a:rPr lang="en-US" dirty="0"/>
              <a:t>Click to edit divider subtitle</a:t>
            </a:r>
            <a:endParaRPr lang="en-GB" dirty="0"/>
          </a:p>
        </p:txBody>
      </p:sp>
      <p:pic>
        <p:nvPicPr>
          <p:cNvPr id="4" name="ISOC symbo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46463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62F19F-A499-021F-26F7-8F271F3246FA}"/>
              </a:ext>
            </a:extLst>
          </p:cNvPr>
          <p:cNvSpPr txBox="1"/>
          <p:nvPr/>
        </p:nvSpPr>
        <p:spPr>
          <a:xfrm>
            <a:off x="5915300" y="3104479"/>
            <a:ext cx="19670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+mn-lt"/>
              </a:rPr>
              <a:t>100% of your donation funds work to achieve an Internet for everyone.</a:t>
            </a:r>
          </a:p>
        </p:txBody>
      </p:sp>
      <p:pic>
        <p:nvPicPr>
          <p:cNvPr id="7" name="Picture 6" descr="A qr code with a globe&#10;&#10;Description automatically generated">
            <a:extLst>
              <a:ext uri="{FF2B5EF4-FFF2-40B4-BE49-F238E27FC236}">
                <a16:creationId xmlns:a16="http://schemas.microsoft.com/office/drawing/2014/main" id="{988AAB32-D68B-6124-1C1B-75B44FF3D9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5300" y="509705"/>
            <a:ext cx="1669885" cy="16698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60786F-8E3F-B13E-AEF5-A3CBF8C019F5}"/>
              </a:ext>
            </a:extLst>
          </p:cNvPr>
          <p:cNvSpPr txBox="1"/>
          <p:nvPr/>
        </p:nvSpPr>
        <p:spPr>
          <a:xfrm>
            <a:off x="5915300" y="2389663"/>
            <a:ext cx="2109601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Give the gift </a:t>
            </a:r>
            <a:br>
              <a:rPr lang="en-US" sz="1800" dirty="0">
                <a:solidFill>
                  <a:srgbClr val="FFFFFF"/>
                </a:solidFill>
              </a:rPr>
            </a:br>
            <a:r>
              <a:rPr lang="en-US" sz="1800" dirty="0">
                <a:solidFill>
                  <a:srgbClr val="FFFFFF"/>
                </a:solidFill>
              </a:rPr>
              <a:t>of opportunity.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7FB26-1F16-A9F9-799F-C5AC319B8D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81182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-Opt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08957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B301750-D8B3-62AE-9973-C6B2FF36D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397" y="2872384"/>
            <a:ext cx="4609951" cy="472444"/>
          </a:xfrm>
        </p:spPr>
        <p:txBody>
          <a:bodyPr/>
          <a:lstStyle>
            <a:lvl1pPr>
              <a:lnSpc>
                <a:spcPct val="100000"/>
              </a:lnSpc>
              <a:spcBef>
                <a:spcPts val="450"/>
              </a:spcBef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4" name="Picture 3" descr="A qr code with a globe&#10;&#10;Description automatically generated">
            <a:extLst>
              <a:ext uri="{FF2B5EF4-FFF2-40B4-BE49-F238E27FC236}">
                <a16:creationId xmlns:a16="http://schemas.microsoft.com/office/drawing/2014/main" id="{9A514FAB-D98C-5DDC-D201-F2EE58ADBB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006" y="894466"/>
            <a:ext cx="1787237" cy="17872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FBD091-A3A5-0651-69B4-BDA34315A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1DDD64-55FC-E76E-235B-96C6639911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913" y="3323955"/>
            <a:ext cx="4608910" cy="1111377"/>
          </a:xfrm>
        </p:spPr>
        <p:txBody>
          <a:bodyPr tIns="0" rIns="0" b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754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-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2818E4B8-9DF3-1197-33DC-E565B0342406}"/>
              </a:ext>
            </a:extLst>
          </p:cNvPr>
          <p:cNvSpPr/>
          <p:nvPr/>
        </p:nvSpPr>
        <p:spPr>
          <a:xfrm rot="16200000">
            <a:off x="8008741" y="3832161"/>
            <a:ext cx="470655" cy="1799864"/>
          </a:xfrm>
          <a:prstGeom prst="round2SameRect">
            <a:avLst/>
          </a:prstGeom>
          <a:solidFill>
            <a:schemeClr val="tx1">
              <a:alpha val="40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758C84-01E5-B986-2733-C4FC38A72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2571751"/>
          </a:xfrm>
          <a:prstGeom prst="rect">
            <a:avLst/>
          </a:prstGeom>
          <a:gradFill flip="none" rotWithShape="1">
            <a:gsLst>
              <a:gs pos="77000">
                <a:schemeClr val="tx1">
                  <a:alpha val="0"/>
                </a:schemeClr>
              </a:gs>
              <a:gs pos="0">
                <a:schemeClr val="tx1">
                  <a:alpha val="56114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08957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1E8D73-2787-6A15-7B4F-723213817725}"/>
              </a:ext>
            </a:extLst>
          </p:cNvPr>
          <p:cNvSpPr txBox="1"/>
          <p:nvPr/>
        </p:nvSpPr>
        <p:spPr>
          <a:xfrm>
            <a:off x="6819472" y="4608576"/>
            <a:ext cx="192640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600" b="0" i="0" dirty="0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</a:t>
            </a:r>
            <a:r>
              <a:rPr lang="en-US" sz="600" b="0" i="0" dirty="0" err="1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Nyani</a:t>
            </a:r>
            <a:r>
              <a:rPr lang="en-US" sz="600" b="0" i="0" dirty="0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 </a:t>
            </a:r>
            <a:r>
              <a:rPr lang="en-US" sz="600" b="0" i="0" dirty="0" err="1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Quarmyne</a:t>
            </a:r>
            <a:endParaRPr lang="en-US" sz="600" b="0" i="0" dirty="0">
              <a:solidFill>
                <a:srgbClr val="FFFFFF"/>
              </a:solidFill>
              <a:effectLst>
                <a:outerShdw blurRad="127000" sx="102000" sy="102000" algn="ctr" rotWithShape="0">
                  <a:prstClr val="black">
                    <a:alpha val="70000"/>
                  </a:prstClr>
                </a:outerShdw>
              </a:effectLst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pic>
        <p:nvPicPr>
          <p:cNvPr id="2" name="Picture 1" descr="A qr code with a globe&#10;&#10;Description automatically generated">
            <a:extLst>
              <a:ext uri="{FF2B5EF4-FFF2-40B4-BE49-F238E27FC236}">
                <a16:creationId xmlns:a16="http://schemas.microsoft.com/office/drawing/2014/main" id="{F2E3E20D-BB01-B858-2DEF-4CE4A074A8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395" y="723511"/>
            <a:ext cx="1787237" cy="178723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C84EE-3E53-C7B1-AAEA-209467BA47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6FB8798D-416B-8058-77A7-D2F957A1F91B}"/>
              </a:ext>
            </a:extLst>
          </p:cNvPr>
          <p:cNvSpPr/>
          <p:nvPr/>
        </p:nvSpPr>
        <p:spPr>
          <a:xfrm rot="16200000">
            <a:off x="8551307" y="3776092"/>
            <a:ext cx="470655" cy="714737"/>
          </a:xfrm>
          <a:prstGeom prst="round2SameRect">
            <a:avLst/>
          </a:prstGeom>
          <a:solidFill>
            <a:schemeClr val="tx1">
              <a:alpha val="499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BC47D1A4-ABA9-577E-4609-AF1A3A07C329}"/>
              </a:ext>
            </a:extLst>
          </p:cNvPr>
          <p:cNvSpPr/>
          <p:nvPr/>
        </p:nvSpPr>
        <p:spPr>
          <a:xfrm rot="16200000">
            <a:off x="8186705" y="2812856"/>
            <a:ext cx="470655" cy="1443941"/>
          </a:xfrm>
          <a:prstGeom prst="round2SameRect">
            <a:avLst/>
          </a:prstGeom>
          <a:solidFill>
            <a:schemeClr val="tx1">
              <a:alpha val="2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8F82C5B2-C7D5-01FC-C076-B4F384DA3BB0}"/>
              </a:ext>
            </a:extLst>
          </p:cNvPr>
          <p:cNvSpPr/>
          <p:nvPr/>
        </p:nvSpPr>
        <p:spPr>
          <a:xfrm rot="16200000">
            <a:off x="8708649" y="1357803"/>
            <a:ext cx="470655" cy="400052"/>
          </a:xfrm>
          <a:prstGeom prst="round2SameRect">
            <a:avLst/>
          </a:prstGeom>
          <a:solidFill>
            <a:schemeClr val="bg1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84295AB1-2A67-7933-7432-B504FD8F83D2}"/>
              </a:ext>
            </a:extLst>
          </p:cNvPr>
          <p:cNvSpPr/>
          <p:nvPr/>
        </p:nvSpPr>
        <p:spPr>
          <a:xfrm rot="16200000">
            <a:off x="8481860" y="532022"/>
            <a:ext cx="470655" cy="853634"/>
          </a:xfrm>
          <a:prstGeom prst="round2SameRect">
            <a:avLst/>
          </a:prstGeom>
          <a:solidFill>
            <a:schemeClr val="bg1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1C75E1F6-539B-067D-F3A9-966488759626}"/>
              </a:ext>
            </a:extLst>
          </p:cNvPr>
          <p:cNvSpPr/>
          <p:nvPr/>
        </p:nvSpPr>
        <p:spPr>
          <a:xfrm rot="5400000">
            <a:off x="1797497" y="-1073986"/>
            <a:ext cx="1787237" cy="5382231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tx1">
              <a:alpha val="7015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5550625-EE20-3424-6F7B-3274A3CE9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097280"/>
            <a:ext cx="4594860" cy="480060"/>
          </a:xfr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45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1BB13BB-CAED-520C-BE6F-27874C81BD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0060" y="1577340"/>
            <a:ext cx="4594860" cy="764149"/>
          </a:xfrm>
        </p:spPr>
        <p:txBody>
          <a:bodyPr tIns="0" rIns="0" bIns="0">
            <a:no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204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-Op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Round Same Side Corner Rectangle 16">
            <a:extLst>
              <a:ext uri="{FF2B5EF4-FFF2-40B4-BE49-F238E27FC236}">
                <a16:creationId xmlns:a16="http://schemas.microsoft.com/office/drawing/2014/main" id="{77081D2B-A7FE-2071-D20A-11D6077EBEBE}"/>
              </a:ext>
            </a:extLst>
          </p:cNvPr>
          <p:cNvSpPr/>
          <p:nvPr/>
        </p:nvSpPr>
        <p:spPr>
          <a:xfrm rot="16200000">
            <a:off x="8008741" y="3832161"/>
            <a:ext cx="470655" cy="1799864"/>
          </a:xfrm>
          <a:prstGeom prst="round2SameRect">
            <a:avLst/>
          </a:prstGeom>
          <a:solidFill>
            <a:schemeClr val="tx1">
              <a:alpha val="40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A9E0864B-D33B-991E-B1C0-1443CA1C1919}"/>
              </a:ext>
            </a:extLst>
          </p:cNvPr>
          <p:cNvSpPr/>
          <p:nvPr/>
        </p:nvSpPr>
        <p:spPr>
          <a:xfrm rot="16200000">
            <a:off x="8008741" y="3832161"/>
            <a:ext cx="470655" cy="1799864"/>
          </a:xfrm>
          <a:prstGeom prst="round2SameRect">
            <a:avLst/>
          </a:prstGeom>
          <a:solidFill>
            <a:schemeClr val="accent2">
              <a:alpha val="4034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DBE191-3141-11D7-1B75-94D35D51D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"/>
            <a:ext cx="9144000" cy="3645074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68000">
                <a:schemeClr val="tx1">
                  <a:alpha val="4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4" name="ISOC Symbol">
            <a:extLst>
              <a:ext uri="{FF2B5EF4-FFF2-40B4-BE49-F238E27FC236}">
                <a16:creationId xmlns:a16="http://schemas.microsoft.com/office/drawing/2014/main" id="{1FD7E047-9940-75B5-8FFA-59C043556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376" y="4643828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916128-F007-1E48-812D-7F2B58D68FF7}"/>
              </a:ext>
            </a:extLst>
          </p:cNvPr>
          <p:cNvSpPr txBox="1"/>
          <p:nvPr/>
        </p:nvSpPr>
        <p:spPr>
          <a:xfrm>
            <a:off x="6818160" y="4608576"/>
            <a:ext cx="192640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600" b="0" i="0" dirty="0"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Chris Gregory</a:t>
            </a:r>
          </a:p>
        </p:txBody>
      </p:sp>
      <p:pic>
        <p:nvPicPr>
          <p:cNvPr id="4" name="Picture 3" descr="A qr code with a globe&#10;&#10;Description automatically generated">
            <a:extLst>
              <a:ext uri="{FF2B5EF4-FFF2-40B4-BE49-F238E27FC236}">
                <a16:creationId xmlns:a16="http://schemas.microsoft.com/office/drawing/2014/main" id="{96421EEB-8AC2-E1A4-431B-8828AD91EC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998" y="723511"/>
            <a:ext cx="1787237" cy="1787237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8D6A0153-6A8C-9776-33C8-2BFADCBED055}"/>
              </a:ext>
            </a:extLst>
          </p:cNvPr>
          <p:cNvSpPr/>
          <p:nvPr/>
        </p:nvSpPr>
        <p:spPr>
          <a:xfrm rot="16200000">
            <a:off x="8551307" y="3776092"/>
            <a:ext cx="470655" cy="714737"/>
          </a:xfrm>
          <a:prstGeom prst="round2SameRect">
            <a:avLst/>
          </a:prstGeom>
          <a:solidFill>
            <a:schemeClr val="tx1">
              <a:alpha val="499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00DBC0F5-3C68-A4D0-8F62-69AB437E7126}"/>
              </a:ext>
            </a:extLst>
          </p:cNvPr>
          <p:cNvSpPr/>
          <p:nvPr/>
        </p:nvSpPr>
        <p:spPr>
          <a:xfrm rot="16200000">
            <a:off x="8186705" y="2812856"/>
            <a:ext cx="470655" cy="1443941"/>
          </a:xfrm>
          <a:prstGeom prst="round2SameRect">
            <a:avLst/>
          </a:prstGeom>
          <a:solidFill>
            <a:schemeClr val="tx1">
              <a:alpha val="2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B5FD55A2-059D-ACC3-021A-6844843DF9E5}"/>
              </a:ext>
            </a:extLst>
          </p:cNvPr>
          <p:cNvSpPr/>
          <p:nvPr/>
        </p:nvSpPr>
        <p:spPr>
          <a:xfrm rot="16200000">
            <a:off x="8708649" y="1357803"/>
            <a:ext cx="470655" cy="400052"/>
          </a:xfrm>
          <a:prstGeom prst="round2SameRect">
            <a:avLst/>
          </a:prstGeom>
          <a:solidFill>
            <a:schemeClr val="accent3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E4B1F292-2703-4CB5-F3D3-7B6F0A543FFC}"/>
              </a:ext>
            </a:extLst>
          </p:cNvPr>
          <p:cNvSpPr/>
          <p:nvPr/>
        </p:nvSpPr>
        <p:spPr>
          <a:xfrm rot="16200000">
            <a:off x="8481860" y="532022"/>
            <a:ext cx="470655" cy="853634"/>
          </a:xfrm>
          <a:prstGeom prst="round2SameRect">
            <a:avLst/>
          </a:prstGeom>
          <a:solidFill>
            <a:schemeClr val="accent3">
              <a:alpha val="299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F6654EA7-D7B4-3599-5562-E2A335697A50}"/>
              </a:ext>
            </a:extLst>
          </p:cNvPr>
          <p:cNvSpPr/>
          <p:nvPr/>
        </p:nvSpPr>
        <p:spPr>
          <a:xfrm rot="5400000">
            <a:off x="1732388" y="-1008877"/>
            <a:ext cx="1787237" cy="5252013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accent2">
              <a:alpha val="7512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93B2D41-F9F9-182D-FF50-AC1B430B4F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8" name="Round Same Side Corner Rectangle 17">
            <a:extLst>
              <a:ext uri="{FF2B5EF4-FFF2-40B4-BE49-F238E27FC236}">
                <a16:creationId xmlns:a16="http://schemas.microsoft.com/office/drawing/2014/main" id="{F7C4D052-7EC6-DD64-1852-3C7C8BF05935}"/>
              </a:ext>
            </a:extLst>
          </p:cNvPr>
          <p:cNvSpPr/>
          <p:nvPr/>
        </p:nvSpPr>
        <p:spPr>
          <a:xfrm rot="16200000">
            <a:off x="8551307" y="3776092"/>
            <a:ext cx="470655" cy="714737"/>
          </a:xfrm>
          <a:prstGeom prst="round2SameRect">
            <a:avLst/>
          </a:prstGeom>
          <a:solidFill>
            <a:schemeClr val="accent2">
              <a:alpha val="499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9" name="Round Same Side Corner Rectangle 18">
            <a:extLst>
              <a:ext uri="{FF2B5EF4-FFF2-40B4-BE49-F238E27FC236}">
                <a16:creationId xmlns:a16="http://schemas.microsoft.com/office/drawing/2014/main" id="{75F60E31-2B74-6B63-BC03-7938693ADDA1}"/>
              </a:ext>
            </a:extLst>
          </p:cNvPr>
          <p:cNvSpPr/>
          <p:nvPr/>
        </p:nvSpPr>
        <p:spPr>
          <a:xfrm rot="16200000">
            <a:off x="8186705" y="2812856"/>
            <a:ext cx="470655" cy="1443941"/>
          </a:xfrm>
          <a:prstGeom prst="round2SameRect">
            <a:avLst/>
          </a:prstGeom>
          <a:solidFill>
            <a:schemeClr val="accent2">
              <a:alpha val="2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7FD80DB0-36C8-3889-E5EC-A8E6E7B3D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097280"/>
            <a:ext cx="4594860" cy="480060"/>
          </a:xfrm>
        </p:spPr>
        <p:txBody>
          <a:bodyPr anchor="t" anchorCtr="0"/>
          <a:lstStyle>
            <a:lvl1pPr algn="l">
              <a:lnSpc>
                <a:spcPct val="100000"/>
              </a:lnSpc>
              <a:spcBef>
                <a:spcPts val="45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1C3E02C8-0664-656C-1968-FEB8D5B2230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0060" y="1577340"/>
            <a:ext cx="4594860" cy="764149"/>
          </a:xfrm>
        </p:spPr>
        <p:txBody>
          <a:bodyPr tIns="0" rIns="0" bIns="0">
            <a:no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033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-Op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DBE191-3141-11D7-1B75-94D35D51D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1" y="2691114"/>
            <a:ext cx="9144001" cy="243826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31000">
                <a:schemeClr val="tx1">
                  <a:alpha val="4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id="{2F0264BA-C7FC-AD6C-AD30-393898F9E04D}"/>
              </a:ext>
            </a:extLst>
          </p:cNvPr>
          <p:cNvSpPr/>
          <p:nvPr/>
        </p:nvSpPr>
        <p:spPr>
          <a:xfrm rot="16200000">
            <a:off x="8481860" y="53042"/>
            <a:ext cx="470655" cy="853634"/>
          </a:xfrm>
          <a:prstGeom prst="round2SameRect">
            <a:avLst/>
          </a:prstGeom>
          <a:solidFill>
            <a:srgbClr val="FFFFFF">
              <a:alpha val="4985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4A140600-524C-5D13-CEBB-400BC6497633}"/>
              </a:ext>
            </a:extLst>
          </p:cNvPr>
          <p:cNvSpPr/>
          <p:nvPr/>
        </p:nvSpPr>
        <p:spPr>
          <a:xfrm rot="5400000">
            <a:off x="1649921" y="1530266"/>
            <a:ext cx="1787237" cy="5087074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accent4">
              <a:alpha val="897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2" name="Picture 1" descr="A qr code with a globe&#10;&#10;Description automatically generated">
            <a:extLst>
              <a:ext uri="{FF2B5EF4-FFF2-40B4-BE49-F238E27FC236}">
                <a16:creationId xmlns:a16="http://schemas.microsoft.com/office/drawing/2014/main" id="{D6EF353B-BA23-9682-B9BA-1080CFEDA5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1844" y="3297083"/>
            <a:ext cx="1553440" cy="1553440"/>
          </a:xfrm>
          <a:prstGeom prst="rect">
            <a:avLst/>
          </a:prstGeom>
        </p:spPr>
      </p:pic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BD2AA516-9960-EFC8-5ED9-2F3993D3E293}"/>
              </a:ext>
            </a:extLst>
          </p:cNvPr>
          <p:cNvSpPr/>
          <p:nvPr/>
        </p:nvSpPr>
        <p:spPr>
          <a:xfrm rot="16200000">
            <a:off x="8008741" y="3832161"/>
            <a:ext cx="470655" cy="1799864"/>
          </a:xfrm>
          <a:prstGeom prst="round2Same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916128-F007-1E48-812D-7F2B58D68FF7}"/>
              </a:ext>
            </a:extLst>
          </p:cNvPr>
          <p:cNvSpPr txBox="1"/>
          <p:nvPr/>
        </p:nvSpPr>
        <p:spPr>
          <a:xfrm>
            <a:off x="6818160" y="4608576"/>
            <a:ext cx="192640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6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</a:t>
            </a:r>
            <a:r>
              <a:rPr lang="en-US" sz="6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Nyani</a:t>
            </a:r>
            <a:r>
              <a:rPr lang="en-US" sz="6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 </a:t>
            </a:r>
            <a:r>
              <a:rPr lang="en-US" sz="6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Quarmyne</a:t>
            </a:r>
            <a:endParaRPr lang="en-US" sz="600" b="0" i="0" dirty="0">
              <a:solidFill>
                <a:schemeClr val="bg1"/>
              </a:solidFill>
              <a:effectLst>
                <a:outerShdw blurRad="127000" sx="102000" sy="102000" algn="ctr" rotWithShape="0">
                  <a:prstClr val="black">
                    <a:alpha val="70000"/>
                  </a:prstClr>
                </a:outerShdw>
              </a:effectLst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7F3F5CC6-C82F-707E-1687-CD46BA94E680}"/>
              </a:ext>
            </a:extLst>
          </p:cNvPr>
          <p:cNvSpPr/>
          <p:nvPr/>
        </p:nvSpPr>
        <p:spPr>
          <a:xfrm rot="16200000">
            <a:off x="8551307" y="3776092"/>
            <a:ext cx="470655" cy="714737"/>
          </a:xfrm>
          <a:prstGeom prst="round2SameRect">
            <a:avLst/>
          </a:pr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F2C7425-8516-2BFD-F596-329A282ECB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pic>
        <p:nvPicPr>
          <p:cNvPr id="18" name="ISOC Symbol">
            <a:extLst>
              <a:ext uri="{FF2B5EF4-FFF2-40B4-BE49-F238E27FC236}">
                <a16:creationId xmlns:a16="http://schemas.microsoft.com/office/drawing/2014/main" id="{78A3DC2A-CAC9-011F-FBDA-25B8AB5C9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5633" y="348157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6">
            <a:extLst>
              <a:ext uri="{FF2B5EF4-FFF2-40B4-BE49-F238E27FC236}">
                <a16:creationId xmlns:a16="http://schemas.microsoft.com/office/drawing/2014/main" id="{3E887040-5360-CB13-81B9-DA30B7FA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1" y="3360421"/>
            <a:ext cx="2769990" cy="770702"/>
          </a:xfrm>
        </p:spPr>
        <p:txBody>
          <a:bodyPr anchor="b" anchorCtr="0"/>
          <a:lstStyle>
            <a:lvl1pPr algn="l">
              <a:lnSpc>
                <a:spcPct val="100000"/>
              </a:lnSpc>
              <a:spcBef>
                <a:spcPts val="45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F3F523E2-911C-7182-A3E2-493E2C6CAFB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0061" y="4183380"/>
            <a:ext cx="2769990" cy="560004"/>
          </a:xfrm>
        </p:spPr>
        <p:txBody>
          <a:bodyPr tIns="0" rIns="0" bIns="0">
            <a:no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 sz="1350">
                <a:solidFill>
                  <a:schemeClr val="bg1"/>
                </a:solidFill>
              </a:defRPr>
            </a:lvl2pPr>
            <a:lvl3pPr marL="689372" indent="0">
              <a:buNone/>
              <a:defRPr sz="1350">
                <a:solidFill>
                  <a:schemeClr val="bg1"/>
                </a:solidFill>
              </a:defRPr>
            </a:lvl3pPr>
            <a:lvl4pPr>
              <a:defRPr sz="1350">
                <a:solidFill>
                  <a:schemeClr val="bg1"/>
                </a:solidFill>
              </a:defRPr>
            </a:lvl4pPr>
            <a:lvl5pP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246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-Opt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866E55-DD37-7DD7-D23D-C4CE5023B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A72463-47EE-EC8C-33E6-5289C139C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1" y="2334125"/>
            <a:ext cx="9144000" cy="2809374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59000">
                <a:schemeClr val="tx1">
                  <a:alpha val="39031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5F1BFE8E-F4D8-8750-3A55-F18802ADA5C2}"/>
              </a:ext>
            </a:extLst>
          </p:cNvPr>
          <p:cNvSpPr/>
          <p:nvPr/>
        </p:nvSpPr>
        <p:spPr>
          <a:xfrm rot="16200000">
            <a:off x="8008741" y="3832161"/>
            <a:ext cx="470655" cy="1799864"/>
          </a:xfrm>
          <a:prstGeom prst="round2SameRect">
            <a:avLst/>
          </a:prstGeom>
          <a:solidFill>
            <a:schemeClr val="tx2">
              <a:alpha val="6993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E9D99CAE-2787-BC53-8221-9E81A02CBA56}"/>
              </a:ext>
            </a:extLst>
          </p:cNvPr>
          <p:cNvSpPr/>
          <p:nvPr/>
        </p:nvSpPr>
        <p:spPr>
          <a:xfrm rot="16200000">
            <a:off x="8551307" y="3776092"/>
            <a:ext cx="470655" cy="714737"/>
          </a:xfrm>
          <a:prstGeom prst="round2SameRect">
            <a:avLst/>
          </a:prstGeom>
          <a:solidFill>
            <a:schemeClr val="tx2">
              <a:alpha val="6005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24AFE328-CB6C-65F6-C712-123A04251917}"/>
              </a:ext>
            </a:extLst>
          </p:cNvPr>
          <p:cNvSpPr/>
          <p:nvPr/>
        </p:nvSpPr>
        <p:spPr>
          <a:xfrm rot="16200000">
            <a:off x="8186705" y="2812856"/>
            <a:ext cx="470655" cy="1443941"/>
          </a:xfrm>
          <a:prstGeom prst="round2SameRect">
            <a:avLst/>
          </a:prstGeom>
          <a:solidFill>
            <a:schemeClr val="tx2">
              <a:alpha val="496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12" name="ISOC Symbol">
            <a:extLst>
              <a:ext uri="{FF2B5EF4-FFF2-40B4-BE49-F238E27FC236}">
                <a16:creationId xmlns:a16="http://schemas.microsoft.com/office/drawing/2014/main" id="{761A59AB-8C9D-114E-951A-E8A15F4EA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" y="4608957"/>
            <a:ext cx="258318" cy="25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07E5CD-2A4B-E3B1-0CF5-F7B438F6F6F1}"/>
              </a:ext>
            </a:extLst>
          </p:cNvPr>
          <p:cNvSpPr txBox="1"/>
          <p:nvPr/>
        </p:nvSpPr>
        <p:spPr>
          <a:xfrm>
            <a:off x="6817207" y="4608576"/>
            <a:ext cx="1926405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6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© </a:t>
            </a:r>
            <a:r>
              <a:rPr lang="en-US" sz="6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Gagny</a:t>
            </a:r>
            <a:r>
              <a:rPr lang="en-US" sz="600" b="0" i="0" dirty="0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 </a:t>
            </a:r>
            <a:r>
              <a:rPr lang="en-US" sz="600" b="0" i="0" dirty="0" err="1">
                <a:solidFill>
                  <a:schemeClr val="bg1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  <a:latin typeface="Hind Light" panose="02000000000000000000" pitchFamily="2" charset="77"/>
                <a:cs typeface="Hind Light" panose="02000000000000000000" pitchFamily="2" charset="77"/>
              </a:rPr>
              <a:t>Traoré</a:t>
            </a:r>
            <a:endParaRPr lang="en-US" sz="600" b="0" i="0" dirty="0">
              <a:solidFill>
                <a:schemeClr val="bg1"/>
              </a:solidFill>
              <a:effectLst>
                <a:outerShdw blurRad="127000" sx="102000" sy="102000" algn="ctr" rotWithShape="0">
                  <a:prstClr val="black">
                    <a:alpha val="70000"/>
                  </a:prstClr>
                </a:outerShdw>
              </a:effectLst>
              <a:latin typeface="Hind Light" panose="02000000000000000000" pitchFamily="2" charset="77"/>
              <a:cs typeface="Hind Light" panose="02000000000000000000" pitchFamily="2" charset="77"/>
            </a:endParaRPr>
          </a:p>
        </p:txBody>
      </p:sp>
      <p:sp>
        <p:nvSpPr>
          <p:cNvPr id="6" name="Round Same Side Corner Rectangle 5">
            <a:extLst>
              <a:ext uri="{FF2B5EF4-FFF2-40B4-BE49-F238E27FC236}">
                <a16:creationId xmlns:a16="http://schemas.microsoft.com/office/drawing/2014/main" id="{446FF8C5-2BE5-EB9E-B8EC-DA18B1A82106}"/>
              </a:ext>
            </a:extLst>
          </p:cNvPr>
          <p:cNvSpPr/>
          <p:nvPr/>
        </p:nvSpPr>
        <p:spPr>
          <a:xfrm rot="16200000">
            <a:off x="5540458" y="-1632721"/>
            <a:ext cx="1787237" cy="5419845"/>
          </a:xfrm>
          <a:prstGeom prst="round2SameRect">
            <a:avLst>
              <a:gd name="adj1" fmla="val 9867"/>
              <a:gd name="adj2" fmla="val 0"/>
            </a:avLst>
          </a:prstGeom>
          <a:solidFill>
            <a:schemeClr val="tx2">
              <a:alpha val="800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2" name="Picture 1" descr="A qr code with a globe&#10;&#10;Description automatically generated">
            <a:extLst>
              <a:ext uri="{FF2B5EF4-FFF2-40B4-BE49-F238E27FC236}">
                <a16:creationId xmlns:a16="http://schemas.microsoft.com/office/drawing/2014/main" id="{05AA1154-7C85-79CF-88DA-D68A33B4F3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888" y="297883"/>
            <a:ext cx="1558637" cy="1558637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CCAEC15-E5E7-D278-7E57-7F5B500DA9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0" sx="102000" sy="102000" algn="ctr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fld id="{F4C3A41F-A775-1140-95F7-087AA6C6EBC6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140BE7B1-A81C-D002-A995-24DD2A66B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215" y="411480"/>
            <a:ext cx="2880360" cy="770702"/>
          </a:xfrm>
        </p:spPr>
        <p:txBody>
          <a:bodyPr anchor="b" anchorCtr="0"/>
          <a:lstStyle>
            <a:lvl1pPr algn="r">
              <a:lnSpc>
                <a:spcPct val="100000"/>
              </a:lnSpc>
              <a:spcBef>
                <a:spcPts val="45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742B2525-3937-6DFC-D303-06F91E4EDB4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47216" y="1234440"/>
            <a:ext cx="2880360" cy="560004"/>
          </a:xfrm>
        </p:spPr>
        <p:txBody>
          <a:bodyPr tIns="0" rIns="0" bIns="0">
            <a:noAutofit/>
          </a:bodyPr>
          <a:lstStyle>
            <a:lvl1pPr algn="r">
              <a:defRPr sz="1350">
                <a:solidFill>
                  <a:schemeClr val="bg1"/>
                </a:solidFill>
              </a:defRPr>
            </a:lvl1pPr>
            <a:lvl2pPr algn="r">
              <a:defRPr sz="1350">
                <a:solidFill>
                  <a:schemeClr val="bg1"/>
                </a:solidFill>
              </a:defRPr>
            </a:lvl2pPr>
            <a:lvl3pPr algn="r">
              <a:defRPr sz="1350">
                <a:solidFill>
                  <a:schemeClr val="bg1"/>
                </a:solidFill>
              </a:defRPr>
            </a:lvl3pPr>
            <a:lvl4pPr algn="r">
              <a:defRPr sz="1350">
                <a:solidFill>
                  <a:schemeClr val="bg1"/>
                </a:solidFill>
              </a:defRPr>
            </a:lvl4pPr>
            <a:lvl5pPr algn="r"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77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7000" y="22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4139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ue Title Slide-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un shining through the sky&#10;&#10;AI-generated content may be incorrect.">
            <a:extLst>
              <a:ext uri="{FF2B5EF4-FFF2-40B4-BE49-F238E27FC236}">
                <a16:creationId xmlns:a16="http://schemas.microsoft.com/office/drawing/2014/main" id="{C7E1160B-8816-EAF8-B5F8-0AD8A74669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DC442162-B3CB-6A7E-EF9C-F6DA7DF2E8AC}"/>
              </a:ext>
            </a:extLst>
          </p:cNvPr>
          <p:cNvSpPr/>
          <p:nvPr userDrawn="1"/>
        </p:nvSpPr>
        <p:spPr>
          <a:xfrm rot="10800000">
            <a:off x="436413" y="0"/>
            <a:ext cx="4135587" cy="4429125"/>
          </a:xfrm>
          <a:prstGeom prst="round2SameRect">
            <a:avLst>
              <a:gd name="adj1" fmla="val 5755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F635FF-42BE-CF49-96A5-805FC86C3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974" y="1266887"/>
            <a:ext cx="3578801" cy="1917410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8" name="Date">
            <a:extLst>
              <a:ext uri="{FF2B5EF4-FFF2-40B4-BE49-F238E27FC236}">
                <a16:creationId xmlns:a16="http://schemas.microsoft.com/office/drawing/2014/main" id="{7BE6BD27-9F7E-CC44-B0D6-6A76616BB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460582"/>
            <a:ext cx="3578801" cy="701843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AFE4D024-5752-B98E-9BFC-1856F1385950}"/>
              </a:ext>
            </a:extLst>
          </p:cNvPr>
          <p:cNvSpPr/>
          <p:nvPr userDrawn="1"/>
        </p:nvSpPr>
        <p:spPr>
          <a:xfrm rot="10800000">
            <a:off x="716974" y="0"/>
            <a:ext cx="2103185" cy="1028700"/>
          </a:xfrm>
          <a:prstGeom prst="round2Same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2D9E9B1-0605-B278-9E4D-B94FAA3E34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8" y="276286"/>
            <a:ext cx="1430068" cy="47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3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11480" y="425054"/>
            <a:ext cx="8332470" cy="45277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dirty="0"/>
              <a:t>Click to add a Master title</a:t>
            </a:r>
            <a:endParaRPr lang="en-GB" noProof="0" dirty="0"/>
          </a:p>
        </p:txBody>
      </p:sp>
      <p:sp>
        <p:nvSpPr>
          <p:cNvPr id="3" name="Main Text">
            <a:extLst>
              <a:ext uri="{FF2B5EF4-FFF2-40B4-BE49-F238E27FC236}">
                <a16:creationId xmlns:a16="http://schemas.microsoft.com/office/drawing/2014/main" id="{438CC12A-6611-6D4D-A5AD-D4A40ADCC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131" y="1041136"/>
            <a:ext cx="8332201" cy="346457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88931" y="4756548"/>
            <a:ext cx="2057400" cy="12977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750"/>
            </a:lvl1pPr>
          </a:lstStyle>
          <a:p>
            <a:fld id="{F4C3A41F-A775-1140-95F7-087AA6C6EBC6}" type="slidenum">
              <a:rPr lang="en-GB" altLang="en-US" noProof="0" smtClean="0"/>
              <a:pPr/>
              <a:t>‹#›</a:t>
            </a:fld>
            <a:endParaRPr lang="en-GB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692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8" r:id="rId28"/>
    <p:sldLayoutId id="2147483658" r:id="rId2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lvl1pPr algn="l" rtl="0" eaLnBrk="1" fontAlgn="base" hangingPunct="1">
        <a:lnSpc>
          <a:spcPct val="106000"/>
        </a:lnSpc>
        <a:spcBef>
          <a:spcPct val="0"/>
        </a:spcBef>
        <a:spcAft>
          <a:spcPts val="450"/>
        </a:spcAft>
        <a:defRPr sz="2250" kern="1200" spc="15">
          <a:solidFill>
            <a:schemeClr val="accent1"/>
          </a:solidFill>
          <a:latin typeface="+mj-lt"/>
          <a:ea typeface="ＭＳ Ｐゴシック" charset="-128"/>
          <a:cs typeface="+mj-cs"/>
        </a:defRPr>
      </a:lvl1pPr>
      <a:lvl2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2pPr>
      <a:lvl3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3pPr>
      <a:lvl4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4pPr>
      <a:lvl5pPr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5pPr>
      <a:lvl6pPr marL="3429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6pPr>
      <a:lvl7pPr marL="6858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7pPr>
      <a:lvl8pPr marL="10287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8pPr>
      <a:lvl9pPr marL="1371600" algn="l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Hind Light" charset="0"/>
          <a:ea typeface="ＭＳ Ｐゴシック" charset="-128"/>
        </a:defRPr>
      </a:lvl9pPr>
    </p:titleStyle>
    <p:bodyStyle>
      <a:lvl1pPr algn="l" rtl="0" eaLnBrk="1" fontAlgn="base" hangingPunct="1">
        <a:lnSpc>
          <a:spcPct val="106000"/>
        </a:lnSpc>
        <a:spcBef>
          <a:spcPts val="450"/>
        </a:spcBef>
        <a:spcAft>
          <a:spcPts val="450"/>
        </a:spcAft>
        <a:buFont typeface="Arial" charset="0"/>
        <a:defRPr sz="1800" kern="1200" spc="15">
          <a:solidFill>
            <a:schemeClr val="tx1"/>
          </a:solidFill>
          <a:latin typeface="+mn-lt"/>
          <a:ea typeface="Hind Medium" charset="0"/>
          <a:cs typeface="Hind Medium" charset="0"/>
        </a:defRPr>
      </a:lvl1pPr>
      <a:lvl2pPr marL="517922" indent="-170260" algn="l" rtl="0" eaLnBrk="1" fontAlgn="base" hangingPunct="1">
        <a:lnSpc>
          <a:spcPct val="113000"/>
        </a:lnSpc>
        <a:spcBef>
          <a:spcPct val="0"/>
        </a:spcBef>
        <a:spcAft>
          <a:spcPts val="450"/>
        </a:spcAft>
        <a:buFont typeface="Arial" panose="020B0604020202020204" pitchFamily="34" charset="0"/>
        <a:buChar char="•"/>
        <a:tabLst/>
        <a:defRPr sz="1500" kern="1200" spc="15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60822" indent="-171450" algn="l" rtl="0" eaLnBrk="1" fontAlgn="base" hangingPunct="1">
        <a:lnSpc>
          <a:spcPct val="113000"/>
        </a:lnSpc>
        <a:spcBef>
          <a:spcPct val="0"/>
        </a:spcBef>
        <a:spcAft>
          <a:spcPts val="450"/>
        </a:spcAft>
        <a:buSzPct val="100000"/>
        <a:buFont typeface="Arial" panose="020B0604020202020204" pitchFamily="34" charset="0"/>
        <a:buChar char="•"/>
        <a:tabLst/>
        <a:defRPr sz="1350" kern="1200" spc="15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02531" indent="-170260" algn="l" rtl="0" eaLnBrk="1" fontAlgn="base" hangingPunct="1">
        <a:lnSpc>
          <a:spcPct val="113000"/>
        </a:lnSpc>
        <a:spcBef>
          <a:spcPct val="0"/>
        </a:spcBef>
        <a:spcAft>
          <a:spcPts val="450"/>
        </a:spcAft>
        <a:buSzPct val="100000"/>
        <a:buFont typeface="Arial" panose="020B0604020202020204" pitchFamily="34" charset="0"/>
        <a:buChar char="•"/>
        <a:tabLst/>
        <a:defRPr sz="1200" kern="1200" spc="15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545431" indent="-171450" algn="l" rtl="0" eaLnBrk="1" fontAlgn="base" hangingPunct="1">
        <a:lnSpc>
          <a:spcPct val="112000"/>
        </a:lnSpc>
        <a:spcBef>
          <a:spcPct val="0"/>
        </a:spcBef>
        <a:spcAft>
          <a:spcPts val="450"/>
        </a:spcAft>
        <a:buSzPct val="100000"/>
        <a:buFont typeface="Arial" panose="020B0604020202020204" pitchFamily="34" charset="0"/>
        <a:buChar char="•"/>
        <a:tabLst/>
        <a:defRPr sz="1050" kern="1200" spc="15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514350" indent="-171450" algn="l" defTabSz="6858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685800" indent="-171450" algn="l" defTabSz="6858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4E25-62F8-0644-B872-A8C91B1E46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" dirty="0"/>
              <a:t>WHEREIS</a:t>
            </a:r>
            <a:br>
              <a:rPr lang="en" dirty="0"/>
            </a:br>
            <a:r>
              <a:rPr lang="en-GB" sz="2000" dirty="0"/>
              <a:t>IP Address Registration Geo-Consistency</a:t>
            </a:r>
            <a:br>
              <a:rPr lang="en-GB" dirty="0"/>
            </a:br>
            <a:br>
              <a:rPr lang="en-BE" sz="135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996D3-1E79-2C56-52FE-91E4593009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16973" y="3184297"/>
            <a:ext cx="3578801" cy="978128"/>
          </a:xfrm>
        </p:spPr>
        <p:txBody>
          <a:bodyPr>
            <a:normAutofit/>
          </a:bodyPr>
          <a:lstStyle/>
          <a:p>
            <a:r>
              <a:rPr lang="en-US" sz="1425" dirty="0"/>
              <a:t>Amreesh Phokeer</a:t>
            </a:r>
            <a:br>
              <a:rPr lang="en-US" sz="1425" dirty="0"/>
            </a:br>
            <a:r>
              <a:rPr lang="en-US" dirty="0"/>
              <a:t>Internet Measurement and Data Expert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November 2025</a:t>
            </a:r>
          </a:p>
        </p:txBody>
      </p:sp>
      <p:pic>
        <p:nvPicPr>
          <p:cNvPr id="1026" name="Picture 2" descr="San Diego State University - Wikipedia">
            <a:extLst>
              <a:ext uri="{FF2B5EF4-FFF2-40B4-BE49-F238E27FC236}">
                <a16:creationId xmlns:a16="http://schemas.microsoft.com/office/drawing/2014/main" id="{9793DF05-5B73-20CB-D8EF-1F61725CD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308" y="60727"/>
            <a:ext cx="1003671" cy="100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P Data Intelligence for Developers &amp; Enterprises | IPinfo">
            <a:extLst>
              <a:ext uri="{FF2B5EF4-FFF2-40B4-BE49-F238E27FC236}">
                <a16:creationId xmlns:a16="http://schemas.microsoft.com/office/drawing/2014/main" id="{FD31F5A2-B7B4-3AD1-64D3-3622DB971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370" y="118508"/>
            <a:ext cx="2832947" cy="92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18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Regional Internet Registries</a:t>
            </a:r>
            <a:endParaRPr/>
          </a:p>
        </p:txBody>
      </p:sp>
      <p:pic>
        <p:nvPicPr>
          <p:cNvPr id="51" name="Google Shape;5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8625" y="996925"/>
            <a:ext cx="3795126" cy="186297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/>
          <p:nvPr/>
        </p:nvSpPr>
        <p:spPr>
          <a:xfrm>
            <a:off x="688050" y="2067600"/>
            <a:ext cx="3281100" cy="30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Internet numbers registry goals [RFC 7020]: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Allocation pool management (finite resource, uniqueness)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Hierarchical allocation (efficiency)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Registration accuracy (to meet operational needs)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3" name="Google Shape;53;p12"/>
          <p:cNvSpPr txBox="1"/>
          <p:nvPr/>
        </p:nvSpPr>
        <p:spPr>
          <a:xfrm>
            <a:off x="288150" y="1224825"/>
            <a:ext cx="3753300" cy="7389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“The primary role of RIRs is to manage and distribute public Internet address space within their respective regions.” [ARIN NRPM, RIPE-738, NRO]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IPv4 address exhaustion</a:t>
            </a:r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050" y="2509750"/>
            <a:ext cx="5837623" cy="241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525" y="801300"/>
            <a:ext cx="3694426" cy="1735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6151900" y="2708625"/>
            <a:ext cx="2685600" cy="11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 dirty="0">
                <a:solidFill>
                  <a:srgbClr val="0D0D0D"/>
                </a:solidFill>
                <a:highlight>
                  <a:srgbClr val="FFFFFF"/>
                </a:highlight>
              </a:rPr>
              <a:t>901 LIRs on waiting list</a:t>
            </a:r>
            <a:endParaRPr sz="1200" dirty="0">
              <a:solidFill>
                <a:srgbClr val="0D0D0D"/>
              </a:solidFill>
              <a:highlight>
                <a:srgbClr val="FFFFFF"/>
              </a:highlight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 b="1" dirty="0">
                <a:solidFill>
                  <a:srgbClr val="0D0D0D"/>
                </a:solidFill>
                <a:highlight>
                  <a:srgbClr val="FFFFFF"/>
                </a:highlight>
              </a:rPr>
              <a:t>553 days</a:t>
            </a:r>
            <a:r>
              <a:rPr lang="en" sz="1200" dirty="0">
                <a:solidFill>
                  <a:srgbClr val="0D0D0D"/>
                </a:solidFill>
                <a:highlight>
                  <a:srgbClr val="FFFFFF"/>
                </a:highlight>
              </a:rPr>
              <a:t> that the first LIR in queue has been waiting</a:t>
            </a:r>
            <a:endParaRPr sz="1200" b="1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are prefixes used after allocation?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75" y="910475"/>
            <a:ext cx="7551051" cy="370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out-of-region use allowed?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4775" y="1047450"/>
            <a:ext cx="6229649" cy="23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9425" y="3445325"/>
            <a:ext cx="4578275" cy="66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225" y="921450"/>
            <a:ext cx="4057074" cy="23813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9" name="Google Shape;89;p17"/>
          <p:cNvSpPr/>
          <p:nvPr/>
        </p:nvSpPr>
        <p:spPr>
          <a:xfrm>
            <a:off x="692725" y="949875"/>
            <a:ext cx="3843000" cy="1182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WHOIS to the rescue</a:t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5438725" y="921450"/>
            <a:ext cx="3256500" cy="1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 b="1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WHOIS RIR:</a:t>
            </a: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 ARIN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665800" y="2055225"/>
            <a:ext cx="3870000" cy="1211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5438725" y="1268725"/>
            <a:ext cx="3488400" cy="1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 b="1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WHOIS Organization RIR: </a:t>
            </a: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LACNIC (Brazil)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5438725" y="1609882"/>
            <a:ext cx="3256500" cy="1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 b="1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Actual location RIR:</a:t>
            </a: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 ?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2016475" y="1124750"/>
            <a:ext cx="831000" cy="2028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2016475" y="2095757"/>
            <a:ext cx="831000" cy="2028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97" name="Google Shape;97;p17"/>
          <p:cNvCxnSpPr>
            <a:stCxn id="95" idx="1"/>
            <a:endCxn id="96" idx="1"/>
          </p:cNvCxnSpPr>
          <p:nvPr/>
        </p:nvCxnSpPr>
        <p:spPr>
          <a:xfrm>
            <a:off x="2016475" y="1226150"/>
            <a:ext cx="600" cy="971100"/>
          </a:xfrm>
          <a:prstGeom prst="curvedConnector3">
            <a:avLst>
              <a:gd name="adj1" fmla="val -6080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725" y="315987"/>
            <a:ext cx="2418900" cy="39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4050" y="1327181"/>
            <a:ext cx="4913548" cy="249265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421725" y="1327175"/>
            <a:ext cx="3256500" cy="3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Globally distributed network of measurement probes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Managed by the RIPE NCC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7.8k hardware probes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5.3k software probes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889 anchors (more powerful probes)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Credit-based system to schedule measurements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421725" y="4040925"/>
            <a:ext cx="815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Find geo-inconsistent prefixes using RTT measurements and speed-of-light inference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RIPE Atlas measurements</a:t>
            </a:r>
            <a:endParaRPr/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7675" y="945163"/>
            <a:ext cx="7228650" cy="325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/>
        </p:nvSpPr>
        <p:spPr>
          <a:xfrm>
            <a:off x="421725" y="4345725"/>
            <a:ext cx="815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Measure from 20 probes in different country and RIR locations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6FA4-34B5-921A-A14A-1B174B438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U" dirty="0"/>
              <a:t>Methodology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CA1A9-F9AF-F5E9-73B0-BD72631DC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657" y="801300"/>
            <a:ext cx="5198195" cy="390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17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Terminology: Classifying different inconsistencies</a:t>
            </a:r>
            <a:endParaRPr/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50" y="1191825"/>
            <a:ext cx="8402502" cy="24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/>
          <p:cNvSpPr txBox="1"/>
          <p:nvPr/>
        </p:nvSpPr>
        <p:spPr>
          <a:xfrm>
            <a:off x="421725" y="4040925"/>
            <a:ext cx="815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Different types of inconsistencies depending on Reg, Org, and Geo regions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5563109" y="1141163"/>
            <a:ext cx="3424800" cy="255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1" name="Google Shape;121;p20"/>
          <p:cNvSpPr/>
          <p:nvPr/>
        </p:nvSpPr>
        <p:spPr>
          <a:xfrm>
            <a:off x="-1253925" y="1143627"/>
            <a:ext cx="5225700" cy="93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-1253925" y="2077225"/>
            <a:ext cx="67764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-1253925" y="2419550"/>
            <a:ext cx="67764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-1253925" y="2761875"/>
            <a:ext cx="67764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-1253925" y="3147075"/>
            <a:ext cx="68169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3971775" y="1768475"/>
            <a:ext cx="1550700" cy="39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8389968" y="2561617"/>
            <a:ext cx="407100" cy="385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8" name="Google Shape;128;p20"/>
          <p:cNvSpPr/>
          <p:nvPr/>
        </p:nvSpPr>
        <p:spPr>
          <a:xfrm>
            <a:off x="7082076" y="2561617"/>
            <a:ext cx="407100" cy="385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9" name="Google Shape;129;p20"/>
          <p:cNvSpPr/>
          <p:nvPr/>
        </p:nvSpPr>
        <p:spPr>
          <a:xfrm>
            <a:off x="7489176" y="2561617"/>
            <a:ext cx="407100" cy="385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6423843" y="3240943"/>
            <a:ext cx="407100" cy="385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5522468" y="3240943"/>
            <a:ext cx="407100" cy="385200"/>
          </a:xfrm>
          <a:prstGeom prst="ellipse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2" name="Google Shape;132;p20"/>
          <p:cNvSpPr/>
          <p:nvPr/>
        </p:nvSpPr>
        <p:spPr>
          <a:xfrm>
            <a:off x="4022800" y="1479613"/>
            <a:ext cx="407100" cy="271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4553755" y="1474663"/>
            <a:ext cx="407100" cy="271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4" name="Google Shape;134;p20"/>
          <p:cNvSpPr/>
          <p:nvPr/>
        </p:nvSpPr>
        <p:spPr>
          <a:xfrm>
            <a:off x="5084705" y="1474663"/>
            <a:ext cx="407100" cy="271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Geo-consistency results</a:t>
            </a:r>
            <a:endParaRPr/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000" y="881550"/>
            <a:ext cx="4572675" cy="19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500" y="801300"/>
            <a:ext cx="3999976" cy="295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317000" y="4416800"/>
            <a:ext cx="815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More than 98% are geo-consistent, some variation between RIRs</a:t>
            </a:r>
            <a:endParaRPr b="1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FB93D-6317-1A36-4BA7-6C5934D77D88}"/>
              </a:ext>
            </a:extLst>
          </p:cNvPr>
          <p:cNvSpPr txBox="1"/>
          <p:nvPr/>
        </p:nvSpPr>
        <p:spPr>
          <a:xfrm>
            <a:off x="609796" y="3013611"/>
            <a:ext cx="4410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~70k IPv4, ~55k IPv6 prefixes</a:t>
            </a:r>
          </a:p>
          <a:p>
            <a:r>
              <a:rPr lang="en-GB" dirty="0"/>
              <a:t>98% consistent </a:t>
            </a:r>
            <a:br>
              <a:rPr lang="en-GB" dirty="0"/>
            </a:br>
            <a:r>
              <a:rPr lang="en-GB" dirty="0"/>
              <a:t>AFRINIC, ARIN most inconsistent</a:t>
            </a:r>
          </a:p>
          <a:p>
            <a:r>
              <a:rPr lang="en-GB" dirty="0"/>
              <a:t>IPv6 not more consistent</a:t>
            </a:r>
          </a:p>
          <a:p>
            <a:endParaRPr lang="en-M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are inconsistent prefixes used?</a:t>
            </a:r>
            <a:endParaRPr/>
          </a:p>
        </p:txBody>
      </p:sp>
      <p:pic>
        <p:nvPicPr>
          <p:cNvPr id="148" name="Google Shape;14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138" y="1216213"/>
            <a:ext cx="8082324" cy="271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 txBox="1"/>
          <p:nvPr/>
        </p:nvSpPr>
        <p:spPr>
          <a:xfrm>
            <a:off x="421725" y="4269525"/>
            <a:ext cx="8156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AFRINIC IPv4 prefixes are mostly used in APNIC, RIPE, and ARIN regions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536150" y="3856344"/>
            <a:ext cx="3256500" cy="1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 b="1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IPv4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4912642" y="3856350"/>
            <a:ext cx="3256500" cy="19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 b="1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IPv6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4742325" y="1009450"/>
            <a:ext cx="4022700" cy="326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Effect on IP geolocation DBs</a:t>
            </a:r>
            <a:endParaRPr/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0261" y="826350"/>
            <a:ext cx="4734075" cy="34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3"/>
          <p:cNvSpPr txBox="1"/>
          <p:nvPr/>
        </p:nvSpPr>
        <p:spPr>
          <a:xfrm>
            <a:off x="317000" y="4380075"/>
            <a:ext cx="872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IPinfo detects many more OOR prefixes, MaxMind &amp; DB-IP seem to rely on incorrect WHOIS information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0" name="Google Shape;160;p23"/>
          <p:cNvSpPr/>
          <p:nvPr/>
        </p:nvSpPr>
        <p:spPr>
          <a:xfrm>
            <a:off x="3647875" y="1650250"/>
            <a:ext cx="3192000" cy="241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1" name="Google Shape;161;p23"/>
          <p:cNvSpPr/>
          <p:nvPr/>
        </p:nvSpPr>
        <p:spPr>
          <a:xfrm>
            <a:off x="2756575" y="1033475"/>
            <a:ext cx="3047100" cy="303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2" name="Google Shape;162;p23"/>
          <p:cNvSpPr/>
          <p:nvPr/>
        </p:nvSpPr>
        <p:spPr>
          <a:xfrm>
            <a:off x="3577425" y="1033475"/>
            <a:ext cx="2226300" cy="303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IPinfo’s probe network</a:t>
            </a:r>
            <a:endParaRPr/>
          </a:p>
        </p:txBody>
      </p:sp>
      <p:pic>
        <p:nvPicPr>
          <p:cNvPr id="168" name="Google Shape;1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4950" y="1636162"/>
            <a:ext cx="5472650" cy="273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4"/>
          <p:cNvSpPr txBox="1"/>
          <p:nvPr/>
        </p:nvSpPr>
        <p:spPr>
          <a:xfrm>
            <a:off x="421725" y="1327175"/>
            <a:ext cx="2881200" cy="3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1100+ globally distributed probes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440+ ASes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135+ countries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460+ cities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Measurements resulting in</a:t>
            </a:r>
            <a:b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n" sz="120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300+ TB of data per month</a:t>
            </a: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0" name="Google Shape;170;p24"/>
          <p:cNvSpPr txBox="1"/>
          <p:nvPr/>
        </p:nvSpPr>
        <p:spPr>
          <a:xfrm>
            <a:off x="317000" y="4380075"/>
            <a:ext cx="872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IPinfo leverages probe network to validate geolocation information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Leveraging IPinfo’s probe network</a:t>
            </a:r>
            <a:endParaRPr/>
          </a:p>
        </p:txBody>
      </p:sp>
      <p:sp>
        <p:nvSpPr>
          <p:cNvPr id="176" name="Google Shape;176;p25"/>
          <p:cNvSpPr txBox="1"/>
          <p:nvPr/>
        </p:nvSpPr>
        <p:spPr>
          <a:xfrm>
            <a:off x="421725" y="1327175"/>
            <a:ext cx="3501300" cy="3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Approach</a:t>
            </a:r>
            <a:endParaRPr sz="16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○"/>
            </a:pPr>
            <a:r>
              <a:rPr lang="en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Use RTT measurements from </a:t>
            </a:r>
            <a:r>
              <a:rPr lang="en" sz="16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IPinfo’s</a:t>
            </a:r>
            <a:r>
              <a:rPr lang="en" sz="16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probe network</a:t>
            </a:r>
            <a:endParaRPr sz="16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○"/>
            </a:pPr>
            <a:r>
              <a:rPr lang="en" sz="1600" dirty="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Target all pingable IP addresses</a:t>
            </a:r>
            <a:endParaRPr sz="16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○"/>
            </a:pPr>
            <a:r>
              <a:rPr lang="en" sz="1600" dirty="0">
                <a:solidFill>
                  <a:srgbClr val="1E283A"/>
                </a:solidFill>
                <a:latin typeface="Proxima Nova"/>
                <a:ea typeface="Proxima Nova"/>
                <a:cs typeface="Proxima Nova"/>
                <a:sym typeface="Proxima Nova"/>
              </a:rPr>
              <a:t>Same detection algorithm as with RIPE Atlas</a:t>
            </a:r>
            <a:endParaRPr sz="16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2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2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4850425" y="1327175"/>
            <a:ext cx="3501300" cy="3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4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RIPE Atlas results</a:t>
            </a:r>
            <a:endParaRPr sz="14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○"/>
            </a:pPr>
            <a:r>
              <a:rPr lang="en" sz="14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748 geo-inconsistent IPv4 prefixes</a:t>
            </a:r>
            <a:endParaRPr sz="14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○"/>
            </a:pPr>
            <a:r>
              <a:rPr lang="en" sz="14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879 geo-inconsistent IPv6 prefixes</a:t>
            </a:r>
            <a:endParaRPr sz="14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E283A"/>
              </a:buClr>
              <a:buSzPts val="1200"/>
              <a:buFont typeface="Proxima Nova"/>
              <a:buChar char="●"/>
            </a:pPr>
            <a:r>
              <a:rPr lang="en" sz="1400" dirty="0" err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IPinfo</a:t>
            </a:r>
            <a:r>
              <a:rPr lang="en" sz="14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results</a:t>
            </a:r>
            <a:endParaRPr sz="14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○"/>
            </a:pPr>
            <a:r>
              <a:rPr lang="en" sz="14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45.7k geo-inconsistent IPv4 prefixes</a:t>
            </a:r>
            <a:endParaRPr sz="14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○"/>
            </a:pPr>
            <a:r>
              <a:rPr lang="en" sz="1400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1.5k geo-inconsistent IPv6 prefixes</a:t>
            </a:r>
            <a:endParaRPr sz="1400" dirty="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4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400" dirty="0">
              <a:solidFill>
                <a:srgbClr val="1E283A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317000" y="4380075"/>
            <a:ext cx="872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→ IPinfo’s probe network detects 60x more inconsistent IPv4 prefixes compared to RIPE Atlas</a:t>
            </a:r>
            <a:endParaRPr b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B3E2-DBF7-C974-BC53-DF70B78A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U" dirty="0"/>
              <a:t>Impact and validation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CDD9F-8840-6A3B-0B15-F404B095DA4F}"/>
              </a:ext>
            </a:extLst>
          </p:cNvPr>
          <p:cNvSpPr txBox="1"/>
          <p:nvPr/>
        </p:nvSpPr>
        <p:spPr>
          <a:xfrm>
            <a:off x="468086" y="1164771"/>
            <a:ext cx="76308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Shared data and obtained validation from ARIN, RIPE, and AFRINIC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Shared data and obtained validation from leasing provider IPXO, resulted in corrections to the WHOIS records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AFRINIC: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Exhaustive WHEREIS of all AFRINIC prefixes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Inconsistencies distributed across 51 BGP announcements and 23 ASNs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>
                <a:highlight>
                  <a:srgbClr val="FFFF00"/>
                </a:highlight>
              </a:rPr>
              <a:t>Two ASNs account for &gt;53%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U" sz="2000" dirty="0"/>
          </a:p>
        </p:txBody>
      </p:sp>
    </p:spTree>
    <p:extLst>
      <p:ext uri="{BB962C8B-B14F-4D97-AF65-F5344CB8AC3E}">
        <p14:creationId xmlns:p14="http://schemas.microsoft.com/office/powerpoint/2010/main" val="1575045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A8592-976A-6B1D-910E-528640CDD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1EA5-9CB1-CF96-C541-ADA421E1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U" dirty="0"/>
              <a:t>WHEREIS – take aways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B6CAC6-7FEA-E552-604F-EF1DEC9EF41D}"/>
              </a:ext>
            </a:extLst>
          </p:cNvPr>
          <p:cNvSpPr txBox="1"/>
          <p:nvPr/>
        </p:nvSpPr>
        <p:spPr>
          <a:xfrm>
            <a:off x="468086" y="1164771"/>
            <a:ext cx="76308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Increase transparency and help community understand where scarce resources are 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Quantify extent to which registry information is accurate and can serve operational needs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Inform ongoing discussion over “in-region” address use and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98% consistent in most conservative view; 2% very inconsistent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U" sz="2000" dirty="0"/>
          </a:p>
        </p:txBody>
      </p:sp>
      <p:sp>
        <p:nvSpPr>
          <p:cNvPr id="4" name="Google Shape;190;p26">
            <a:extLst>
              <a:ext uri="{FF2B5EF4-FFF2-40B4-BE49-F238E27FC236}">
                <a16:creationId xmlns:a16="http://schemas.microsoft.com/office/drawing/2014/main" id="{21E44664-8F2B-9FAC-4B6D-5228AD0DBE0C}"/>
              </a:ext>
            </a:extLst>
          </p:cNvPr>
          <p:cNvSpPr txBox="1"/>
          <p:nvPr/>
        </p:nvSpPr>
        <p:spPr>
          <a:xfrm>
            <a:off x="2408015" y="3678280"/>
            <a:ext cx="41538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Rob Beverly &lt;</a:t>
            </a:r>
            <a:r>
              <a:rPr lang="en-GB" sz="1400" b="1" dirty="0" err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rbeverly@sdsu.edu</a:t>
            </a:r>
            <a:r>
              <a:rPr lang="en-GB" sz="1400" b="1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&gt;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Amreesh Phokeer &lt;</a:t>
            </a:r>
            <a:r>
              <a:rPr lang="en-GB" sz="1400" b="1" dirty="0" err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phokeer@isoc.org</a:t>
            </a:r>
            <a:r>
              <a:rPr lang="en-GB" sz="1400" b="1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&gt;  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Oliver Gasser &lt;</a:t>
            </a:r>
            <a:r>
              <a:rPr lang="en-GB" sz="1400" b="1" dirty="0" err="1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oliver@ipinfo.io</a:t>
            </a:r>
            <a:r>
              <a:rPr lang="en-GB" sz="1400" b="1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&gt;</a:t>
            </a:r>
            <a:endParaRPr sz="1400" b="1" dirty="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110309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SOC">
  <a:themeElements>
    <a:clrScheme name="2023 ISOC">
      <a:dk1>
        <a:srgbClr val="0C1C2C"/>
      </a:dk1>
      <a:lt1>
        <a:srgbClr val="EEF2EC"/>
      </a:lt1>
      <a:dk2>
        <a:srgbClr val="23366E"/>
      </a:dk2>
      <a:lt2>
        <a:srgbClr val="DEDAD0"/>
      </a:lt2>
      <a:accent1>
        <a:srgbClr val="3982E3"/>
      </a:accent1>
      <a:accent2>
        <a:srgbClr val="045856"/>
      </a:accent2>
      <a:accent3>
        <a:srgbClr val="40B2A4"/>
      </a:accent3>
      <a:accent4>
        <a:srgbClr val="7E245C"/>
      </a:accent4>
      <a:accent5>
        <a:srgbClr val="D25238"/>
      </a:accent5>
      <a:accent6>
        <a:srgbClr val="EECA4A"/>
      </a:accent6>
      <a:hlink>
        <a:srgbClr val="0C1C2C"/>
      </a:hlink>
      <a:folHlink>
        <a:srgbClr val="0C1C2C"/>
      </a:folHlink>
    </a:clrScheme>
    <a:fontScheme name="Office 2">
      <a:majorFont>
        <a:latin typeface="Hind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Hind Light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SOC2025" id="{A946CC79-CF80-DB4E-9CD3-6C99C3CE45DF}" vid="{353DEB9D-9CFE-AB42-867F-481BA1232A22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917</TotalTime>
  <Words>577</Words>
  <Application>Microsoft Macintosh PowerPoint</Application>
  <PresentationFormat>On-screen Show (16:9)</PresentationFormat>
  <Paragraphs>82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Aptos</vt:lpstr>
      <vt:lpstr>Proxima Nova</vt:lpstr>
      <vt:lpstr>Hind Light</vt:lpstr>
      <vt:lpstr>ISOC</vt:lpstr>
      <vt:lpstr>WHEREIS IP Address Registration Geo-Consistency  </vt:lpstr>
      <vt:lpstr>Regional Internet Registries</vt:lpstr>
      <vt:lpstr>IPv4 address exhaustion</vt:lpstr>
      <vt:lpstr>Where are prefixes used after allocation? </vt:lpstr>
      <vt:lpstr>Is out-of-region use allowed?</vt:lpstr>
      <vt:lpstr>WHOIS to the rescue</vt:lpstr>
      <vt:lpstr>PowerPoint Presentation</vt:lpstr>
      <vt:lpstr>RIPE Atlas measurements</vt:lpstr>
      <vt:lpstr>Methodology</vt:lpstr>
      <vt:lpstr>Terminology: Classifying different inconsistencies</vt:lpstr>
      <vt:lpstr>Geo-consistency results</vt:lpstr>
      <vt:lpstr>Where are inconsistent prefixes used?</vt:lpstr>
      <vt:lpstr>Effect on IP geolocation DBs</vt:lpstr>
      <vt:lpstr>IPinfo’s probe network</vt:lpstr>
      <vt:lpstr>Leveraging IPinfo’s probe network</vt:lpstr>
      <vt:lpstr>Impact and validation</vt:lpstr>
      <vt:lpstr>WHEREIS – take 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Amreesh Phokeer</cp:lastModifiedBy>
  <cp:revision>12</cp:revision>
  <dcterms:modified xsi:type="dcterms:W3CDTF">2025-11-27T06:03:27Z</dcterms:modified>
</cp:coreProperties>
</file>