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61" r:id="rId3"/>
    <p:sldId id="257" r:id="rId4"/>
    <p:sldId id="258" r:id="rId5"/>
    <p:sldId id="259" r:id="rId6"/>
    <p:sldId id="263" r:id="rId7"/>
    <p:sldId id="264" r:id="rId8"/>
    <p:sldId id="265" r:id="rId9"/>
    <p:sldId id="266" r:id="rId10"/>
    <p:sldId id="267" r:id="rId11"/>
    <p:sldId id="268" r:id="rId12"/>
    <p:sldId id="260" r:id="rId13"/>
    <p:sldId id="262" r:id="rId1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0670"/>
    <p:restoredTop sz="94625"/>
  </p:normalViewPr>
  <p:slideViewPr>
    <p:cSldViewPr snapToGrid="0">
      <p:cViewPr varScale="1">
        <p:scale>
          <a:sx n="116" d="100"/>
          <a:sy n="116" d="100"/>
        </p:scale>
        <p:origin x="352" y="18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FBB675-DAE5-21B9-CA50-2275E6FCEA98}"/>
              </a:ext>
            </a:extLst>
          </p:cNvPr>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endParaRPr lang="en-US"/>
          </a:p>
        </p:txBody>
      </p:sp>
      <p:sp>
        <p:nvSpPr>
          <p:cNvPr id="3" name="Subtitle 2">
            <a:extLst>
              <a:ext uri="{FF2B5EF4-FFF2-40B4-BE49-F238E27FC236}">
                <a16:creationId xmlns:a16="http://schemas.microsoft.com/office/drawing/2014/main" id="{9F0A35B2-2D93-CFE8-911D-4889EBF75475}"/>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sp>
        <p:nvSpPr>
          <p:cNvPr id="4" name="Date Placeholder 3">
            <a:extLst>
              <a:ext uri="{FF2B5EF4-FFF2-40B4-BE49-F238E27FC236}">
                <a16:creationId xmlns:a16="http://schemas.microsoft.com/office/drawing/2014/main" id="{68A8A611-E390-5878-8EC9-B2D00238908F}"/>
              </a:ext>
            </a:extLst>
          </p:cNvPr>
          <p:cNvSpPr>
            <a:spLocks noGrp="1"/>
          </p:cNvSpPr>
          <p:nvPr>
            <p:ph type="dt" sz="half" idx="10"/>
          </p:nvPr>
        </p:nvSpPr>
        <p:spPr/>
        <p:txBody>
          <a:bodyPr/>
          <a:lstStyle/>
          <a:p>
            <a:fld id="{3776CE64-E3D0-6D4F-98CA-BF216D197E94}" type="datetimeFigureOut">
              <a:rPr lang="en-US" smtClean="0"/>
              <a:t>9/17/25</a:t>
            </a:fld>
            <a:endParaRPr lang="en-US"/>
          </a:p>
        </p:txBody>
      </p:sp>
      <p:sp>
        <p:nvSpPr>
          <p:cNvPr id="5" name="Footer Placeholder 4">
            <a:extLst>
              <a:ext uri="{FF2B5EF4-FFF2-40B4-BE49-F238E27FC236}">
                <a16:creationId xmlns:a16="http://schemas.microsoft.com/office/drawing/2014/main" id="{3A02E3A0-B250-2A3D-7C6B-C3DA7490097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4436946-3668-A4D5-774D-16377EBA5E72}"/>
              </a:ext>
            </a:extLst>
          </p:cNvPr>
          <p:cNvSpPr>
            <a:spLocks noGrp="1"/>
          </p:cNvSpPr>
          <p:nvPr>
            <p:ph type="sldNum" sz="quarter" idx="12"/>
          </p:nvPr>
        </p:nvSpPr>
        <p:spPr/>
        <p:txBody>
          <a:bodyPr/>
          <a:lstStyle/>
          <a:p>
            <a:fld id="{4711CC9D-6107-7548-B4BD-1CA8BD1DF5AD}" type="slidenum">
              <a:rPr lang="en-US" smtClean="0"/>
              <a:t>‹#›</a:t>
            </a:fld>
            <a:endParaRPr lang="en-US"/>
          </a:p>
        </p:txBody>
      </p:sp>
    </p:spTree>
    <p:extLst>
      <p:ext uri="{BB962C8B-B14F-4D97-AF65-F5344CB8AC3E}">
        <p14:creationId xmlns:p14="http://schemas.microsoft.com/office/powerpoint/2010/main" val="19788274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86EB9D-3056-3B3E-0F9B-67326A2EFFDB}"/>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CAD1B6E1-F91A-4E0A-BF47-26E56F4D05D5}"/>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C4A7AA65-C64A-6FFF-9499-E8AC075070AC}"/>
              </a:ext>
            </a:extLst>
          </p:cNvPr>
          <p:cNvSpPr>
            <a:spLocks noGrp="1"/>
          </p:cNvSpPr>
          <p:nvPr>
            <p:ph type="dt" sz="half" idx="10"/>
          </p:nvPr>
        </p:nvSpPr>
        <p:spPr/>
        <p:txBody>
          <a:bodyPr/>
          <a:lstStyle/>
          <a:p>
            <a:fld id="{3776CE64-E3D0-6D4F-98CA-BF216D197E94}" type="datetimeFigureOut">
              <a:rPr lang="en-US" smtClean="0"/>
              <a:t>9/17/25</a:t>
            </a:fld>
            <a:endParaRPr lang="en-US"/>
          </a:p>
        </p:txBody>
      </p:sp>
      <p:sp>
        <p:nvSpPr>
          <p:cNvPr id="5" name="Footer Placeholder 4">
            <a:extLst>
              <a:ext uri="{FF2B5EF4-FFF2-40B4-BE49-F238E27FC236}">
                <a16:creationId xmlns:a16="http://schemas.microsoft.com/office/drawing/2014/main" id="{A2569E46-C6F5-C476-C23A-DC08E867C10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B1F5352-3091-3F98-6F07-49EDB416573A}"/>
              </a:ext>
            </a:extLst>
          </p:cNvPr>
          <p:cNvSpPr>
            <a:spLocks noGrp="1"/>
          </p:cNvSpPr>
          <p:nvPr>
            <p:ph type="sldNum" sz="quarter" idx="12"/>
          </p:nvPr>
        </p:nvSpPr>
        <p:spPr/>
        <p:txBody>
          <a:bodyPr/>
          <a:lstStyle/>
          <a:p>
            <a:fld id="{4711CC9D-6107-7548-B4BD-1CA8BD1DF5AD}" type="slidenum">
              <a:rPr lang="en-US" smtClean="0"/>
              <a:t>‹#›</a:t>
            </a:fld>
            <a:endParaRPr lang="en-US"/>
          </a:p>
        </p:txBody>
      </p:sp>
    </p:spTree>
    <p:extLst>
      <p:ext uri="{BB962C8B-B14F-4D97-AF65-F5344CB8AC3E}">
        <p14:creationId xmlns:p14="http://schemas.microsoft.com/office/powerpoint/2010/main" val="419496073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75740B-B263-5731-8605-E162C1A95BFA}"/>
              </a:ext>
            </a:extLst>
          </p:cNvPr>
          <p:cNvSpPr>
            <a:spLocks noGrp="1"/>
          </p:cNvSpPr>
          <p:nvPr>
            <p:ph type="title"/>
          </p:nvPr>
        </p:nvSpPr>
        <p:spPr>
          <a:xfrm>
            <a:off x="831850" y="1709738"/>
            <a:ext cx="10515600" cy="2852737"/>
          </a:xfrm>
        </p:spPr>
        <p:txBody>
          <a:bodyPr anchor="b"/>
          <a:lstStyle>
            <a:lvl1pPr>
              <a:defRPr sz="6000"/>
            </a:lvl1pPr>
          </a:lstStyle>
          <a:p>
            <a:r>
              <a:rPr lang="en-GB"/>
              <a:t>Click to edit Master title style</a:t>
            </a:r>
            <a:endParaRPr lang="en-US"/>
          </a:p>
        </p:txBody>
      </p:sp>
      <p:sp>
        <p:nvSpPr>
          <p:cNvPr id="3" name="Text Placeholder 2">
            <a:extLst>
              <a:ext uri="{FF2B5EF4-FFF2-40B4-BE49-F238E27FC236}">
                <a16:creationId xmlns:a16="http://schemas.microsoft.com/office/drawing/2014/main" id="{123283BD-5882-A424-F7D5-E94BA554D5AC}"/>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GB"/>
              <a:t>Click to edit Master text styles</a:t>
            </a:r>
          </a:p>
        </p:txBody>
      </p:sp>
      <p:sp>
        <p:nvSpPr>
          <p:cNvPr id="4" name="Date Placeholder 3">
            <a:extLst>
              <a:ext uri="{FF2B5EF4-FFF2-40B4-BE49-F238E27FC236}">
                <a16:creationId xmlns:a16="http://schemas.microsoft.com/office/drawing/2014/main" id="{1A5B4D57-B3E7-7FF0-C5FF-E0065E81762E}"/>
              </a:ext>
            </a:extLst>
          </p:cNvPr>
          <p:cNvSpPr>
            <a:spLocks noGrp="1"/>
          </p:cNvSpPr>
          <p:nvPr>
            <p:ph type="dt" sz="half" idx="10"/>
          </p:nvPr>
        </p:nvSpPr>
        <p:spPr/>
        <p:txBody>
          <a:bodyPr/>
          <a:lstStyle/>
          <a:p>
            <a:fld id="{3776CE64-E3D0-6D4F-98CA-BF216D197E94}" type="datetimeFigureOut">
              <a:rPr lang="en-US" smtClean="0"/>
              <a:t>9/17/25</a:t>
            </a:fld>
            <a:endParaRPr lang="en-US"/>
          </a:p>
        </p:txBody>
      </p:sp>
      <p:sp>
        <p:nvSpPr>
          <p:cNvPr id="5" name="Footer Placeholder 4">
            <a:extLst>
              <a:ext uri="{FF2B5EF4-FFF2-40B4-BE49-F238E27FC236}">
                <a16:creationId xmlns:a16="http://schemas.microsoft.com/office/drawing/2014/main" id="{E3A46034-9D60-1B95-80EE-AB53059B9EF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E429B74-6938-6D5D-8D04-F8371ACE6908}"/>
              </a:ext>
            </a:extLst>
          </p:cNvPr>
          <p:cNvSpPr>
            <a:spLocks noGrp="1"/>
          </p:cNvSpPr>
          <p:nvPr>
            <p:ph type="sldNum" sz="quarter" idx="12"/>
          </p:nvPr>
        </p:nvSpPr>
        <p:spPr/>
        <p:txBody>
          <a:bodyPr/>
          <a:lstStyle/>
          <a:p>
            <a:fld id="{4711CC9D-6107-7548-B4BD-1CA8BD1DF5AD}" type="slidenum">
              <a:rPr lang="en-US" smtClean="0"/>
              <a:t>‹#›</a:t>
            </a:fld>
            <a:endParaRPr lang="en-US"/>
          </a:p>
        </p:txBody>
      </p:sp>
    </p:spTree>
    <p:extLst>
      <p:ext uri="{BB962C8B-B14F-4D97-AF65-F5344CB8AC3E}">
        <p14:creationId xmlns:p14="http://schemas.microsoft.com/office/powerpoint/2010/main" val="313667038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904364-9B86-5999-3062-AC02D7CBC604}"/>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98A776BC-8F7E-D461-CDC2-F1C142B2D24C}"/>
              </a:ext>
            </a:extLst>
          </p:cNvPr>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a:extLst>
              <a:ext uri="{FF2B5EF4-FFF2-40B4-BE49-F238E27FC236}">
                <a16:creationId xmlns:a16="http://schemas.microsoft.com/office/drawing/2014/main" id="{2E2617F2-6BC3-8E59-866A-C0C592BB50C0}"/>
              </a:ext>
            </a:extLst>
          </p:cNvPr>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Date Placeholder 4">
            <a:extLst>
              <a:ext uri="{FF2B5EF4-FFF2-40B4-BE49-F238E27FC236}">
                <a16:creationId xmlns:a16="http://schemas.microsoft.com/office/drawing/2014/main" id="{42847BEA-FD48-A99E-0892-0C6BDCFC0823}"/>
              </a:ext>
            </a:extLst>
          </p:cNvPr>
          <p:cNvSpPr>
            <a:spLocks noGrp="1"/>
          </p:cNvSpPr>
          <p:nvPr>
            <p:ph type="dt" sz="half" idx="10"/>
          </p:nvPr>
        </p:nvSpPr>
        <p:spPr/>
        <p:txBody>
          <a:bodyPr/>
          <a:lstStyle/>
          <a:p>
            <a:fld id="{3776CE64-E3D0-6D4F-98CA-BF216D197E94}" type="datetimeFigureOut">
              <a:rPr lang="en-US" smtClean="0"/>
              <a:t>9/17/25</a:t>
            </a:fld>
            <a:endParaRPr lang="en-US"/>
          </a:p>
        </p:txBody>
      </p:sp>
      <p:sp>
        <p:nvSpPr>
          <p:cNvPr id="6" name="Footer Placeholder 5">
            <a:extLst>
              <a:ext uri="{FF2B5EF4-FFF2-40B4-BE49-F238E27FC236}">
                <a16:creationId xmlns:a16="http://schemas.microsoft.com/office/drawing/2014/main" id="{FF107C74-B8C2-29B8-B79D-30024F358BD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B8DE589-E462-38DE-24DB-A1EFD261D428}"/>
              </a:ext>
            </a:extLst>
          </p:cNvPr>
          <p:cNvSpPr>
            <a:spLocks noGrp="1"/>
          </p:cNvSpPr>
          <p:nvPr>
            <p:ph type="sldNum" sz="quarter" idx="12"/>
          </p:nvPr>
        </p:nvSpPr>
        <p:spPr/>
        <p:txBody>
          <a:bodyPr/>
          <a:lstStyle/>
          <a:p>
            <a:fld id="{4711CC9D-6107-7548-B4BD-1CA8BD1DF5AD}" type="slidenum">
              <a:rPr lang="en-US" smtClean="0"/>
              <a:t>‹#›</a:t>
            </a:fld>
            <a:endParaRPr lang="en-US"/>
          </a:p>
        </p:txBody>
      </p:sp>
    </p:spTree>
    <p:extLst>
      <p:ext uri="{BB962C8B-B14F-4D97-AF65-F5344CB8AC3E}">
        <p14:creationId xmlns:p14="http://schemas.microsoft.com/office/powerpoint/2010/main" val="321460389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E2FA7E-5671-3486-114B-EC6EFF3B5F39}"/>
              </a:ext>
            </a:extLst>
          </p:cNvPr>
          <p:cNvSpPr>
            <a:spLocks noGrp="1"/>
          </p:cNvSpPr>
          <p:nvPr>
            <p:ph type="title"/>
          </p:nvPr>
        </p:nvSpPr>
        <p:spPr>
          <a:xfrm>
            <a:off x="839788" y="365125"/>
            <a:ext cx="10515600" cy="1325563"/>
          </a:xfrm>
        </p:spPr>
        <p:txBody>
          <a:bodyPr/>
          <a:lstStyle/>
          <a:p>
            <a:r>
              <a:rPr lang="en-GB"/>
              <a:t>Click to edit Master title style</a:t>
            </a:r>
            <a:endParaRPr lang="en-US"/>
          </a:p>
        </p:txBody>
      </p:sp>
      <p:sp>
        <p:nvSpPr>
          <p:cNvPr id="3" name="Text Placeholder 2">
            <a:extLst>
              <a:ext uri="{FF2B5EF4-FFF2-40B4-BE49-F238E27FC236}">
                <a16:creationId xmlns:a16="http://schemas.microsoft.com/office/drawing/2014/main" id="{638301EA-D413-805E-8B1F-56EB6C2C57ED}"/>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76EA44AE-8718-22A7-166D-C8772933D68F}"/>
              </a:ext>
            </a:extLst>
          </p:cNvPr>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Text Placeholder 4">
            <a:extLst>
              <a:ext uri="{FF2B5EF4-FFF2-40B4-BE49-F238E27FC236}">
                <a16:creationId xmlns:a16="http://schemas.microsoft.com/office/drawing/2014/main" id="{8AAC9CD9-D987-0999-93AD-8DC8ACF489B4}"/>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9A99F8A1-E9D2-1323-C438-EE72E63527B7}"/>
              </a:ext>
            </a:extLst>
          </p:cNvPr>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7" name="Date Placeholder 6">
            <a:extLst>
              <a:ext uri="{FF2B5EF4-FFF2-40B4-BE49-F238E27FC236}">
                <a16:creationId xmlns:a16="http://schemas.microsoft.com/office/drawing/2014/main" id="{8AEDAD58-FD66-9AAB-BBBF-BEEDA143C976}"/>
              </a:ext>
            </a:extLst>
          </p:cNvPr>
          <p:cNvSpPr>
            <a:spLocks noGrp="1"/>
          </p:cNvSpPr>
          <p:nvPr>
            <p:ph type="dt" sz="half" idx="10"/>
          </p:nvPr>
        </p:nvSpPr>
        <p:spPr/>
        <p:txBody>
          <a:bodyPr/>
          <a:lstStyle/>
          <a:p>
            <a:fld id="{3776CE64-E3D0-6D4F-98CA-BF216D197E94}" type="datetimeFigureOut">
              <a:rPr lang="en-US" smtClean="0"/>
              <a:t>9/17/25</a:t>
            </a:fld>
            <a:endParaRPr lang="en-US"/>
          </a:p>
        </p:txBody>
      </p:sp>
      <p:sp>
        <p:nvSpPr>
          <p:cNvPr id="8" name="Footer Placeholder 7">
            <a:extLst>
              <a:ext uri="{FF2B5EF4-FFF2-40B4-BE49-F238E27FC236}">
                <a16:creationId xmlns:a16="http://schemas.microsoft.com/office/drawing/2014/main" id="{02EA3A9D-F0D7-96A3-951D-2D598D479A2A}"/>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20B07F53-0A48-4E6E-373F-F621D5B862C0}"/>
              </a:ext>
            </a:extLst>
          </p:cNvPr>
          <p:cNvSpPr>
            <a:spLocks noGrp="1"/>
          </p:cNvSpPr>
          <p:nvPr>
            <p:ph type="sldNum" sz="quarter" idx="12"/>
          </p:nvPr>
        </p:nvSpPr>
        <p:spPr/>
        <p:txBody>
          <a:bodyPr/>
          <a:lstStyle/>
          <a:p>
            <a:fld id="{4711CC9D-6107-7548-B4BD-1CA8BD1DF5AD}" type="slidenum">
              <a:rPr lang="en-US" smtClean="0"/>
              <a:t>‹#›</a:t>
            </a:fld>
            <a:endParaRPr lang="en-US"/>
          </a:p>
        </p:txBody>
      </p:sp>
    </p:spTree>
    <p:extLst>
      <p:ext uri="{BB962C8B-B14F-4D97-AF65-F5344CB8AC3E}">
        <p14:creationId xmlns:p14="http://schemas.microsoft.com/office/powerpoint/2010/main" val="299771137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1C6DBB-3F6B-677E-A908-326984A9CE89}"/>
              </a:ext>
            </a:extLst>
          </p:cNvPr>
          <p:cNvSpPr>
            <a:spLocks noGrp="1"/>
          </p:cNvSpPr>
          <p:nvPr>
            <p:ph type="title"/>
          </p:nvPr>
        </p:nvSpPr>
        <p:spPr/>
        <p:txBody>
          <a:bodyPr/>
          <a:lstStyle/>
          <a:p>
            <a:r>
              <a:rPr lang="en-GB"/>
              <a:t>Click to edit Master title style</a:t>
            </a:r>
            <a:endParaRPr lang="en-US"/>
          </a:p>
        </p:txBody>
      </p:sp>
      <p:sp>
        <p:nvSpPr>
          <p:cNvPr id="3" name="Date Placeholder 2">
            <a:extLst>
              <a:ext uri="{FF2B5EF4-FFF2-40B4-BE49-F238E27FC236}">
                <a16:creationId xmlns:a16="http://schemas.microsoft.com/office/drawing/2014/main" id="{D8F7EA8C-85DF-EB0D-F3B5-1A5BB9F3C375}"/>
              </a:ext>
            </a:extLst>
          </p:cNvPr>
          <p:cNvSpPr>
            <a:spLocks noGrp="1"/>
          </p:cNvSpPr>
          <p:nvPr>
            <p:ph type="dt" sz="half" idx="10"/>
          </p:nvPr>
        </p:nvSpPr>
        <p:spPr/>
        <p:txBody>
          <a:bodyPr/>
          <a:lstStyle/>
          <a:p>
            <a:fld id="{3776CE64-E3D0-6D4F-98CA-BF216D197E94}" type="datetimeFigureOut">
              <a:rPr lang="en-US" smtClean="0"/>
              <a:t>9/17/25</a:t>
            </a:fld>
            <a:endParaRPr lang="en-US"/>
          </a:p>
        </p:txBody>
      </p:sp>
      <p:sp>
        <p:nvSpPr>
          <p:cNvPr id="4" name="Footer Placeholder 3">
            <a:extLst>
              <a:ext uri="{FF2B5EF4-FFF2-40B4-BE49-F238E27FC236}">
                <a16:creationId xmlns:a16="http://schemas.microsoft.com/office/drawing/2014/main" id="{2DAA15AB-9FCF-A281-1989-A7E9772C446F}"/>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40D2BDD6-7D58-FBB1-F1BA-544FA6DCB16D}"/>
              </a:ext>
            </a:extLst>
          </p:cNvPr>
          <p:cNvSpPr>
            <a:spLocks noGrp="1"/>
          </p:cNvSpPr>
          <p:nvPr>
            <p:ph type="sldNum" sz="quarter" idx="12"/>
          </p:nvPr>
        </p:nvSpPr>
        <p:spPr/>
        <p:txBody>
          <a:bodyPr/>
          <a:lstStyle/>
          <a:p>
            <a:fld id="{4711CC9D-6107-7548-B4BD-1CA8BD1DF5AD}" type="slidenum">
              <a:rPr lang="en-US" smtClean="0"/>
              <a:t>‹#›</a:t>
            </a:fld>
            <a:endParaRPr lang="en-US"/>
          </a:p>
        </p:txBody>
      </p:sp>
    </p:spTree>
    <p:extLst>
      <p:ext uri="{BB962C8B-B14F-4D97-AF65-F5344CB8AC3E}">
        <p14:creationId xmlns:p14="http://schemas.microsoft.com/office/powerpoint/2010/main" val="120769001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D0080632-664C-A1F9-5E43-49E4EA08692D}"/>
              </a:ext>
            </a:extLst>
          </p:cNvPr>
          <p:cNvSpPr>
            <a:spLocks noGrp="1"/>
          </p:cNvSpPr>
          <p:nvPr>
            <p:ph type="dt" sz="half" idx="10"/>
          </p:nvPr>
        </p:nvSpPr>
        <p:spPr/>
        <p:txBody>
          <a:bodyPr/>
          <a:lstStyle/>
          <a:p>
            <a:fld id="{3776CE64-E3D0-6D4F-98CA-BF216D197E94}" type="datetimeFigureOut">
              <a:rPr lang="en-US" smtClean="0"/>
              <a:t>9/17/25</a:t>
            </a:fld>
            <a:endParaRPr lang="en-US"/>
          </a:p>
        </p:txBody>
      </p:sp>
      <p:sp>
        <p:nvSpPr>
          <p:cNvPr id="3" name="Footer Placeholder 2">
            <a:extLst>
              <a:ext uri="{FF2B5EF4-FFF2-40B4-BE49-F238E27FC236}">
                <a16:creationId xmlns:a16="http://schemas.microsoft.com/office/drawing/2014/main" id="{EBD050B8-A0D4-DDBD-09B9-81826B160F28}"/>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942522B6-5CE7-3E08-1EC7-4E6B68555116}"/>
              </a:ext>
            </a:extLst>
          </p:cNvPr>
          <p:cNvSpPr>
            <a:spLocks noGrp="1"/>
          </p:cNvSpPr>
          <p:nvPr>
            <p:ph type="sldNum" sz="quarter" idx="12"/>
          </p:nvPr>
        </p:nvSpPr>
        <p:spPr/>
        <p:txBody>
          <a:bodyPr/>
          <a:lstStyle/>
          <a:p>
            <a:fld id="{4711CC9D-6107-7548-B4BD-1CA8BD1DF5AD}" type="slidenum">
              <a:rPr lang="en-US" smtClean="0"/>
              <a:t>‹#›</a:t>
            </a:fld>
            <a:endParaRPr lang="en-US"/>
          </a:p>
        </p:txBody>
      </p:sp>
    </p:spTree>
    <p:extLst>
      <p:ext uri="{BB962C8B-B14F-4D97-AF65-F5344CB8AC3E}">
        <p14:creationId xmlns:p14="http://schemas.microsoft.com/office/powerpoint/2010/main" val="32401064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A7390C-7562-6CAF-A067-403F585E3485}"/>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Content Placeholder 2">
            <a:extLst>
              <a:ext uri="{FF2B5EF4-FFF2-40B4-BE49-F238E27FC236}">
                <a16:creationId xmlns:a16="http://schemas.microsoft.com/office/drawing/2014/main" id="{A82235B5-71E5-B421-3534-7F9A29E42A2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Text Placeholder 3">
            <a:extLst>
              <a:ext uri="{FF2B5EF4-FFF2-40B4-BE49-F238E27FC236}">
                <a16:creationId xmlns:a16="http://schemas.microsoft.com/office/drawing/2014/main" id="{56DA42FA-7B62-CEFF-1D78-F690EF572F9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3DCB8DD5-C0A3-EEF8-7C3F-3B1FB457C2E6}"/>
              </a:ext>
            </a:extLst>
          </p:cNvPr>
          <p:cNvSpPr>
            <a:spLocks noGrp="1"/>
          </p:cNvSpPr>
          <p:nvPr>
            <p:ph type="dt" sz="half" idx="10"/>
          </p:nvPr>
        </p:nvSpPr>
        <p:spPr/>
        <p:txBody>
          <a:bodyPr/>
          <a:lstStyle/>
          <a:p>
            <a:fld id="{3776CE64-E3D0-6D4F-98CA-BF216D197E94}" type="datetimeFigureOut">
              <a:rPr lang="en-US" smtClean="0"/>
              <a:t>9/17/25</a:t>
            </a:fld>
            <a:endParaRPr lang="en-US"/>
          </a:p>
        </p:txBody>
      </p:sp>
      <p:sp>
        <p:nvSpPr>
          <p:cNvPr id="6" name="Footer Placeholder 5">
            <a:extLst>
              <a:ext uri="{FF2B5EF4-FFF2-40B4-BE49-F238E27FC236}">
                <a16:creationId xmlns:a16="http://schemas.microsoft.com/office/drawing/2014/main" id="{85A1674A-B9C1-E3CC-7878-06A128079FC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EF95FB2-7482-54F6-2164-4C7E2DF0B0A0}"/>
              </a:ext>
            </a:extLst>
          </p:cNvPr>
          <p:cNvSpPr>
            <a:spLocks noGrp="1"/>
          </p:cNvSpPr>
          <p:nvPr>
            <p:ph type="sldNum" sz="quarter" idx="12"/>
          </p:nvPr>
        </p:nvSpPr>
        <p:spPr/>
        <p:txBody>
          <a:bodyPr/>
          <a:lstStyle/>
          <a:p>
            <a:fld id="{4711CC9D-6107-7548-B4BD-1CA8BD1DF5AD}" type="slidenum">
              <a:rPr lang="en-US" smtClean="0"/>
              <a:t>‹#›</a:t>
            </a:fld>
            <a:endParaRPr lang="en-US"/>
          </a:p>
        </p:txBody>
      </p:sp>
    </p:spTree>
    <p:extLst>
      <p:ext uri="{BB962C8B-B14F-4D97-AF65-F5344CB8AC3E}">
        <p14:creationId xmlns:p14="http://schemas.microsoft.com/office/powerpoint/2010/main" val="96441179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F3A820-D6FF-B870-CC8A-EC680484CAC5}"/>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Picture Placeholder 2">
            <a:extLst>
              <a:ext uri="{FF2B5EF4-FFF2-40B4-BE49-F238E27FC236}">
                <a16:creationId xmlns:a16="http://schemas.microsoft.com/office/drawing/2014/main" id="{54D339EA-5769-E002-E0B2-A023C5456D71}"/>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CD226F45-EC18-A9F8-4FA3-8CB3AA5D3E7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8DB08231-1975-76B6-29F9-0F3D470C5517}"/>
              </a:ext>
            </a:extLst>
          </p:cNvPr>
          <p:cNvSpPr>
            <a:spLocks noGrp="1"/>
          </p:cNvSpPr>
          <p:nvPr>
            <p:ph type="dt" sz="half" idx="10"/>
          </p:nvPr>
        </p:nvSpPr>
        <p:spPr/>
        <p:txBody>
          <a:bodyPr/>
          <a:lstStyle/>
          <a:p>
            <a:fld id="{3776CE64-E3D0-6D4F-98CA-BF216D197E94}" type="datetimeFigureOut">
              <a:rPr lang="en-US" smtClean="0"/>
              <a:t>9/17/25</a:t>
            </a:fld>
            <a:endParaRPr lang="en-US"/>
          </a:p>
        </p:txBody>
      </p:sp>
      <p:sp>
        <p:nvSpPr>
          <p:cNvPr id="6" name="Footer Placeholder 5">
            <a:extLst>
              <a:ext uri="{FF2B5EF4-FFF2-40B4-BE49-F238E27FC236}">
                <a16:creationId xmlns:a16="http://schemas.microsoft.com/office/drawing/2014/main" id="{E11D720B-12A0-78C6-1F1A-19BCF67F2DC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EDFECB1-3C9D-F88F-3FD9-6336FA1E78A3}"/>
              </a:ext>
            </a:extLst>
          </p:cNvPr>
          <p:cNvSpPr>
            <a:spLocks noGrp="1"/>
          </p:cNvSpPr>
          <p:nvPr>
            <p:ph type="sldNum" sz="quarter" idx="12"/>
          </p:nvPr>
        </p:nvSpPr>
        <p:spPr/>
        <p:txBody>
          <a:bodyPr/>
          <a:lstStyle/>
          <a:p>
            <a:fld id="{4711CC9D-6107-7548-B4BD-1CA8BD1DF5AD}" type="slidenum">
              <a:rPr lang="en-US" smtClean="0"/>
              <a:t>‹#›</a:t>
            </a:fld>
            <a:endParaRPr lang="en-US"/>
          </a:p>
        </p:txBody>
      </p:sp>
    </p:spTree>
    <p:extLst>
      <p:ext uri="{BB962C8B-B14F-4D97-AF65-F5344CB8AC3E}">
        <p14:creationId xmlns:p14="http://schemas.microsoft.com/office/powerpoint/2010/main" val="10267721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B33548-E7AC-ACD0-F58E-92735917E517}"/>
              </a:ext>
            </a:extLst>
          </p:cNvPr>
          <p:cNvSpPr>
            <a:spLocks noGrp="1"/>
          </p:cNvSpPr>
          <p:nvPr>
            <p:ph type="title"/>
          </p:nvPr>
        </p:nvSpPr>
        <p:spPr/>
        <p:txBody>
          <a:bodyPr/>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1FD09D91-24D7-8E9E-66BA-95AB74CCBBB0}"/>
              </a:ext>
            </a:extLst>
          </p:cNvPr>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149C6685-F77B-D6F3-A0C1-0762E838AF5F}"/>
              </a:ext>
            </a:extLst>
          </p:cNvPr>
          <p:cNvSpPr>
            <a:spLocks noGrp="1"/>
          </p:cNvSpPr>
          <p:nvPr>
            <p:ph type="dt" sz="half" idx="10"/>
          </p:nvPr>
        </p:nvSpPr>
        <p:spPr/>
        <p:txBody>
          <a:bodyPr/>
          <a:lstStyle/>
          <a:p>
            <a:fld id="{3776CE64-E3D0-6D4F-98CA-BF216D197E94}" type="datetimeFigureOut">
              <a:rPr lang="en-US" smtClean="0"/>
              <a:t>9/17/25</a:t>
            </a:fld>
            <a:endParaRPr lang="en-US"/>
          </a:p>
        </p:txBody>
      </p:sp>
      <p:sp>
        <p:nvSpPr>
          <p:cNvPr id="5" name="Footer Placeholder 4">
            <a:extLst>
              <a:ext uri="{FF2B5EF4-FFF2-40B4-BE49-F238E27FC236}">
                <a16:creationId xmlns:a16="http://schemas.microsoft.com/office/drawing/2014/main" id="{23C9F075-8F4B-764E-3E24-887CFF8AEFF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129B1E8-1662-13BB-1DFD-6ABE5A72D9CB}"/>
              </a:ext>
            </a:extLst>
          </p:cNvPr>
          <p:cNvSpPr>
            <a:spLocks noGrp="1"/>
          </p:cNvSpPr>
          <p:nvPr>
            <p:ph type="sldNum" sz="quarter" idx="12"/>
          </p:nvPr>
        </p:nvSpPr>
        <p:spPr/>
        <p:txBody>
          <a:bodyPr/>
          <a:lstStyle/>
          <a:p>
            <a:fld id="{4711CC9D-6107-7548-B4BD-1CA8BD1DF5AD}" type="slidenum">
              <a:rPr lang="en-US" smtClean="0"/>
              <a:t>‹#›</a:t>
            </a:fld>
            <a:endParaRPr lang="en-US"/>
          </a:p>
        </p:txBody>
      </p:sp>
    </p:spTree>
    <p:extLst>
      <p:ext uri="{BB962C8B-B14F-4D97-AF65-F5344CB8AC3E}">
        <p14:creationId xmlns:p14="http://schemas.microsoft.com/office/powerpoint/2010/main" val="32234636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9DABCD1C-2006-58A1-B4E9-ABD7FA371B35}"/>
              </a:ext>
            </a:extLst>
          </p:cNvPr>
          <p:cNvSpPr>
            <a:spLocks noGrp="1"/>
          </p:cNvSpPr>
          <p:nvPr>
            <p:ph type="title" orient="vert"/>
          </p:nvPr>
        </p:nvSpPr>
        <p:spPr>
          <a:xfrm>
            <a:off x="8724900" y="365125"/>
            <a:ext cx="2628900" cy="5811838"/>
          </a:xfrm>
        </p:spPr>
        <p:txBody>
          <a:bodyPr vert="eaVert"/>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5BE66D7A-F633-C72D-BCA8-0649EC35B143}"/>
              </a:ext>
            </a:extLst>
          </p:cNvPr>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8DF7DAF8-73FD-C2B2-798B-85AFB27B8552}"/>
              </a:ext>
            </a:extLst>
          </p:cNvPr>
          <p:cNvSpPr>
            <a:spLocks noGrp="1"/>
          </p:cNvSpPr>
          <p:nvPr>
            <p:ph type="dt" sz="half" idx="10"/>
          </p:nvPr>
        </p:nvSpPr>
        <p:spPr/>
        <p:txBody>
          <a:bodyPr/>
          <a:lstStyle/>
          <a:p>
            <a:fld id="{3776CE64-E3D0-6D4F-98CA-BF216D197E94}" type="datetimeFigureOut">
              <a:rPr lang="en-US" smtClean="0"/>
              <a:t>9/17/25</a:t>
            </a:fld>
            <a:endParaRPr lang="en-US"/>
          </a:p>
        </p:txBody>
      </p:sp>
      <p:sp>
        <p:nvSpPr>
          <p:cNvPr id="5" name="Footer Placeholder 4">
            <a:extLst>
              <a:ext uri="{FF2B5EF4-FFF2-40B4-BE49-F238E27FC236}">
                <a16:creationId xmlns:a16="http://schemas.microsoft.com/office/drawing/2014/main" id="{95A597E5-5BFC-FB5B-E8C4-C577C24D796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395904D-3917-0800-DEC1-B1974BDB0D27}"/>
              </a:ext>
            </a:extLst>
          </p:cNvPr>
          <p:cNvSpPr>
            <a:spLocks noGrp="1"/>
          </p:cNvSpPr>
          <p:nvPr>
            <p:ph type="sldNum" sz="quarter" idx="12"/>
          </p:nvPr>
        </p:nvSpPr>
        <p:spPr/>
        <p:txBody>
          <a:bodyPr/>
          <a:lstStyle/>
          <a:p>
            <a:fld id="{4711CC9D-6107-7548-B4BD-1CA8BD1DF5AD}" type="slidenum">
              <a:rPr lang="en-US" smtClean="0"/>
              <a:t>‹#›</a:t>
            </a:fld>
            <a:endParaRPr lang="en-US"/>
          </a:p>
        </p:txBody>
      </p:sp>
    </p:spTree>
    <p:extLst>
      <p:ext uri="{BB962C8B-B14F-4D97-AF65-F5344CB8AC3E}">
        <p14:creationId xmlns:p14="http://schemas.microsoft.com/office/powerpoint/2010/main" val="426960800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7F7C9316-7F56-22D7-182C-FAC4E73DEEB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endParaRPr lang="en-US"/>
          </a:p>
        </p:txBody>
      </p:sp>
      <p:sp>
        <p:nvSpPr>
          <p:cNvPr id="3" name="Text Placeholder 2">
            <a:extLst>
              <a:ext uri="{FF2B5EF4-FFF2-40B4-BE49-F238E27FC236}">
                <a16:creationId xmlns:a16="http://schemas.microsoft.com/office/drawing/2014/main" id="{04A2931E-F54D-E38C-9A05-AC56715DCCF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26852F8F-D5AE-8286-B9A8-314AECA5FAC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3776CE64-E3D0-6D4F-98CA-BF216D197E94}" type="datetimeFigureOut">
              <a:rPr lang="en-US" smtClean="0"/>
              <a:t>9/17/25</a:t>
            </a:fld>
            <a:endParaRPr lang="en-US"/>
          </a:p>
        </p:txBody>
      </p:sp>
      <p:sp>
        <p:nvSpPr>
          <p:cNvPr id="5" name="Footer Placeholder 4">
            <a:extLst>
              <a:ext uri="{FF2B5EF4-FFF2-40B4-BE49-F238E27FC236}">
                <a16:creationId xmlns:a16="http://schemas.microsoft.com/office/drawing/2014/main" id="{BA7E43C0-EEFF-FB8D-91EB-8DD999931C2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809EEE46-DD01-23C1-2CBB-8C39D1A68A0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4711CC9D-6107-7548-B4BD-1CA8BD1DF5AD}" type="slidenum">
              <a:rPr lang="en-US" smtClean="0"/>
              <a:t>‹#›</a:t>
            </a:fld>
            <a:endParaRPr lang="en-US"/>
          </a:p>
        </p:txBody>
      </p:sp>
    </p:spTree>
    <p:extLst>
      <p:ext uri="{BB962C8B-B14F-4D97-AF65-F5344CB8AC3E}">
        <p14:creationId xmlns:p14="http://schemas.microsoft.com/office/powerpoint/2010/main" val="417285898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E190E5-105D-4176-40C1-B281C6ED8A30}"/>
              </a:ext>
            </a:extLst>
          </p:cNvPr>
          <p:cNvSpPr>
            <a:spLocks noGrp="1"/>
          </p:cNvSpPr>
          <p:nvPr>
            <p:ph type="ctrTitle"/>
          </p:nvPr>
        </p:nvSpPr>
        <p:spPr/>
        <p:txBody>
          <a:bodyPr/>
          <a:lstStyle/>
          <a:p>
            <a:r>
              <a:rPr lang="en-US" dirty="0"/>
              <a:t>RPKI Signed Checklist</a:t>
            </a:r>
            <a:br>
              <a:rPr lang="en-US" dirty="0"/>
            </a:br>
            <a:r>
              <a:rPr lang="en-US" dirty="0"/>
              <a:t>why? what? how?</a:t>
            </a:r>
          </a:p>
        </p:txBody>
      </p:sp>
      <p:sp>
        <p:nvSpPr>
          <p:cNvPr id="3" name="Subtitle 2">
            <a:extLst>
              <a:ext uri="{FF2B5EF4-FFF2-40B4-BE49-F238E27FC236}">
                <a16:creationId xmlns:a16="http://schemas.microsoft.com/office/drawing/2014/main" id="{964DAD03-42AE-840E-B8D7-E277331F2F7E}"/>
              </a:ext>
            </a:extLst>
          </p:cNvPr>
          <p:cNvSpPr>
            <a:spLocks noGrp="1"/>
          </p:cNvSpPr>
          <p:nvPr>
            <p:ph type="subTitle" idx="1"/>
          </p:nvPr>
        </p:nvSpPr>
        <p:spPr/>
        <p:txBody>
          <a:bodyPr/>
          <a:lstStyle/>
          <a:p>
            <a:r>
              <a:rPr lang="en-US" dirty="0"/>
              <a:t>Aftab Siddiqui</a:t>
            </a:r>
          </a:p>
          <a:p>
            <a:r>
              <a:rPr lang="en-US" dirty="0"/>
              <a:t>On behalf of Internet Society and ARIN</a:t>
            </a:r>
          </a:p>
          <a:p>
            <a:r>
              <a:rPr lang="en-US" dirty="0" err="1"/>
              <a:t>me+rsc@aftabsiddiqui.com</a:t>
            </a:r>
            <a:endParaRPr lang="en-US" dirty="0"/>
          </a:p>
        </p:txBody>
      </p:sp>
    </p:spTree>
    <p:extLst>
      <p:ext uri="{BB962C8B-B14F-4D97-AF65-F5344CB8AC3E}">
        <p14:creationId xmlns:p14="http://schemas.microsoft.com/office/powerpoint/2010/main" val="184579014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3BC46A-91A1-FF1E-9968-A035B0BC659F}"/>
              </a:ext>
            </a:extLst>
          </p:cNvPr>
          <p:cNvSpPr>
            <a:spLocks noGrp="1"/>
          </p:cNvSpPr>
          <p:nvPr>
            <p:ph type="title"/>
          </p:nvPr>
        </p:nvSpPr>
        <p:spPr/>
        <p:txBody>
          <a:bodyPr/>
          <a:lstStyle/>
          <a:p>
            <a:r>
              <a:rPr lang="en-US" dirty="0"/>
              <a:t>RSC - Introduction</a:t>
            </a:r>
          </a:p>
        </p:txBody>
      </p:sp>
      <p:sp>
        <p:nvSpPr>
          <p:cNvPr id="3" name="Content Placeholder 2">
            <a:extLst>
              <a:ext uri="{FF2B5EF4-FFF2-40B4-BE49-F238E27FC236}">
                <a16:creationId xmlns:a16="http://schemas.microsoft.com/office/drawing/2014/main" id="{09AA7F6D-80B2-5C40-1403-E580E374C0EA}"/>
              </a:ext>
            </a:extLst>
          </p:cNvPr>
          <p:cNvSpPr>
            <a:spLocks noGrp="1"/>
          </p:cNvSpPr>
          <p:nvPr>
            <p:ph idx="1"/>
          </p:nvPr>
        </p:nvSpPr>
        <p:spPr/>
        <p:txBody>
          <a:bodyPr>
            <a:noAutofit/>
          </a:bodyPr>
          <a:lstStyle/>
          <a:p>
            <a:pPr marL="0" indent="0" algn="l" rtl="0">
              <a:buNone/>
            </a:pPr>
            <a:r>
              <a:rPr lang="en-AU" b="0" i="0" u="none" strike="noStrike" dirty="0">
                <a:solidFill>
                  <a:srgbClr val="000000"/>
                </a:solidFill>
                <a:effectLst/>
                <a:latin typeface="Arial" panose="020B0604020202020204" pitchFamily="34" charset="0"/>
              </a:rPr>
              <a:t>The Resource Public Key Infrastructure (RPKI) secures routing resources. The most common application of RPKI today is the Route Origin Authorization (ROA) that asserts IP prefixes and the authorized origin ASN.  Autonomous System Provider Authorization (ASPA) is another application of RPKI.</a:t>
            </a:r>
            <a:endParaRPr lang="en-AU" b="0" i="0" u="none" strike="noStrike" dirty="0">
              <a:solidFill>
                <a:srgbClr val="000000"/>
              </a:solidFill>
              <a:effectLst/>
            </a:endParaRPr>
          </a:p>
          <a:p>
            <a:pPr marL="0" indent="0" algn="l" rtl="0">
              <a:buNone/>
            </a:pPr>
            <a:br>
              <a:rPr lang="en-AU" b="0" i="0" u="none" strike="noStrike" dirty="0">
                <a:solidFill>
                  <a:srgbClr val="000000"/>
                </a:solidFill>
                <a:effectLst/>
              </a:rPr>
            </a:br>
            <a:r>
              <a:rPr lang="en-AU" b="0" i="0" u="none" strike="noStrike" dirty="0">
                <a:solidFill>
                  <a:srgbClr val="000000"/>
                </a:solidFill>
                <a:effectLst/>
                <a:latin typeface="Arial" panose="020B0604020202020204" pitchFamily="34" charset="0"/>
              </a:rPr>
              <a:t>RPKI Signed Checklists (RSCs) is a new type of RPKI object that came out in late 2022 (RFC9323). RSCs allow resource holders (prefix/ASN) to sign a list of hashing of arbitrary text with authorized resources they hold. </a:t>
            </a:r>
            <a:endParaRPr lang="en-AU" b="0" i="0" u="none" strike="noStrike" dirty="0">
              <a:solidFill>
                <a:srgbClr val="000000"/>
              </a:solidFill>
              <a:effectLst/>
            </a:endParaRPr>
          </a:p>
        </p:txBody>
      </p:sp>
    </p:spTree>
    <p:extLst>
      <p:ext uri="{BB962C8B-B14F-4D97-AF65-F5344CB8AC3E}">
        <p14:creationId xmlns:p14="http://schemas.microsoft.com/office/powerpoint/2010/main" val="291939154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219F3D-6B04-CC72-845C-AD0CE74F7B5E}"/>
              </a:ext>
            </a:extLst>
          </p:cNvPr>
          <p:cNvSpPr>
            <a:spLocks noGrp="1"/>
          </p:cNvSpPr>
          <p:nvPr>
            <p:ph type="title"/>
          </p:nvPr>
        </p:nvSpPr>
        <p:spPr/>
        <p:txBody>
          <a:bodyPr/>
          <a:lstStyle/>
          <a:p>
            <a:r>
              <a:rPr lang="en-US" dirty="0"/>
              <a:t>Step 1</a:t>
            </a:r>
          </a:p>
        </p:txBody>
      </p:sp>
      <p:sp>
        <p:nvSpPr>
          <p:cNvPr id="3" name="Content Placeholder 2">
            <a:extLst>
              <a:ext uri="{FF2B5EF4-FFF2-40B4-BE49-F238E27FC236}">
                <a16:creationId xmlns:a16="http://schemas.microsoft.com/office/drawing/2014/main" id="{048DFA8E-FA70-E7A1-7587-0AD6C426421E}"/>
              </a:ext>
            </a:extLst>
          </p:cNvPr>
          <p:cNvSpPr>
            <a:spLocks noGrp="1"/>
          </p:cNvSpPr>
          <p:nvPr>
            <p:ph idx="1"/>
          </p:nvPr>
        </p:nvSpPr>
        <p:spPr/>
        <p:txBody>
          <a:bodyPr>
            <a:noAutofit/>
          </a:bodyPr>
          <a:lstStyle/>
          <a:p>
            <a:pPr algn="l" rtl="0" fontAlgn="base">
              <a:spcBef>
                <a:spcPts val="1200"/>
              </a:spcBef>
              <a:buFont typeface="+mj-lt"/>
              <a:buAutoNum type="arabicPeriod"/>
            </a:pPr>
            <a:r>
              <a:rPr lang="en-AU" sz="2400" b="0" i="0" u="none" strike="noStrike" dirty="0">
                <a:solidFill>
                  <a:srgbClr val="000000"/>
                </a:solidFill>
                <a:effectLst/>
                <a:latin typeface="Times New Roman" panose="02020603050405020304" pitchFamily="18" charset="0"/>
              </a:rPr>
              <a:t>The resource holder (e.g., an ISP) </a:t>
            </a:r>
            <a:r>
              <a:rPr lang="en-AU" sz="2400" i="0" u="none" strike="noStrike" dirty="0">
                <a:solidFill>
                  <a:srgbClr val="000000"/>
                </a:solidFill>
                <a:effectLst/>
                <a:latin typeface="Times New Roman" panose="02020603050405020304" pitchFamily="18" charset="0"/>
              </a:rPr>
              <a:t>creates a list of files they </a:t>
            </a:r>
            <a:r>
              <a:rPr lang="en-AU" sz="2400" b="0" i="0" u="none" strike="noStrike" dirty="0">
                <a:solidFill>
                  <a:srgbClr val="000000"/>
                </a:solidFill>
                <a:effectLst/>
                <a:latin typeface="Times New Roman" panose="02020603050405020304" pitchFamily="18" charset="0"/>
              </a:rPr>
              <a:t>want to sign. These files could contain:</a:t>
            </a:r>
            <a:endParaRPr lang="en-AU" sz="2400" b="0" i="0" u="none" strike="noStrike" dirty="0">
              <a:solidFill>
                <a:srgbClr val="000000"/>
              </a:solidFill>
              <a:effectLst/>
              <a:latin typeface="Arial" panose="020B0604020202020204" pitchFamily="34" charset="0"/>
            </a:endParaRPr>
          </a:p>
          <a:p>
            <a:pPr marL="742950" lvl="1" indent="-285750" algn="l" rtl="0" fontAlgn="base">
              <a:buFont typeface="Arial" panose="020B0604020202020204" pitchFamily="34" charset="0"/>
              <a:buChar char="•"/>
            </a:pPr>
            <a:r>
              <a:rPr lang="en-AU" b="0" i="0" u="none" strike="noStrike" dirty="0">
                <a:solidFill>
                  <a:srgbClr val="000000"/>
                </a:solidFill>
                <a:effectLst/>
                <a:latin typeface="Times New Roman" panose="02020603050405020304" pitchFamily="18" charset="0"/>
              </a:rPr>
              <a:t>Information about IP addresses or ASNs.</a:t>
            </a:r>
            <a:endParaRPr lang="en-AU" b="0" i="0" u="none" strike="noStrike" dirty="0">
              <a:solidFill>
                <a:srgbClr val="000000"/>
              </a:solidFill>
              <a:effectLst/>
              <a:latin typeface="Arial" panose="020B0604020202020204" pitchFamily="34" charset="0"/>
            </a:endParaRPr>
          </a:p>
          <a:p>
            <a:pPr marL="742950" lvl="1" indent="-285750" algn="l" rtl="0" fontAlgn="base">
              <a:buFont typeface="Arial" panose="020B0604020202020204" pitchFamily="34" charset="0"/>
              <a:buChar char="•"/>
            </a:pPr>
            <a:r>
              <a:rPr lang="en-AU" b="0" i="0" u="none" strike="noStrike" dirty="0">
                <a:solidFill>
                  <a:srgbClr val="000000"/>
                </a:solidFill>
                <a:effectLst/>
                <a:latin typeface="Times New Roman" panose="02020603050405020304" pitchFamily="18" charset="0"/>
              </a:rPr>
              <a:t>Peering agreements.</a:t>
            </a:r>
            <a:endParaRPr lang="en-AU" b="0" i="0" u="none" strike="noStrike" dirty="0">
              <a:solidFill>
                <a:srgbClr val="000000"/>
              </a:solidFill>
              <a:effectLst/>
              <a:latin typeface="Arial" panose="020B0604020202020204" pitchFamily="34" charset="0"/>
            </a:endParaRPr>
          </a:p>
          <a:p>
            <a:pPr marL="742950" lvl="1" indent="-285750" algn="l" rtl="0" fontAlgn="base">
              <a:buFont typeface="Arial" panose="020B0604020202020204" pitchFamily="34" charset="0"/>
              <a:buChar char="•"/>
            </a:pPr>
            <a:r>
              <a:rPr lang="en-AU" b="0" i="0" u="none" strike="noStrike" dirty="0">
                <a:solidFill>
                  <a:srgbClr val="000000"/>
                </a:solidFill>
                <a:effectLst/>
                <a:latin typeface="Times New Roman" panose="02020603050405020304" pitchFamily="18" charset="0"/>
              </a:rPr>
              <a:t>Routing security attestations.</a:t>
            </a:r>
            <a:endParaRPr lang="en-AU" b="0" i="0" u="none" strike="noStrike" dirty="0">
              <a:solidFill>
                <a:srgbClr val="000000"/>
              </a:solidFill>
              <a:effectLst/>
              <a:latin typeface="Arial" panose="020B0604020202020204" pitchFamily="34" charset="0"/>
            </a:endParaRPr>
          </a:p>
          <a:p>
            <a:pPr marL="742950" lvl="1" indent="-285750" algn="l" rtl="0" fontAlgn="base">
              <a:buFont typeface="Arial" panose="020B0604020202020204" pitchFamily="34" charset="0"/>
              <a:buChar char="•"/>
            </a:pPr>
            <a:r>
              <a:rPr lang="en-AU" b="0" i="0" u="none" strike="noStrike" dirty="0">
                <a:solidFill>
                  <a:srgbClr val="000000"/>
                </a:solidFill>
                <a:effectLst/>
                <a:latin typeface="Times New Roman" panose="02020603050405020304" pitchFamily="18" charset="0"/>
              </a:rPr>
              <a:t>Any other arbitrary digital object requiring validation.</a:t>
            </a:r>
            <a:endParaRPr lang="en-AU" b="0" i="0" u="none" strike="noStrike" dirty="0">
              <a:solidFill>
                <a:srgbClr val="000000"/>
              </a:solidFill>
              <a:effectLst/>
              <a:latin typeface="Arial" panose="020B0604020202020204" pitchFamily="34" charset="0"/>
            </a:endParaRPr>
          </a:p>
          <a:p>
            <a:pPr algn="l" rtl="0" fontAlgn="base">
              <a:buFont typeface="+mj-lt"/>
              <a:buAutoNum type="arabicPeriod"/>
            </a:pPr>
            <a:r>
              <a:rPr lang="en-AU" sz="2400" b="0" i="0" u="none" strike="noStrike" dirty="0">
                <a:solidFill>
                  <a:srgbClr val="000000"/>
                </a:solidFill>
                <a:effectLst/>
                <a:latin typeface="Times New Roman" panose="02020603050405020304" pitchFamily="18" charset="0"/>
              </a:rPr>
              <a:t>The resource </a:t>
            </a:r>
            <a:r>
              <a:rPr lang="en-AU" sz="2400" i="0" u="none" strike="noStrike" dirty="0">
                <a:solidFill>
                  <a:srgbClr val="000000"/>
                </a:solidFill>
                <a:effectLst/>
                <a:latin typeface="Times New Roman" panose="02020603050405020304" pitchFamily="18" charset="0"/>
              </a:rPr>
              <a:t>holder computes a cryptographic hash (e.g., SHA-256) for each file.</a:t>
            </a:r>
            <a:endParaRPr lang="en-AU" sz="2400" i="0" u="none" strike="noStrike" dirty="0">
              <a:solidFill>
                <a:srgbClr val="000000"/>
              </a:solidFill>
              <a:effectLst/>
              <a:latin typeface="Arial" panose="020B0604020202020204" pitchFamily="34" charset="0"/>
            </a:endParaRPr>
          </a:p>
          <a:p>
            <a:pPr algn="l" rtl="0" fontAlgn="base">
              <a:buFont typeface="+mj-lt"/>
              <a:buAutoNum type="arabicPeriod"/>
            </a:pPr>
            <a:r>
              <a:rPr lang="en-AU" sz="2400" b="0" i="0" u="none" strike="noStrike" dirty="0">
                <a:solidFill>
                  <a:srgbClr val="000000"/>
                </a:solidFill>
                <a:effectLst/>
                <a:latin typeface="Times New Roman" panose="02020603050405020304" pitchFamily="18" charset="0"/>
              </a:rPr>
              <a:t>These hashes, along with </a:t>
            </a:r>
            <a:r>
              <a:rPr lang="en-AU" sz="2400" i="0" u="none" strike="noStrike" dirty="0">
                <a:solidFill>
                  <a:srgbClr val="000000"/>
                </a:solidFill>
                <a:effectLst/>
                <a:latin typeface="Times New Roman" panose="02020603050405020304" pitchFamily="18" charset="0"/>
              </a:rPr>
              <a:t>filenames</a:t>
            </a:r>
            <a:r>
              <a:rPr lang="en-AU" sz="2400" b="0" i="0" u="none" strike="noStrike" dirty="0">
                <a:solidFill>
                  <a:srgbClr val="000000"/>
                </a:solidFill>
                <a:effectLst/>
                <a:latin typeface="Times New Roman" panose="02020603050405020304" pitchFamily="18" charset="0"/>
              </a:rPr>
              <a:t>, are packaged into an </a:t>
            </a:r>
            <a:r>
              <a:rPr lang="en-AU" sz="2400" b="1" i="0" u="none" strike="noStrike" dirty="0">
                <a:solidFill>
                  <a:srgbClr val="000000"/>
                </a:solidFill>
                <a:effectLst/>
                <a:latin typeface="Times New Roman" panose="02020603050405020304" pitchFamily="18" charset="0"/>
              </a:rPr>
              <a:t>RSC object</a:t>
            </a:r>
            <a:r>
              <a:rPr lang="en-AU" sz="2400" b="0" i="0" u="none" strike="noStrike" dirty="0">
                <a:solidFill>
                  <a:srgbClr val="000000"/>
                </a:solidFill>
                <a:effectLst/>
                <a:latin typeface="Times New Roman" panose="02020603050405020304" pitchFamily="18" charset="0"/>
              </a:rPr>
              <a:t>.</a:t>
            </a:r>
            <a:endParaRPr lang="en-AU" sz="2400" b="0" i="0" u="none" strike="noStrike" dirty="0">
              <a:solidFill>
                <a:srgbClr val="000000"/>
              </a:solidFill>
              <a:effectLst/>
              <a:latin typeface="Arial" panose="020B0604020202020204" pitchFamily="34" charset="0"/>
            </a:endParaRPr>
          </a:p>
          <a:p>
            <a:pPr algn="l" rtl="0" fontAlgn="base">
              <a:buFont typeface="+mj-lt"/>
              <a:buAutoNum type="arabicPeriod"/>
            </a:pPr>
            <a:r>
              <a:rPr lang="en-AU" sz="2400" b="0" i="0" u="none" strike="noStrike" dirty="0">
                <a:solidFill>
                  <a:srgbClr val="000000"/>
                </a:solidFill>
                <a:effectLst/>
                <a:latin typeface="Times New Roman" panose="02020603050405020304" pitchFamily="18" charset="0"/>
              </a:rPr>
              <a:t>The RSC is then </a:t>
            </a:r>
            <a:r>
              <a:rPr lang="en-AU" sz="2400" i="0" u="none" strike="noStrike" dirty="0">
                <a:solidFill>
                  <a:srgbClr val="000000"/>
                </a:solidFill>
                <a:effectLst/>
                <a:latin typeface="Times New Roman" panose="02020603050405020304" pitchFamily="18" charset="0"/>
              </a:rPr>
              <a:t>signed</a:t>
            </a:r>
            <a:r>
              <a:rPr lang="en-AU" sz="2400" b="0" i="0" u="none" strike="noStrike" dirty="0">
                <a:solidFill>
                  <a:srgbClr val="000000"/>
                </a:solidFill>
                <a:effectLst/>
                <a:latin typeface="Times New Roman" panose="02020603050405020304" pitchFamily="18" charset="0"/>
              </a:rPr>
              <a:t> using the resource holder’s RPKI certificate.</a:t>
            </a:r>
            <a:endParaRPr lang="en-AU" sz="2400" b="0" i="0" u="none" strike="noStrike" dirty="0">
              <a:solidFill>
                <a:srgbClr val="000000"/>
              </a:solidFill>
              <a:effectLst/>
              <a:latin typeface="Arial" panose="020B0604020202020204" pitchFamily="34" charset="0"/>
            </a:endParaRPr>
          </a:p>
          <a:p>
            <a:pPr marL="0" indent="0">
              <a:buNone/>
            </a:pPr>
            <a:endParaRPr lang="en-US" sz="2400" dirty="0"/>
          </a:p>
        </p:txBody>
      </p:sp>
    </p:spTree>
    <p:extLst>
      <p:ext uri="{BB962C8B-B14F-4D97-AF65-F5344CB8AC3E}">
        <p14:creationId xmlns:p14="http://schemas.microsoft.com/office/powerpoint/2010/main" val="75888740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CCB85F-D77F-CA83-B852-7711468797ED}"/>
              </a:ext>
            </a:extLst>
          </p:cNvPr>
          <p:cNvSpPr>
            <a:spLocks noGrp="1"/>
          </p:cNvSpPr>
          <p:nvPr>
            <p:ph type="title"/>
          </p:nvPr>
        </p:nvSpPr>
        <p:spPr/>
        <p:txBody>
          <a:bodyPr/>
          <a:lstStyle/>
          <a:p>
            <a:r>
              <a:rPr lang="en-US" dirty="0"/>
              <a:t>Step 2</a:t>
            </a:r>
          </a:p>
        </p:txBody>
      </p:sp>
      <p:sp>
        <p:nvSpPr>
          <p:cNvPr id="3" name="Content Placeholder 2">
            <a:extLst>
              <a:ext uri="{FF2B5EF4-FFF2-40B4-BE49-F238E27FC236}">
                <a16:creationId xmlns:a16="http://schemas.microsoft.com/office/drawing/2014/main" id="{0CCBAD26-3223-8709-9492-4167A9F00466}"/>
              </a:ext>
            </a:extLst>
          </p:cNvPr>
          <p:cNvSpPr>
            <a:spLocks noGrp="1"/>
          </p:cNvSpPr>
          <p:nvPr>
            <p:ph idx="1"/>
          </p:nvPr>
        </p:nvSpPr>
        <p:spPr/>
        <p:txBody>
          <a:bodyPr>
            <a:normAutofit/>
          </a:bodyPr>
          <a:lstStyle/>
          <a:p>
            <a:pPr algn="l" rtl="0" fontAlgn="base">
              <a:spcBef>
                <a:spcPts val="1200"/>
              </a:spcBef>
              <a:buFont typeface="Arial" panose="020B0604020202020204" pitchFamily="34" charset="0"/>
              <a:buChar char="•"/>
            </a:pPr>
            <a:r>
              <a:rPr lang="en-AU" sz="2400" b="0" i="0" u="none" strike="noStrike" dirty="0">
                <a:solidFill>
                  <a:srgbClr val="000000"/>
                </a:solidFill>
                <a:effectLst/>
                <a:latin typeface="Times New Roman" panose="02020603050405020304" pitchFamily="18" charset="0"/>
              </a:rPr>
              <a:t>Unlike ROAs, RSCs </a:t>
            </a:r>
            <a:r>
              <a:rPr lang="en-AU" sz="2400" i="0" u="none" strike="noStrike" dirty="0">
                <a:solidFill>
                  <a:srgbClr val="000000"/>
                </a:solidFill>
                <a:effectLst/>
                <a:latin typeface="Times New Roman" panose="02020603050405020304" pitchFamily="18" charset="0"/>
              </a:rPr>
              <a:t>are not published in global RPKI repositories.</a:t>
            </a:r>
            <a:endParaRPr lang="en-AU" sz="2400" i="0" u="none" strike="noStrike" dirty="0">
              <a:solidFill>
                <a:srgbClr val="000000"/>
              </a:solidFill>
              <a:effectLst/>
              <a:latin typeface="Arial" panose="020B0604020202020204" pitchFamily="34" charset="0"/>
            </a:endParaRPr>
          </a:p>
          <a:p>
            <a:pPr algn="l" rtl="0" fontAlgn="base">
              <a:buFont typeface="Arial" panose="020B0604020202020204" pitchFamily="34" charset="0"/>
              <a:buChar char="•"/>
            </a:pPr>
            <a:r>
              <a:rPr lang="en-AU" sz="2400" i="0" u="none" strike="noStrike" dirty="0">
                <a:solidFill>
                  <a:srgbClr val="000000"/>
                </a:solidFill>
                <a:effectLst/>
                <a:latin typeface="Times New Roman" panose="02020603050405020304" pitchFamily="18" charset="0"/>
              </a:rPr>
              <a:t>Instead, they can be privately shared with relevant parties, such as:</a:t>
            </a:r>
            <a:endParaRPr lang="en-AU" sz="2400" i="0" u="none" strike="noStrike" dirty="0">
              <a:solidFill>
                <a:srgbClr val="000000"/>
              </a:solidFill>
              <a:effectLst/>
              <a:latin typeface="Arial" panose="020B0604020202020204" pitchFamily="34" charset="0"/>
            </a:endParaRPr>
          </a:p>
          <a:p>
            <a:pPr marL="742950" lvl="1" indent="-285750" algn="l" rtl="0" fontAlgn="base">
              <a:buFont typeface="Arial" panose="020B0604020202020204" pitchFamily="34" charset="0"/>
              <a:buChar char="•"/>
            </a:pPr>
            <a:r>
              <a:rPr lang="en-AU" b="1" i="0" u="none" strike="noStrike" dirty="0">
                <a:solidFill>
                  <a:srgbClr val="000000"/>
                </a:solidFill>
                <a:effectLst/>
                <a:latin typeface="Times New Roman" panose="02020603050405020304" pitchFamily="18" charset="0"/>
              </a:rPr>
              <a:t>Cloud providers</a:t>
            </a:r>
            <a:r>
              <a:rPr lang="en-AU" b="0" i="0" u="none" strike="noStrike" dirty="0">
                <a:solidFill>
                  <a:srgbClr val="000000"/>
                </a:solidFill>
                <a:effectLst/>
                <a:latin typeface="Times New Roman" panose="02020603050405020304" pitchFamily="18" charset="0"/>
              </a:rPr>
              <a:t> (for BYOIP verification).</a:t>
            </a:r>
            <a:endParaRPr lang="en-AU" b="0" i="0" u="none" strike="noStrike" dirty="0">
              <a:solidFill>
                <a:srgbClr val="000000"/>
              </a:solidFill>
              <a:effectLst/>
              <a:latin typeface="Arial" panose="020B0604020202020204" pitchFamily="34" charset="0"/>
            </a:endParaRPr>
          </a:p>
          <a:p>
            <a:pPr marL="742950" lvl="1" indent="-285750" algn="l" rtl="0" fontAlgn="base">
              <a:buFont typeface="Arial" panose="020B0604020202020204" pitchFamily="34" charset="0"/>
              <a:buChar char="•"/>
            </a:pPr>
            <a:r>
              <a:rPr lang="en-AU" b="1" i="0" u="none" strike="noStrike" dirty="0">
                <a:solidFill>
                  <a:srgbClr val="000000"/>
                </a:solidFill>
                <a:effectLst/>
                <a:latin typeface="Times New Roman" panose="02020603050405020304" pitchFamily="18" charset="0"/>
              </a:rPr>
              <a:t>Peering partners</a:t>
            </a:r>
            <a:r>
              <a:rPr lang="en-AU" b="0" i="0" u="none" strike="noStrike" dirty="0">
                <a:solidFill>
                  <a:srgbClr val="000000"/>
                </a:solidFill>
                <a:effectLst/>
                <a:latin typeface="Times New Roman" panose="02020603050405020304" pitchFamily="18" charset="0"/>
              </a:rPr>
              <a:t> (for cross-RIR resource validation).</a:t>
            </a:r>
            <a:endParaRPr lang="en-AU" b="0" i="0" u="none" strike="noStrike" dirty="0">
              <a:solidFill>
                <a:srgbClr val="000000"/>
              </a:solidFill>
              <a:effectLst/>
              <a:latin typeface="Arial" panose="020B0604020202020204" pitchFamily="34" charset="0"/>
            </a:endParaRPr>
          </a:p>
          <a:p>
            <a:pPr marL="742950" lvl="1" indent="-285750" algn="l" rtl="0" fontAlgn="base">
              <a:buFont typeface="Arial" panose="020B0604020202020204" pitchFamily="34" charset="0"/>
              <a:buChar char="•"/>
            </a:pPr>
            <a:r>
              <a:rPr lang="en-AU" b="1" i="0" u="none" strike="noStrike" dirty="0">
                <a:solidFill>
                  <a:srgbClr val="000000"/>
                </a:solidFill>
                <a:effectLst/>
                <a:latin typeface="Times New Roman" panose="02020603050405020304" pitchFamily="18" charset="0"/>
              </a:rPr>
              <a:t>Customers or vendors</a:t>
            </a:r>
            <a:r>
              <a:rPr lang="en-AU" b="0" i="0" u="none" strike="noStrike" dirty="0">
                <a:solidFill>
                  <a:srgbClr val="000000"/>
                </a:solidFill>
                <a:effectLst/>
                <a:latin typeface="Times New Roman" panose="02020603050405020304" pitchFamily="18" charset="0"/>
              </a:rPr>
              <a:t> (for internal verification purposes).</a:t>
            </a:r>
            <a:endParaRPr lang="en-AU" b="0" i="0" u="none" strike="noStrike" dirty="0">
              <a:solidFill>
                <a:srgbClr val="000000"/>
              </a:solidFill>
              <a:effectLst/>
              <a:latin typeface="Arial" panose="020B0604020202020204" pitchFamily="34" charset="0"/>
            </a:endParaRPr>
          </a:p>
          <a:p>
            <a:pPr algn="l" rtl="0" fontAlgn="base">
              <a:buFont typeface="Arial" panose="020B0604020202020204" pitchFamily="34" charset="0"/>
              <a:buChar char="•"/>
            </a:pPr>
            <a:r>
              <a:rPr lang="en-AU" sz="2400" b="0" i="0" u="none" strike="noStrike" dirty="0">
                <a:solidFill>
                  <a:srgbClr val="000000"/>
                </a:solidFill>
                <a:effectLst/>
                <a:latin typeface="Times New Roman" panose="02020603050405020304" pitchFamily="18" charset="0"/>
              </a:rPr>
              <a:t>Distribution can occur via:</a:t>
            </a:r>
            <a:endParaRPr lang="en-AU" sz="2400" b="0" i="0" u="none" strike="noStrike" dirty="0">
              <a:solidFill>
                <a:srgbClr val="000000"/>
              </a:solidFill>
              <a:effectLst/>
              <a:latin typeface="Arial" panose="020B0604020202020204" pitchFamily="34" charset="0"/>
            </a:endParaRPr>
          </a:p>
          <a:p>
            <a:pPr marL="742950" lvl="1" indent="-285750" algn="l" rtl="0" fontAlgn="base">
              <a:buFont typeface="Arial" panose="020B0604020202020204" pitchFamily="34" charset="0"/>
              <a:buChar char="•"/>
            </a:pPr>
            <a:r>
              <a:rPr lang="en-AU" b="1" i="0" u="none" strike="noStrike" dirty="0">
                <a:solidFill>
                  <a:srgbClr val="000000"/>
                </a:solidFill>
                <a:effectLst/>
                <a:latin typeface="Times New Roman" panose="02020603050405020304" pitchFamily="18" charset="0"/>
              </a:rPr>
              <a:t>APIs</a:t>
            </a:r>
            <a:r>
              <a:rPr lang="en-AU" b="0" i="0" u="none" strike="noStrike" dirty="0">
                <a:solidFill>
                  <a:srgbClr val="000000"/>
                </a:solidFill>
                <a:effectLst/>
                <a:latin typeface="Times New Roman" panose="02020603050405020304" pitchFamily="18" charset="0"/>
              </a:rPr>
              <a:t> in automated processes.</a:t>
            </a:r>
            <a:endParaRPr lang="en-AU" b="0" i="0" u="none" strike="noStrike" dirty="0">
              <a:solidFill>
                <a:srgbClr val="000000"/>
              </a:solidFill>
              <a:effectLst/>
              <a:latin typeface="Arial" panose="020B0604020202020204" pitchFamily="34" charset="0"/>
            </a:endParaRPr>
          </a:p>
          <a:p>
            <a:pPr marL="742950" lvl="1" indent="-285750" algn="l" rtl="0" fontAlgn="base">
              <a:buFont typeface="Arial" panose="020B0604020202020204" pitchFamily="34" charset="0"/>
              <a:buChar char="•"/>
            </a:pPr>
            <a:r>
              <a:rPr lang="en-AU" b="1" i="0" u="none" strike="noStrike" dirty="0">
                <a:solidFill>
                  <a:srgbClr val="000000"/>
                </a:solidFill>
                <a:effectLst/>
                <a:latin typeface="Times New Roman" panose="02020603050405020304" pitchFamily="18" charset="0"/>
              </a:rPr>
              <a:t>Email</a:t>
            </a:r>
            <a:r>
              <a:rPr lang="en-AU" b="0" i="0" u="none" strike="noStrike" dirty="0">
                <a:solidFill>
                  <a:srgbClr val="000000"/>
                </a:solidFill>
                <a:effectLst/>
                <a:latin typeface="Times New Roman" panose="02020603050405020304" pitchFamily="18" charset="0"/>
              </a:rPr>
              <a:t> or secure file-sharing.</a:t>
            </a:r>
            <a:endParaRPr lang="en-AU" b="0" i="0" u="none" strike="noStrike" dirty="0">
              <a:solidFill>
                <a:srgbClr val="000000"/>
              </a:solidFill>
              <a:effectLst/>
              <a:latin typeface="Arial" panose="020B0604020202020204" pitchFamily="34" charset="0"/>
            </a:endParaRPr>
          </a:p>
          <a:p>
            <a:pPr marL="742950" lvl="1" indent="-285750" algn="l" rtl="0" fontAlgn="base">
              <a:buFont typeface="Arial" panose="020B0604020202020204" pitchFamily="34" charset="0"/>
              <a:buChar char="•"/>
            </a:pPr>
            <a:r>
              <a:rPr lang="en-AU" b="1" i="0" u="none" strike="noStrike" dirty="0">
                <a:solidFill>
                  <a:srgbClr val="000000"/>
                </a:solidFill>
                <a:effectLst/>
                <a:latin typeface="Times New Roman" panose="02020603050405020304" pitchFamily="18" charset="0"/>
              </a:rPr>
              <a:t>Physical media</a:t>
            </a:r>
            <a:r>
              <a:rPr lang="en-AU" b="0" i="0" u="none" strike="noStrike" dirty="0">
                <a:solidFill>
                  <a:srgbClr val="000000"/>
                </a:solidFill>
                <a:effectLst/>
                <a:latin typeface="Times New Roman" panose="02020603050405020304" pitchFamily="18" charset="0"/>
              </a:rPr>
              <a:t> (e.g., USB storage).</a:t>
            </a:r>
            <a:endParaRPr lang="en-AU" b="0" i="0" u="none" strike="noStrike" dirty="0">
              <a:solidFill>
                <a:srgbClr val="000000"/>
              </a:solidFill>
              <a:effectLst/>
              <a:latin typeface="Arial" panose="020B0604020202020204" pitchFamily="34" charset="0"/>
            </a:endParaRPr>
          </a:p>
          <a:p>
            <a:endParaRPr lang="en-US" sz="2400" dirty="0"/>
          </a:p>
        </p:txBody>
      </p:sp>
    </p:spTree>
    <p:extLst>
      <p:ext uri="{BB962C8B-B14F-4D97-AF65-F5344CB8AC3E}">
        <p14:creationId xmlns:p14="http://schemas.microsoft.com/office/powerpoint/2010/main" val="17944658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40BD20-9292-F0C1-5E01-0FB3D984728D}"/>
              </a:ext>
            </a:extLst>
          </p:cNvPr>
          <p:cNvSpPr>
            <a:spLocks noGrp="1"/>
          </p:cNvSpPr>
          <p:nvPr>
            <p:ph type="title"/>
          </p:nvPr>
        </p:nvSpPr>
        <p:spPr/>
        <p:txBody>
          <a:bodyPr/>
          <a:lstStyle/>
          <a:p>
            <a:r>
              <a:rPr lang="en-US" dirty="0"/>
              <a:t>Step 3</a:t>
            </a:r>
          </a:p>
        </p:txBody>
      </p:sp>
      <p:sp>
        <p:nvSpPr>
          <p:cNvPr id="3" name="Content Placeholder 2">
            <a:extLst>
              <a:ext uri="{FF2B5EF4-FFF2-40B4-BE49-F238E27FC236}">
                <a16:creationId xmlns:a16="http://schemas.microsoft.com/office/drawing/2014/main" id="{EB72A7B1-898F-7650-B3C0-827ACCFBFB3D}"/>
              </a:ext>
            </a:extLst>
          </p:cNvPr>
          <p:cNvSpPr>
            <a:spLocks noGrp="1"/>
          </p:cNvSpPr>
          <p:nvPr>
            <p:ph idx="1"/>
          </p:nvPr>
        </p:nvSpPr>
        <p:spPr/>
        <p:txBody>
          <a:bodyPr>
            <a:normAutofit/>
          </a:bodyPr>
          <a:lstStyle/>
          <a:p>
            <a:pPr algn="l" rtl="0" fontAlgn="base">
              <a:spcBef>
                <a:spcPts val="1200"/>
              </a:spcBef>
              <a:buFont typeface="+mj-lt"/>
              <a:buAutoNum type="arabicPeriod"/>
            </a:pPr>
            <a:r>
              <a:rPr lang="en-AU" sz="2400" b="0" i="0" u="none" strike="noStrike" dirty="0">
                <a:solidFill>
                  <a:srgbClr val="000000"/>
                </a:solidFill>
                <a:effectLst/>
                <a:latin typeface="Times New Roman" panose="02020603050405020304" pitchFamily="18" charset="0"/>
              </a:rPr>
              <a:t>A third party (e.g., a cloud provider) receives the RSC.</a:t>
            </a:r>
            <a:endParaRPr lang="en-AU" sz="2400" b="0" i="0" u="none" strike="noStrike" dirty="0">
              <a:solidFill>
                <a:srgbClr val="000000"/>
              </a:solidFill>
              <a:effectLst/>
              <a:latin typeface="Arial" panose="020B0604020202020204" pitchFamily="34" charset="0"/>
            </a:endParaRPr>
          </a:p>
          <a:p>
            <a:pPr algn="l" rtl="0" fontAlgn="base">
              <a:buFont typeface="+mj-lt"/>
              <a:buAutoNum type="arabicPeriod"/>
            </a:pPr>
            <a:r>
              <a:rPr lang="en-AU" sz="2400" b="0" i="0" u="none" strike="noStrike" dirty="0">
                <a:solidFill>
                  <a:srgbClr val="000000"/>
                </a:solidFill>
                <a:effectLst/>
                <a:latin typeface="Times New Roman" panose="02020603050405020304" pitchFamily="18" charset="0"/>
              </a:rPr>
              <a:t>They extract the cryptographic hashes from the RSC.</a:t>
            </a:r>
            <a:endParaRPr lang="en-AU" sz="2400" b="0" i="0" u="none" strike="noStrike" dirty="0">
              <a:solidFill>
                <a:srgbClr val="000000"/>
              </a:solidFill>
              <a:effectLst/>
              <a:latin typeface="Arial" panose="020B0604020202020204" pitchFamily="34" charset="0"/>
            </a:endParaRPr>
          </a:p>
          <a:p>
            <a:pPr algn="l" rtl="0" fontAlgn="base">
              <a:buFont typeface="+mj-lt"/>
              <a:buAutoNum type="arabicPeriod"/>
            </a:pPr>
            <a:r>
              <a:rPr lang="en-AU" sz="2400" b="0" i="0" u="none" strike="noStrike" dirty="0">
                <a:solidFill>
                  <a:srgbClr val="000000"/>
                </a:solidFill>
                <a:effectLst/>
                <a:latin typeface="Times New Roman" panose="02020603050405020304" pitchFamily="18" charset="0"/>
              </a:rPr>
              <a:t>They compute the </a:t>
            </a:r>
            <a:r>
              <a:rPr lang="en-AU" sz="2400" b="1" i="0" u="none" strike="noStrike" dirty="0">
                <a:solidFill>
                  <a:srgbClr val="000000"/>
                </a:solidFill>
                <a:effectLst/>
                <a:latin typeface="Times New Roman" panose="02020603050405020304" pitchFamily="18" charset="0"/>
              </a:rPr>
              <a:t>hashes of the actual files</a:t>
            </a:r>
            <a:r>
              <a:rPr lang="en-AU" sz="2400" b="0" i="0" u="none" strike="noStrike" dirty="0">
                <a:solidFill>
                  <a:srgbClr val="000000"/>
                </a:solidFill>
                <a:effectLst/>
                <a:latin typeface="Times New Roman" panose="02020603050405020304" pitchFamily="18" charset="0"/>
              </a:rPr>
              <a:t> they received.</a:t>
            </a:r>
            <a:endParaRPr lang="en-AU" sz="2400" b="0" i="0" u="none" strike="noStrike" dirty="0">
              <a:solidFill>
                <a:srgbClr val="000000"/>
              </a:solidFill>
              <a:effectLst/>
              <a:latin typeface="Arial" panose="020B0604020202020204" pitchFamily="34" charset="0"/>
            </a:endParaRPr>
          </a:p>
          <a:p>
            <a:pPr algn="l" rtl="0" fontAlgn="base">
              <a:buFont typeface="+mj-lt"/>
              <a:buAutoNum type="arabicPeriod"/>
            </a:pPr>
            <a:r>
              <a:rPr lang="en-AU" sz="2400" b="0" i="0" u="none" strike="noStrike" dirty="0">
                <a:solidFill>
                  <a:srgbClr val="000000"/>
                </a:solidFill>
                <a:effectLst/>
                <a:latin typeface="Times New Roman" panose="02020603050405020304" pitchFamily="18" charset="0"/>
              </a:rPr>
              <a:t>The computed hashes are compared to those in the RSC.</a:t>
            </a:r>
            <a:endParaRPr lang="en-AU" sz="2400" b="0" i="0" u="none" strike="noStrike" dirty="0">
              <a:solidFill>
                <a:srgbClr val="000000"/>
              </a:solidFill>
              <a:effectLst/>
              <a:latin typeface="Arial" panose="020B0604020202020204" pitchFamily="34" charset="0"/>
            </a:endParaRPr>
          </a:p>
          <a:p>
            <a:pPr marL="0" indent="0">
              <a:buNone/>
            </a:pPr>
            <a:endParaRPr lang="en-US" sz="2400" dirty="0"/>
          </a:p>
        </p:txBody>
      </p:sp>
    </p:spTree>
    <p:extLst>
      <p:ext uri="{BB962C8B-B14F-4D97-AF65-F5344CB8AC3E}">
        <p14:creationId xmlns:p14="http://schemas.microsoft.com/office/powerpoint/2010/main" val="235163116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A72D51-A1A1-838C-F44F-40248F6229C5}"/>
              </a:ext>
            </a:extLst>
          </p:cNvPr>
          <p:cNvSpPr>
            <a:spLocks noGrp="1"/>
          </p:cNvSpPr>
          <p:nvPr>
            <p:ph type="title"/>
          </p:nvPr>
        </p:nvSpPr>
        <p:spPr/>
        <p:txBody>
          <a:bodyPr/>
          <a:lstStyle/>
          <a:p>
            <a:r>
              <a:rPr lang="en-AU" dirty="0"/>
              <a:t>What Problem Does It Solve?</a:t>
            </a:r>
            <a:endParaRPr lang="en-US" dirty="0"/>
          </a:p>
        </p:txBody>
      </p:sp>
      <p:sp>
        <p:nvSpPr>
          <p:cNvPr id="3" name="Content Placeholder 2">
            <a:extLst>
              <a:ext uri="{FF2B5EF4-FFF2-40B4-BE49-F238E27FC236}">
                <a16:creationId xmlns:a16="http://schemas.microsoft.com/office/drawing/2014/main" id="{8EEC3631-7A9E-E715-2E0E-8A39C922AE9A}"/>
              </a:ext>
            </a:extLst>
          </p:cNvPr>
          <p:cNvSpPr>
            <a:spLocks noGrp="1"/>
          </p:cNvSpPr>
          <p:nvPr>
            <p:ph idx="1"/>
          </p:nvPr>
        </p:nvSpPr>
        <p:spPr/>
        <p:txBody>
          <a:bodyPr>
            <a:normAutofit fontScale="92500" lnSpcReduction="10000"/>
          </a:bodyPr>
          <a:lstStyle/>
          <a:p>
            <a:r>
              <a:rPr lang="en-AU" dirty="0"/>
              <a:t>Historically, network operators have relied on </a:t>
            </a:r>
            <a:r>
              <a:rPr lang="en-AU" b="1" dirty="0"/>
              <a:t>Letters of Authority (LOAs)</a:t>
            </a:r>
            <a:r>
              <a:rPr lang="en-AU" dirty="0"/>
              <a:t> to prove they are authorised to announce certain IP prefixes.</a:t>
            </a:r>
          </a:p>
          <a:p>
            <a:pPr lvl="1"/>
            <a:r>
              <a:rPr lang="en-AU" dirty="0"/>
              <a:t>LOAs are manual, slow, and easily forged.</a:t>
            </a:r>
          </a:p>
          <a:p>
            <a:pPr lvl="1"/>
            <a:r>
              <a:rPr lang="en-AU" dirty="0"/>
              <a:t>They cannot be validated automatically and often require follow-up communication.</a:t>
            </a:r>
          </a:p>
          <a:p>
            <a:r>
              <a:rPr lang="en-AU" dirty="0"/>
              <a:t>RSCs address this by providing:</a:t>
            </a:r>
          </a:p>
          <a:p>
            <a:pPr lvl="1"/>
            <a:r>
              <a:rPr lang="en-AU" b="1" dirty="0"/>
              <a:t>Cryptographic proof of authorisation</a:t>
            </a:r>
            <a:r>
              <a:rPr lang="en-AU" dirty="0"/>
              <a:t> that can be validated automatically.</a:t>
            </a:r>
          </a:p>
          <a:p>
            <a:pPr lvl="1"/>
            <a:r>
              <a:rPr lang="en-AU" b="1" dirty="0"/>
              <a:t>Operational efficiency</a:t>
            </a:r>
            <a:r>
              <a:rPr lang="en-AU" dirty="0"/>
              <a:t> for use cases like onboarding new customers (BYOIP) or setting up interconnection.</a:t>
            </a:r>
          </a:p>
          <a:p>
            <a:r>
              <a:rPr lang="en-AU" b="1" dirty="0"/>
              <a:t>Private distribution</a:t>
            </a:r>
            <a:r>
              <a:rPr lang="en-AU" dirty="0"/>
              <a:t> – unlike ROAs, RSCs do not need to be published in the global RPKI repository, which helps protect sensitive business information.</a:t>
            </a:r>
          </a:p>
          <a:p>
            <a:endParaRPr lang="en-US" dirty="0"/>
          </a:p>
        </p:txBody>
      </p:sp>
    </p:spTree>
    <p:extLst>
      <p:ext uri="{BB962C8B-B14F-4D97-AF65-F5344CB8AC3E}">
        <p14:creationId xmlns:p14="http://schemas.microsoft.com/office/powerpoint/2010/main" val="220290920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5344EE-7F4D-ABA2-A070-CA9662245726}"/>
              </a:ext>
            </a:extLst>
          </p:cNvPr>
          <p:cNvSpPr>
            <a:spLocks noGrp="1"/>
          </p:cNvSpPr>
          <p:nvPr>
            <p:ph type="title"/>
          </p:nvPr>
        </p:nvSpPr>
        <p:spPr/>
        <p:txBody>
          <a:bodyPr/>
          <a:lstStyle/>
          <a:p>
            <a:r>
              <a:rPr lang="en-AU" dirty="0"/>
              <a:t>Use Cases</a:t>
            </a:r>
            <a:endParaRPr lang="en-US" dirty="0"/>
          </a:p>
        </p:txBody>
      </p:sp>
      <p:sp>
        <p:nvSpPr>
          <p:cNvPr id="3" name="Content Placeholder 2">
            <a:extLst>
              <a:ext uri="{FF2B5EF4-FFF2-40B4-BE49-F238E27FC236}">
                <a16:creationId xmlns:a16="http://schemas.microsoft.com/office/drawing/2014/main" id="{DCAD9608-73E4-DC36-BA8B-81E471555358}"/>
              </a:ext>
            </a:extLst>
          </p:cNvPr>
          <p:cNvSpPr>
            <a:spLocks noGrp="1"/>
          </p:cNvSpPr>
          <p:nvPr>
            <p:ph idx="1"/>
          </p:nvPr>
        </p:nvSpPr>
        <p:spPr/>
        <p:txBody>
          <a:bodyPr>
            <a:normAutofit lnSpcReduction="10000"/>
          </a:bodyPr>
          <a:lstStyle/>
          <a:p>
            <a:r>
              <a:rPr lang="en-AU" b="1" dirty="0"/>
              <a:t>Bring Your Own IP (BYOIP)</a:t>
            </a:r>
            <a:r>
              <a:rPr lang="en-AU" dirty="0"/>
              <a:t> in cloud platforms: Customers can cryptographically prove they own the prefixes they want to use in a cloud environment.</a:t>
            </a:r>
          </a:p>
          <a:p>
            <a:r>
              <a:rPr lang="en-AU" b="1" dirty="0"/>
              <a:t>Peering negotiations and interconnection</a:t>
            </a:r>
            <a:r>
              <a:rPr lang="en-AU" dirty="0"/>
              <a:t>: Partners can quickly verify the resource </a:t>
            </a:r>
            <a:r>
              <a:rPr lang="en-AU" dirty="0" err="1"/>
              <a:t>holdership</a:t>
            </a:r>
            <a:r>
              <a:rPr lang="en-AU" dirty="0"/>
              <a:t> without relying on manual documents.</a:t>
            </a:r>
          </a:p>
          <a:p>
            <a:r>
              <a:rPr lang="en-AU" b="1" dirty="0"/>
              <a:t>Third-party databases</a:t>
            </a:r>
            <a:r>
              <a:rPr lang="en-AU" dirty="0"/>
              <a:t> (e.g., peering databases): Use RSCs as proof of ownership of the prefixes being registered.</a:t>
            </a:r>
          </a:p>
          <a:p>
            <a:r>
              <a:rPr lang="en-AU" b="1" dirty="0"/>
              <a:t>Custom RPKI applications</a:t>
            </a:r>
            <a:r>
              <a:rPr lang="en-AU" dirty="0"/>
              <a:t>: Closed groups can design new workflows that rely on signed files without waiting for a full IETF process.</a:t>
            </a:r>
          </a:p>
        </p:txBody>
      </p:sp>
    </p:spTree>
    <p:extLst>
      <p:ext uri="{BB962C8B-B14F-4D97-AF65-F5344CB8AC3E}">
        <p14:creationId xmlns:p14="http://schemas.microsoft.com/office/powerpoint/2010/main" val="395232537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1E04C1-AB18-6E8B-FF84-134A590CDFF7}"/>
              </a:ext>
            </a:extLst>
          </p:cNvPr>
          <p:cNvSpPr>
            <a:spLocks noGrp="1"/>
          </p:cNvSpPr>
          <p:nvPr>
            <p:ph type="title"/>
          </p:nvPr>
        </p:nvSpPr>
        <p:spPr/>
        <p:txBody>
          <a:bodyPr/>
          <a:lstStyle/>
          <a:p>
            <a:r>
              <a:rPr lang="en-US" dirty="0"/>
              <a:t>Benefits</a:t>
            </a:r>
          </a:p>
        </p:txBody>
      </p:sp>
      <p:sp>
        <p:nvSpPr>
          <p:cNvPr id="3" name="Content Placeholder 2">
            <a:extLst>
              <a:ext uri="{FF2B5EF4-FFF2-40B4-BE49-F238E27FC236}">
                <a16:creationId xmlns:a16="http://schemas.microsoft.com/office/drawing/2014/main" id="{BAD5DB09-A4C3-9291-9FD6-B473BDECF530}"/>
              </a:ext>
            </a:extLst>
          </p:cNvPr>
          <p:cNvSpPr>
            <a:spLocks noGrp="1"/>
          </p:cNvSpPr>
          <p:nvPr>
            <p:ph idx="1"/>
          </p:nvPr>
        </p:nvSpPr>
        <p:spPr/>
        <p:txBody>
          <a:bodyPr>
            <a:normAutofit fontScale="92500" lnSpcReduction="10000"/>
          </a:bodyPr>
          <a:lstStyle/>
          <a:p>
            <a:r>
              <a:rPr lang="en-AU" b="1" dirty="0"/>
              <a:t>Flexibility</a:t>
            </a:r>
            <a:r>
              <a:rPr lang="en-AU" dirty="0"/>
              <a:t>: Unlike ROAs which only authorise route origins, RSCs can sign </a:t>
            </a:r>
            <a:r>
              <a:rPr lang="en-AU" i="1" dirty="0"/>
              <a:t>any</a:t>
            </a:r>
            <a:r>
              <a:rPr lang="en-AU" dirty="0"/>
              <a:t> kind of file.</a:t>
            </a:r>
          </a:p>
          <a:p>
            <a:r>
              <a:rPr lang="en-AU" b="1" dirty="0"/>
              <a:t>Privacy</a:t>
            </a:r>
            <a:r>
              <a:rPr lang="en-AU" dirty="0"/>
              <a:t>: They do not need to be published in the global RPKI repositories, allowing business processes to remain confidential.</a:t>
            </a:r>
          </a:p>
          <a:p>
            <a:r>
              <a:rPr lang="en-AU" b="1" dirty="0"/>
              <a:t>Security</a:t>
            </a:r>
            <a:r>
              <a:rPr lang="en-AU" dirty="0"/>
              <a:t>: Files are tied directly to RPKI resources, which prevents forgery or tampering.</a:t>
            </a:r>
          </a:p>
          <a:p>
            <a:r>
              <a:rPr lang="en-AU" b="1" dirty="0"/>
              <a:t>Simpler than RTA</a:t>
            </a:r>
            <a:r>
              <a:rPr lang="en-AU" dirty="0"/>
              <a:t>: RTAs (Resource Tagged Attestations) allow multiple signers, while RSCs focus on a single signer with multiple files — making them easier to implement and operate.</a:t>
            </a:r>
          </a:p>
          <a:p>
            <a:r>
              <a:rPr lang="en-AU" b="1" dirty="0"/>
              <a:t>Automation friendly</a:t>
            </a:r>
            <a:r>
              <a:rPr lang="en-AU" dirty="0"/>
              <a:t>: They can be integrated into business and operational workflows to reduce manual checks.</a:t>
            </a:r>
          </a:p>
        </p:txBody>
      </p:sp>
    </p:spTree>
    <p:extLst>
      <p:ext uri="{BB962C8B-B14F-4D97-AF65-F5344CB8AC3E}">
        <p14:creationId xmlns:p14="http://schemas.microsoft.com/office/powerpoint/2010/main" val="421787932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10D650-6DA7-66B4-F4A4-45042419573A}"/>
              </a:ext>
            </a:extLst>
          </p:cNvPr>
          <p:cNvSpPr>
            <a:spLocks noGrp="1"/>
          </p:cNvSpPr>
          <p:nvPr>
            <p:ph type="title"/>
          </p:nvPr>
        </p:nvSpPr>
        <p:spPr/>
        <p:txBody>
          <a:bodyPr/>
          <a:lstStyle/>
          <a:p>
            <a:r>
              <a:rPr lang="en-AU" dirty="0"/>
              <a:t>Issues and Limitations</a:t>
            </a:r>
            <a:endParaRPr lang="en-US" dirty="0"/>
          </a:p>
        </p:txBody>
      </p:sp>
      <p:sp>
        <p:nvSpPr>
          <p:cNvPr id="3" name="Content Placeholder 2">
            <a:extLst>
              <a:ext uri="{FF2B5EF4-FFF2-40B4-BE49-F238E27FC236}">
                <a16:creationId xmlns:a16="http://schemas.microsoft.com/office/drawing/2014/main" id="{ADF964B8-363B-7725-7899-D79923397505}"/>
              </a:ext>
            </a:extLst>
          </p:cNvPr>
          <p:cNvSpPr>
            <a:spLocks noGrp="1"/>
          </p:cNvSpPr>
          <p:nvPr>
            <p:ph idx="1"/>
          </p:nvPr>
        </p:nvSpPr>
        <p:spPr/>
        <p:txBody>
          <a:bodyPr>
            <a:normAutofit fontScale="92500" lnSpcReduction="10000"/>
          </a:bodyPr>
          <a:lstStyle/>
          <a:p>
            <a:r>
              <a:rPr lang="en-AU" b="1" dirty="0"/>
              <a:t>Not an identity tool</a:t>
            </a:r>
            <a:r>
              <a:rPr lang="en-AU" dirty="0"/>
              <a:t>: RSCs prove resource control but do not establish the real-world identity of the signer (as clarified in RFC 9255).</a:t>
            </a:r>
          </a:p>
          <a:p>
            <a:r>
              <a:rPr lang="en-AU" b="1" dirty="0"/>
              <a:t>Distribution challenge</a:t>
            </a:r>
            <a:r>
              <a:rPr lang="en-AU" dirty="0"/>
              <a:t>: Since RSCs are not stored in the RPKI repository, they must be shared through other means (email, portals, etc.).</a:t>
            </a:r>
          </a:p>
          <a:p>
            <a:r>
              <a:rPr lang="en-AU" b="1" dirty="0"/>
              <a:t>Operational complexity</a:t>
            </a:r>
            <a:r>
              <a:rPr lang="en-AU" dirty="0"/>
              <a:t>: Generating, managing, and validating RSCs requires new tooling and training.</a:t>
            </a:r>
          </a:p>
          <a:p>
            <a:r>
              <a:rPr lang="en-AU" b="1" dirty="0"/>
              <a:t>Limited adoption</a:t>
            </a:r>
            <a:r>
              <a:rPr lang="en-AU" dirty="0"/>
              <a:t>: The specification was only published in late 2022, so it is still in the early stages of deployment.</a:t>
            </a:r>
          </a:p>
          <a:p>
            <a:r>
              <a:rPr lang="en-AU" b="1" dirty="0"/>
              <a:t>One-time certificates</a:t>
            </a:r>
            <a:r>
              <a:rPr lang="en-AU" dirty="0"/>
              <a:t>: Each RSC must use a fresh one-time end-entity certificate, which can create additional management overhead.</a:t>
            </a:r>
          </a:p>
        </p:txBody>
      </p:sp>
    </p:spTree>
    <p:extLst>
      <p:ext uri="{BB962C8B-B14F-4D97-AF65-F5344CB8AC3E}">
        <p14:creationId xmlns:p14="http://schemas.microsoft.com/office/powerpoint/2010/main" val="383929953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866EBC-5C8D-B0E0-4A2C-7193F525CF2D}"/>
              </a:ext>
            </a:extLst>
          </p:cNvPr>
          <p:cNvSpPr>
            <a:spLocks noGrp="1"/>
          </p:cNvSpPr>
          <p:nvPr>
            <p:ph type="title"/>
          </p:nvPr>
        </p:nvSpPr>
        <p:spPr/>
        <p:txBody>
          <a:bodyPr/>
          <a:lstStyle/>
          <a:p>
            <a:r>
              <a:rPr lang="en-US" dirty="0"/>
              <a:t>RSC vs ROA vs LOA</a:t>
            </a:r>
          </a:p>
        </p:txBody>
      </p:sp>
      <p:sp>
        <p:nvSpPr>
          <p:cNvPr id="3" name="Content Placeholder 2">
            <a:extLst>
              <a:ext uri="{FF2B5EF4-FFF2-40B4-BE49-F238E27FC236}">
                <a16:creationId xmlns:a16="http://schemas.microsoft.com/office/drawing/2014/main" id="{9F619829-32D9-8108-59C9-56295763E92F}"/>
              </a:ext>
            </a:extLst>
          </p:cNvPr>
          <p:cNvSpPr>
            <a:spLocks noGrp="1"/>
          </p:cNvSpPr>
          <p:nvPr>
            <p:ph idx="1"/>
          </p:nvPr>
        </p:nvSpPr>
        <p:spPr/>
        <p:txBody>
          <a:bodyPr/>
          <a:lstStyle/>
          <a:p>
            <a:r>
              <a:rPr lang="en-AU" b="1" dirty="0"/>
              <a:t>LOA (Letter of Authority)</a:t>
            </a:r>
            <a:r>
              <a:rPr lang="en-AU" dirty="0"/>
              <a:t>:</a:t>
            </a:r>
          </a:p>
          <a:p>
            <a:pPr lvl="1"/>
            <a:r>
              <a:rPr lang="en-AU" dirty="0"/>
              <a:t>Manual, paper/email based, easy to falsify, no automation.</a:t>
            </a:r>
          </a:p>
          <a:p>
            <a:r>
              <a:rPr lang="en-AU" b="1" dirty="0"/>
              <a:t>ROA (Route Origin Authorisation)</a:t>
            </a:r>
            <a:r>
              <a:rPr lang="en-AU" dirty="0"/>
              <a:t>:</a:t>
            </a:r>
          </a:p>
          <a:p>
            <a:pPr lvl="1"/>
            <a:r>
              <a:rPr lang="en-AU" dirty="0"/>
              <a:t>RPKI object that proves which ASN is authorised to originate a prefix. Published in RPKI repository.</a:t>
            </a:r>
          </a:p>
          <a:p>
            <a:r>
              <a:rPr lang="en-AU" b="1" dirty="0"/>
              <a:t>RSC (RPKI Signed Checklist)</a:t>
            </a:r>
            <a:r>
              <a:rPr lang="en-AU" dirty="0"/>
              <a:t>:</a:t>
            </a:r>
          </a:p>
          <a:p>
            <a:pPr lvl="1"/>
            <a:r>
              <a:rPr lang="en-AU" dirty="0"/>
              <a:t>Cryptographic attestation that a resource holder signed arbitrary files. Distributed privately and not restricted to prefixes only.</a:t>
            </a:r>
          </a:p>
          <a:p>
            <a:endParaRPr lang="en-US" dirty="0"/>
          </a:p>
        </p:txBody>
      </p:sp>
    </p:spTree>
    <p:extLst>
      <p:ext uri="{BB962C8B-B14F-4D97-AF65-F5344CB8AC3E}">
        <p14:creationId xmlns:p14="http://schemas.microsoft.com/office/powerpoint/2010/main" val="161001690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16D16C-B1A5-5855-EC82-6BDC29809CCE}"/>
              </a:ext>
            </a:extLst>
          </p:cNvPr>
          <p:cNvSpPr>
            <a:spLocks noGrp="1"/>
          </p:cNvSpPr>
          <p:nvPr>
            <p:ph type="title"/>
          </p:nvPr>
        </p:nvSpPr>
        <p:spPr/>
        <p:txBody>
          <a:bodyPr/>
          <a:lstStyle/>
          <a:p>
            <a:r>
              <a:rPr lang="en-US" dirty="0" err="1"/>
              <a:t>Whats</a:t>
            </a:r>
            <a:r>
              <a:rPr lang="en-US" dirty="0"/>
              <a:t> Next</a:t>
            </a:r>
          </a:p>
        </p:txBody>
      </p:sp>
      <p:sp>
        <p:nvSpPr>
          <p:cNvPr id="3" name="Content Placeholder 2">
            <a:extLst>
              <a:ext uri="{FF2B5EF4-FFF2-40B4-BE49-F238E27FC236}">
                <a16:creationId xmlns:a16="http://schemas.microsoft.com/office/drawing/2014/main" id="{A41456CD-EDB5-3CBF-32E3-BB6AF812669B}"/>
              </a:ext>
            </a:extLst>
          </p:cNvPr>
          <p:cNvSpPr>
            <a:spLocks noGrp="1"/>
          </p:cNvSpPr>
          <p:nvPr>
            <p:ph idx="1"/>
          </p:nvPr>
        </p:nvSpPr>
        <p:spPr/>
        <p:txBody>
          <a:bodyPr/>
          <a:lstStyle/>
          <a:p>
            <a:r>
              <a:rPr lang="en-AU" dirty="0"/>
              <a:t>RSCs are a </a:t>
            </a:r>
            <a:r>
              <a:rPr lang="en-AU" b="1" dirty="0"/>
              <a:t>flexible cryptographic attestation mechanism</a:t>
            </a:r>
            <a:r>
              <a:rPr lang="en-AU" dirty="0"/>
              <a:t> within the RPKI ecosystem.</a:t>
            </a:r>
          </a:p>
          <a:p>
            <a:r>
              <a:rPr lang="en-AU" dirty="0"/>
              <a:t>They solve the long-standing problem of insecure and manual LOAs, providing a trusted, automated way to prove resource </a:t>
            </a:r>
            <a:r>
              <a:rPr lang="en-AU" dirty="0" err="1"/>
              <a:t>holdership</a:t>
            </a:r>
            <a:r>
              <a:rPr lang="en-AU" dirty="0"/>
              <a:t>.</a:t>
            </a:r>
          </a:p>
          <a:p>
            <a:r>
              <a:rPr lang="en-AU" dirty="0"/>
              <a:t>They do not replace ROAs but complement them by enabling use cases that require signing arbitrary files.</a:t>
            </a:r>
          </a:p>
          <a:p>
            <a:r>
              <a:rPr lang="en-AU" dirty="0"/>
              <a:t>As tooling matures and adoption grows, RSCs are expected to become a standard part of operational security and interconnection processes.</a:t>
            </a:r>
            <a:endParaRPr lang="en-US" dirty="0"/>
          </a:p>
        </p:txBody>
      </p:sp>
    </p:spTree>
    <p:extLst>
      <p:ext uri="{BB962C8B-B14F-4D97-AF65-F5344CB8AC3E}">
        <p14:creationId xmlns:p14="http://schemas.microsoft.com/office/powerpoint/2010/main" val="419378906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16" name="Rectangle 15">
            <a:extLst>
              <a:ext uri="{FF2B5EF4-FFF2-40B4-BE49-F238E27FC236}">
                <a16:creationId xmlns:a16="http://schemas.microsoft.com/office/drawing/2014/main" id="{45D37F4E-DDB4-456B-97E0-9937730A03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FFF10A7-6A68-1C4E-BC05-0DAB327AEEAD}"/>
              </a:ext>
            </a:extLst>
          </p:cNvPr>
          <p:cNvSpPr>
            <a:spLocks noGrp="1"/>
          </p:cNvSpPr>
          <p:nvPr>
            <p:ph type="title"/>
          </p:nvPr>
        </p:nvSpPr>
        <p:spPr>
          <a:xfrm>
            <a:off x="572493" y="238539"/>
            <a:ext cx="11018520" cy="1434415"/>
          </a:xfrm>
          <a:noFill/>
        </p:spPr>
        <p:txBody>
          <a:bodyPr anchor="b">
            <a:normAutofit/>
          </a:bodyPr>
          <a:lstStyle/>
          <a:p>
            <a:r>
              <a:rPr lang="en-US" sz="5400" dirty="0"/>
              <a:t>Survey Objective</a:t>
            </a:r>
          </a:p>
        </p:txBody>
      </p:sp>
      <p:sp>
        <p:nvSpPr>
          <p:cNvPr id="17" name="sketchy line">
            <a:extLst>
              <a:ext uri="{FF2B5EF4-FFF2-40B4-BE49-F238E27FC236}">
                <a16:creationId xmlns:a16="http://schemas.microsoft.com/office/drawing/2014/main" id="{B2DD41CD-8F47-4F56-AD12-4E2FF76969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2493" y="1681544"/>
            <a:ext cx="10972800" cy="18288"/>
          </a:xfrm>
          <a:custGeom>
            <a:avLst/>
            <a:gdLst>
              <a:gd name="connsiteX0" fmla="*/ 0 w 10972800"/>
              <a:gd name="connsiteY0" fmla="*/ 0 h 18288"/>
              <a:gd name="connsiteX1" fmla="*/ 356616 w 10972800"/>
              <a:gd name="connsiteY1" fmla="*/ 0 h 18288"/>
              <a:gd name="connsiteX2" fmla="*/ 1042416 w 10972800"/>
              <a:gd name="connsiteY2" fmla="*/ 0 h 18288"/>
              <a:gd name="connsiteX3" fmla="*/ 1947672 w 10972800"/>
              <a:gd name="connsiteY3" fmla="*/ 0 h 18288"/>
              <a:gd name="connsiteX4" fmla="*/ 2633472 w 10972800"/>
              <a:gd name="connsiteY4" fmla="*/ 0 h 18288"/>
              <a:gd name="connsiteX5" fmla="*/ 2990088 w 10972800"/>
              <a:gd name="connsiteY5" fmla="*/ 0 h 18288"/>
              <a:gd name="connsiteX6" fmla="*/ 3456432 w 10972800"/>
              <a:gd name="connsiteY6" fmla="*/ 0 h 18288"/>
              <a:gd name="connsiteX7" fmla="*/ 4361688 w 10972800"/>
              <a:gd name="connsiteY7" fmla="*/ 0 h 18288"/>
              <a:gd name="connsiteX8" fmla="*/ 5266944 w 10972800"/>
              <a:gd name="connsiteY8" fmla="*/ 0 h 18288"/>
              <a:gd name="connsiteX9" fmla="*/ 6172200 w 10972800"/>
              <a:gd name="connsiteY9" fmla="*/ 0 h 18288"/>
              <a:gd name="connsiteX10" fmla="*/ 6528816 w 10972800"/>
              <a:gd name="connsiteY10" fmla="*/ 0 h 18288"/>
              <a:gd name="connsiteX11" fmla="*/ 7214616 w 10972800"/>
              <a:gd name="connsiteY11" fmla="*/ 0 h 18288"/>
              <a:gd name="connsiteX12" fmla="*/ 7790688 w 10972800"/>
              <a:gd name="connsiteY12" fmla="*/ 0 h 18288"/>
              <a:gd name="connsiteX13" fmla="*/ 8147304 w 10972800"/>
              <a:gd name="connsiteY13" fmla="*/ 0 h 18288"/>
              <a:gd name="connsiteX14" fmla="*/ 9052560 w 10972800"/>
              <a:gd name="connsiteY14" fmla="*/ 0 h 18288"/>
              <a:gd name="connsiteX15" fmla="*/ 9409176 w 10972800"/>
              <a:gd name="connsiteY15" fmla="*/ 0 h 18288"/>
              <a:gd name="connsiteX16" fmla="*/ 9765792 w 10972800"/>
              <a:gd name="connsiteY16" fmla="*/ 0 h 18288"/>
              <a:gd name="connsiteX17" fmla="*/ 10341864 w 10972800"/>
              <a:gd name="connsiteY17" fmla="*/ 0 h 18288"/>
              <a:gd name="connsiteX18" fmla="*/ 10972800 w 10972800"/>
              <a:gd name="connsiteY18" fmla="*/ 0 h 18288"/>
              <a:gd name="connsiteX19" fmla="*/ 10972800 w 10972800"/>
              <a:gd name="connsiteY19" fmla="*/ 18288 h 18288"/>
              <a:gd name="connsiteX20" fmla="*/ 10177272 w 10972800"/>
              <a:gd name="connsiteY20" fmla="*/ 18288 h 18288"/>
              <a:gd name="connsiteX21" fmla="*/ 9820656 w 10972800"/>
              <a:gd name="connsiteY21" fmla="*/ 18288 h 18288"/>
              <a:gd name="connsiteX22" fmla="*/ 9464040 w 10972800"/>
              <a:gd name="connsiteY22" fmla="*/ 18288 h 18288"/>
              <a:gd name="connsiteX23" fmla="*/ 8778240 w 10972800"/>
              <a:gd name="connsiteY23" fmla="*/ 18288 h 18288"/>
              <a:gd name="connsiteX24" fmla="*/ 8421624 w 10972800"/>
              <a:gd name="connsiteY24" fmla="*/ 18288 h 18288"/>
              <a:gd name="connsiteX25" fmla="*/ 7735824 w 10972800"/>
              <a:gd name="connsiteY25" fmla="*/ 18288 h 18288"/>
              <a:gd name="connsiteX26" fmla="*/ 6940296 w 10972800"/>
              <a:gd name="connsiteY26" fmla="*/ 18288 h 18288"/>
              <a:gd name="connsiteX27" fmla="*/ 6254496 w 10972800"/>
              <a:gd name="connsiteY27" fmla="*/ 18288 h 18288"/>
              <a:gd name="connsiteX28" fmla="*/ 5458968 w 10972800"/>
              <a:gd name="connsiteY28" fmla="*/ 18288 h 18288"/>
              <a:gd name="connsiteX29" fmla="*/ 4663440 w 10972800"/>
              <a:gd name="connsiteY29" fmla="*/ 18288 h 18288"/>
              <a:gd name="connsiteX30" fmla="*/ 4306824 w 10972800"/>
              <a:gd name="connsiteY30" fmla="*/ 18288 h 18288"/>
              <a:gd name="connsiteX31" fmla="*/ 3840480 w 10972800"/>
              <a:gd name="connsiteY31" fmla="*/ 18288 h 18288"/>
              <a:gd name="connsiteX32" fmla="*/ 3264408 w 10972800"/>
              <a:gd name="connsiteY32" fmla="*/ 18288 h 18288"/>
              <a:gd name="connsiteX33" fmla="*/ 2578608 w 10972800"/>
              <a:gd name="connsiteY33" fmla="*/ 18288 h 18288"/>
              <a:gd name="connsiteX34" fmla="*/ 1673352 w 10972800"/>
              <a:gd name="connsiteY34" fmla="*/ 18288 h 18288"/>
              <a:gd name="connsiteX35" fmla="*/ 877824 w 10972800"/>
              <a:gd name="connsiteY35" fmla="*/ 18288 h 18288"/>
              <a:gd name="connsiteX36" fmla="*/ 0 w 10972800"/>
              <a:gd name="connsiteY36" fmla="*/ 18288 h 18288"/>
              <a:gd name="connsiteX37" fmla="*/ 0 w 10972800"/>
              <a:gd name="connsiteY37"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10972800" h="18288" fill="none" extrusionOk="0">
                <a:moveTo>
                  <a:pt x="0" y="0"/>
                </a:moveTo>
                <a:cubicBezTo>
                  <a:pt x="165916" y="-1866"/>
                  <a:pt x="188720" y="13756"/>
                  <a:pt x="356616" y="0"/>
                </a:cubicBezTo>
                <a:cubicBezTo>
                  <a:pt x="524512" y="-13756"/>
                  <a:pt x="734781" y="8922"/>
                  <a:pt x="1042416" y="0"/>
                </a:cubicBezTo>
                <a:cubicBezTo>
                  <a:pt x="1350051" y="-8922"/>
                  <a:pt x="1595982" y="-26315"/>
                  <a:pt x="1947672" y="0"/>
                </a:cubicBezTo>
                <a:cubicBezTo>
                  <a:pt x="2299362" y="26315"/>
                  <a:pt x="2292691" y="-19526"/>
                  <a:pt x="2633472" y="0"/>
                </a:cubicBezTo>
                <a:cubicBezTo>
                  <a:pt x="2974253" y="19526"/>
                  <a:pt x="2857309" y="10773"/>
                  <a:pt x="2990088" y="0"/>
                </a:cubicBezTo>
                <a:cubicBezTo>
                  <a:pt x="3122867" y="-10773"/>
                  <a:pt x="3359343" y="7194"/>
                  <a:pt x="3456432" y="0"/>
                </a:cubicBezTo>
                <a:cubicBezTo>
                  <a:pt x="3553521" y="-7194"/>
                  <a:pt x="4136258" y="5108"/>
                  <a:pt x="4361688" y="0"/>
                </a:cubicBezTo>
                <a:cubicBezTo>
                  <a:pt x="4587118" y="-5108"/>
                  <a:pt x="4992424" y="-42958"/>
                  <a:pt x="5266944" y="0"/>
                </a:cubicBezTo>
                <a:cubicBezTo>
                  <a:pt x="5541464" y="42958"/>
                  <a:pt x="5882966" y="-3430"/>
                  <a:pt x="6172200" y="0"/>
                </a:cubicBezTo>
                <a:cubicBezTo>
                  <a:pt x="6461434" y="3430"/>
                  <a:pt x="6432127" y="6688"/>
                  <a:pt x="6528816" y="0"/>
                </a:cubicBezTo>
                <a:cubicBezTo>
                  <a:pt x="6625505" y="-6688"/>
                  <a:pt x="6916805" y="-436"/>
                  <a:pt x="7214616" y="0"/>
                </a:cubicBezTo>
                <a:cubicBezTo>
                  <a:pt x="7512427" y="436"/>
                  <a:pt x="7626159" y="-6909"/>
                  <a:pt x="7790688" y="0"/>
                </a:cubicBezTo>
                <a:cubicBezTo>
                  <a:pt x="7955217" y="6909"/>
                  <a:pt x="8048891" y="15307"/>
                  <a:pt x="8147304" y="0"/>
                </a:cubicBezTo>
                <a:cubicBezTo>
                  <a:pt x="8245717" y="-15307"/>
                  <a:pt x="8645618" y="-11734"/>
                  <a:pt x="9052560" y="0"/>
                </a:cubicBezTo>
                <a:cubicBezTo>
                  <a:pt x="9459502" y="11734"/>
                  <a:pt x="9320584" y="8388"/>
                  <a:pt x="9409176" y="0"/>
                </a:cubicBezTo>
                <a:cubicBezTo>
                  <a:pt x="9497768" y="-8388"/>
                  <a:pt x="9644192" y="8379"/>
                  <a:pt x="9765792" y="0"/>
                </a:cubicBezTo>
                <a:cubicBezTo>
                  <a:pt x="9887392" y="-8379"/>
                  <a:pt x="10105220" y="-12663"/>
                  <a:pt x="10341864" y="0"/>
                </a:cubicBezTo>
                <a:cubicBezTo>
                  <a:pt x="10578508" y="12663"/>
                  <a:pt x="10773103" y="-5786"/>
                  <a:pt x="10972800" y="0"/>
                </a:cubicBezTo>
                <a:cubicBezTo>
                  <a:pt x="10972146" y="8818"/>
                  <a:pt x="10972240" y="13823"/>
                  <a:pt x="10972800" y="18288"/>
                </a:cubicBezTo>
                <a:cubicBezTo>
                  <a:pt x="10588778" y="31598"/>
                  <a:pt x="10543381" y="-12698"/>
                  <a:pt x="10177272" y="18288"/>
                </a:cubicBezTo>
                <a:cubicBezTo>
                  <a:pt x="9811163" y="49274"/>
                  <a:pt x="9996817" y="25662"/>
                  <a:pt x="9820656" y="18288"/>
                </a:cubicBezTo>
                <a:cubicBezTo>
                  <a:pt x="9644495" y="10914"/>
                  <a:pt x="9607007" y="31631"/>
                  <a:pt x="9464040" y="18288"/>
                </a:cubicBezTo>
                <a:cubicBezTo>
                  <a:pt x="9321073" y="4945"/>
                  <a:pt x="9114189" y="28940"/>
                  <a:pt x="8778240" y="18288"/>
                </a:cubicBezTo>
                <a:cubicBezTo>
                  <a:pt x="8442291" y="7636"/>
                  <a:pt x="8594763" y="987"/>
                  <a:pt x="8421624" y="18288"/>
                </a:cubicBezTo>
                <a:cubicBezTo>
                  <a:pt x="8248485" y="35589"/>
                  <a:pt x="7929515" y="37573"/>
                  <a:pt x="7735824" y="18288"/>
                </a:cubicBezTo>
                <a:cubicBezTo>
                  <a:pt x="7542133" y="-997"/>
                  <a:pt x="7252504" y="33858"/>
                  <a:pt x="6940296" y="18288"/>
                </a:cubicBezTo>
                <a:cubicBezTo>
                  <a:pt x="6628088" y="2718"/>
                  <a:pt x="6528503" y="48389"/>
                  <a:pt x="6254496" y="18288"/>
                </a:cubicBezTo>
                <a:cubicBezTo>
                  <a:pt x="5980489" y="-11813"/>
                  <a:pt x="5695784" y="-3740"/>
                  <a:pt x="5458968" y="18288"/>
                </a:cubicBezTo>
                <a:cubicBezTo>
                  <a:pt x="5222152" y="40316"/>
                  <a:pt x="5010751" y="19095"/>
                  <a:pt x="4663440" y="18288"/>
                </a:cubicBezTo>
                <a:cubicBezTo>
                  <a:pt x="4316129" y="17481"/>
                  <a:pt x="4425552" y="1606"/>
                  <a:pt x="4306824" y="18288"/>
                </a:cubicBezTo>
                <a:cubicBezTo>
                  <a:pt x="4188096" y="34970"/>
                  <a:pt x="3941535" y="7481"/>
                  <a:pt x="3840480" y="18288"/>
                </a:cubicBezTo>
                <a:cubicBezTo>
                  <a:pt x="3739425" y="29095"/>
                  <a:pt x="3402388" y="17641"/>
                  <a:pt x="3264408" y="18288"/>
                </a:cubicBezTo>
                <a:cubicBezTo>
                  <a:pt x="3126428" y="18935"/>
                  <a:pt x="2776779" y="9983"/>
                  <a:pt x="2578608" y="18288"/>
                </a:cubicBezTo>
                <a:cubicBezTo>
                  <a:pt x="2380437" y="26593"/>
                  <a:pt x="1909468" y="25818"/>
                  <a:pt x="1673352" y="18288"/>
                </a:cubicBezTo>
                <a:cubicBezTo>
                  <a:pt x="1437236" y="10758"/>
                  <a:pt x="1131180" y="49884"/>
                  <a:pt x="877824" y="18288"/>
                </a:cubicBezTo>
                <a:cubicBezTo>
                  <a:pt x="624468" y="-13308"/>
                  <a:pt x="206753" y="2195"/>
                  <a:pt x="0" y="18288"/>
                </a:cubicBezTo>
                <a:cubicBezTo>
                  <a:pt x="313" y="10654"/>
                  <a:pt x="-263" y="4056"/>
                  <a:pt x="0" y="0"/>
                </a:cubicBezTo>
                <a:close/>
              </a:path>
              <a:path w="10972800" h="18288" stroke="0" extrusionOk="0">
                <a:moveTo>
                  <a:pt x="0" y="0"/>
                </a:moveTo>
                <a:cubicBezTo>
                  <a:pt x="164017" y="-17675"/>
                  <a:pt x="309425" y="9913"/>
                  <a:pt x="466344" y="0"/>
                </a:cubicBezTo>
                <a:cubicBezTo>
                  <a:pt x="623263" y="-9913"/>
                  <a:pt x="659300" y="-14524"/>
                  <a:pt x="822960" y="0"/>
                </a:cubicBezTo>
                <a:cubicBezTo>
                  <a:pt x="986620" y="14524"/>
                  <a:pt x="1105222" y="-16481"/>
                  <a:pt x="1289304" y="0"/>
                </a:cubicBezTo>
                <a:cubicBezTo>
                  <a:pt x="1473386" y="16481"/>
                  <a:pt x="1693223" y="26161"/>
                  <a:pt x="1975104" y="0"/>
                </a:cubicBezTo>
                <a:cubicBezTo>
                  <a:pt x="2256985" y="-26161"/>
                  <a:pt x="2435781" y="23061"/>
                  <a:pt x="2770632" y="0"/>
                </a:cubicBezTo>
                <a:cubicBezTo>
                  <a:pt x="3105483" y="-23061"/>
                  <a:pt x="3247479" y="-44011"/>
                  <a:pt x="3675888" y="0"/>
                </a:cubicBezTo>
                <a:cubicBezTo>
                  <a:pt x="4104297" y="44011"/>
                  <a:pt x="4280918" y="4017"/>
                  <a:pt x="4581144" y="0"/>
                </a:cubicBezTo>
                <a:cubicBezTo>
                  <a:pt x="4881370" y="-4017"/>
                  <a:pt x="5021699" y="-11889"/>
                  <a:pt x="5157216" y="0"/>
                </a:cubicBezTo>
                <a:cubicBezTo>
                  <a:pt x="5292733" y="11889"/>
                  <a:pt x="5603398" y="-17698"/>
                  <a:pt x="5952744" y="0"/>
                </a:cubicBezTo>
                <a:cubicBezTo>
                  <a:pt x="6302090" y="17698"/>
                  <a:pt x="6353093" y="-11909"/>
                  <a:pt x="6638544" y="0"/>
                </a:cubicBezTo>
                <a:cubicBezTo>
                  <a:pt x="6923995" y="11909"/>
                  <a:pt x="7053404" y="21630"/>
                  <a:pt x="7214616" y="0"/>
                </a:cubicBezTo>
                <a:cubicBezTo>
                  <a:pt x="7375828" y="-21630"/>
                  <a:pt x="7837963" y="3886"/>
                  <a:pt x="8010144" y="0"/>
                </a:cubicBezTo>
                <a:cubicBezTo>
                  <a:pt x="8182325" y="-3886"/>
                  <a:pt x="8224183" y="16009"/>
                  <a:pt x="8366760" y="0"/>
                </a:cubicBezTo>
                <a:cubicBezTo>
                  <a:pt x="8509337" y="-16009"/>
                  <a:pt x="8687920" y="-5720"/>
                  <a:pt x="8942832" y="0"/>
                </a:cubicBezTo>
                <a:cubicBezTo>
                  <a:pt x="9197744" y="5720"/>
                  <a:pt x="9368437" y="20479"/>
                  <a:pt x="9628632" y="0"/>
                </a:cubicBezTo>
                <a:cubicBezTo>
                  <a:pt x="9888827" y="-20479"/>
                  <a:pt x="10560858" y="-20746"/>
                  <a:pt x="10972800" y="0"/>
                </a:cubicBezTo>
                <a:cubicBezTo>
                  <a:pt x="10972186" y="5722"/>
                  <a:pt x="10972980" y="12495"/>
                  <a:pt x="10972800" y="18288"/>
                </a:cubicBezTo>
                <a:cubicBezTo>
                  <a:pt x="10786146" y="12536"/>
                  <a:pt x="10623717" y="14033"/>
                  <a:pt x="10506456" y="18288"/>
                </a:cubicBezTo>
                <a:cubicBezTo>
                  <a:pt x="10389195" y="22543"/>
                  <a:pt x="10296178" y="20107"/>
                  <a:pt x="10149840" y="18288"/>
                </a:cubicBezTo>
                <a:cubicBezTo>
                  <a:pt x="10003502" y="16469"/>
                  <a:pt x="9767530" y="28891"/>
                  <a:pt x="9464040" y="18288"/>
                </a:cubicBezTo>
                <a:cubicBezTo>
                  <a:pt x="9160550" y="7685"/>
                  <a:pt x="9229050" y="2659"/>
                  <a:pt x="8997696" y="18288"/>
                </a:cubicBezTo>
                <a:cubicBezTo>
                  <a:pt x="8766342" y="33917"/>
                  <a:pt x="8340136" y="34864"/>
                  <a:pt x="8092440" y="18288"/>
                </a:cubicBezTo>
                <a:cubicBezTo>
                  <a:pt x="7844744" y="1712"/>
                  <a:pt x="7863720" y="27405"/>
                  <a:pt x="7735824" y="18288"/>
                </a:cubicBezTo>
                <a:cubicBezTo>
                  <a:pt x="7607928" y="9171"/>
                  <a:pt x="7323619" y="461"/>
                  <a:pt x="7050024" y="18288"/>
                </a:cubicBezTo>
                <a:cubicBezTo>
                  <a:pt x="6776429" y="36115"/>
                  <a:pt x="6787899" y="28206"/>
                  <a:pt x="6693408" y="18288"/>
                </a:cubicBezTo>
                <a:cubicBezTo>
                  <a:pt x="6598917" y="8370"/>
                  <a:pt x="6395231" y="19114"/>
                  <a:pt x="6227064" y="18288"/>
                </a:cubicBezTo>
                <a:cubicBezTo>
                  <a:pt x="6058897" y="17462"/>
                  <a:pt x="5618582" y="1091"/>
                  <a:pt x="5431536" y="18288"/>
                </a:cubicBezTo>
                <a:cubicBezTo>
                  <a:pt x="5244490" y="35485"/>
                  <a:pt x="4729797" y="-9650"/>
                  <a:pt x="4526280" y="18288"/>
                </a:cubicBezTo>
                <a:cubicBezTo>
                  <a:pt x="4322763" y="46226"/>
                  <a:pt x="4216797" y="756"/>
                  <a:pt x="4059936" y="18288"/>
                </a:cubicBezTo>
                <a:cubicBezTo>
                  <a:pt x="3903075" y="35820"/>
                  <a:pt x="3537912" y="42098"/>
                  <a:pt x="3374136" y="18288"/>
                </a:cubicBezTo>
                <a:cubicBezTo>
                  <a:pt x="3210360" y="-5522"/>
                  <a:pt x="3126842" y="39135"/>
                  <a:pt x="2907792" y="18288"/>
                </a:cubicBezTo>
                <a:cubicBezTo>
                  <a:pt x="2688742" y="-2559"/>
                  <a:pt x="2490436" y="34100"/>
                  <a:pt x="2112264" y="18288"/>
                </a:cubicBezTo>
                <a:cubicBezTo>
                  <a:pt x="1734092" y="2476"/>
                  <a:pt x="1744622" y="-7274"/>
                  <a:pt x="1536192" y="18288"/>
                </a:cubicBezTo>
                <a:cubicBezTo>
                  <a:pt x="1327762" y="43850"/>
                  <a:pt x="1189025" y="6435"/>
                  <a:pt x="1069848" y="18288"/>
                </a:cubicBezTo>
                <a:cubicBezTo>
                  <a:pt x="950671" y="30141"/>
                  <a:pt x="858345" y="33684"/>
                  <a:pt x="713232" y="18288"/>
                </a:cubicBezTo>
                <a:cubicBezTo>
                  <a:pt x="568119" y="2892"/>
                  <a:pt x="250292" y="5410"/>
                  <a:pt x="0" y="18288"/>
                </a:cubicBezTo>
                <a:cubicBezTo>
                  <a:pt x="465" y="13062"/>
                  <a:pt x="-894" y="9029"/>
                  <a:pt x="0" y="0"/>
                </a:cubicBezTo>
                <a:close/>
              </a:path>
            </a:pathLst>
          </a:custGeom>
          <a:solidFill>
            <a:schemeClr val="accent2">
              <a:alpha val="75000"/>
            </a:schemeClr>
          </a:solidFill>
          <a:ln w="44450" cap="rnd">
            <a:solidFill>
              <a:schemeClr val="accent2">
                <a:alpha val="75000"/>
              </a:schemeClr>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974E928D-278F-9D64-9D1E-BDAA4CD0FF09}"/>
              </a:ext>
            </a:extLst>
          </p:cNvPr>
          <p:cNvSpPr>
            <a:spLocks noGrp="1"/>
          </p:cNvSpPr>
          <p:nvPr>
            <p:ph idx="1"/>
          </p:nvPr>
        </p:nvSpPr>
        <p:spPr>
          <a:xfrm>
            <a:off x="572493" y="2071316"/>
            <a:ext cx="6713552" cy="4119172"/>
          </a:xfrm>
        </p:spPr>
        <p:txBody>
          <a:bodyPr anchor="t">
            <a:normAutofit/>
          </a:bodyPr>
          <a:lstStyle/>
          <a:p>
            <a:pPr marL="0" indent="0" rtl="0">
              <a:spcBef>
                <a:spcPts val="1200"/>
              </a:spcBef>
              <a:spcAft>
                <a:spcPts val="1200"/>
              </a:spcAft>
              <a:buNone/>
            </a:pPr>
            <a:r>
              <a:rPr lang="en-AU" sz="2200" b="0" i="0" u="none" strike="noStrike" dirty="0">
                <a:effectLst/>
                <a:latin typeface="Times New Roman" panose="02020603050405020304" pitchFamily="18" charset="0"/>
              </a:rPr>
              <a:t>This survey gathers insights on awareness, potential applications, challenges, and legal considerations related to RPKI Signed Checklists (RSCs) among network operators, enterprises, and cloud providers. Your responses will help shape best practices, inform discussions, and guide further standardisation efforts.</a:t>
            </a:r>
            <a:br>
              <a:rPr lang="en-AU" sz="2200" dirty="0"/>
            </a:br>
            <a:br>
              <a:rPr lang="en-AU" sz="2200" dirty="0"/>
            </a:br>
            <a:r>
              <a:rPr lang="en-AU" sz="3600" dirty="0"/>
              <a:t>https://</a:t>
            </a:r>
            <a:r>
              <a:rPr lang="en-AU" sz="3600" dirty="0" err="1"/>
              <a:t>tinyurl.com</a:t>
            </a:r>
            <a:r>
              <a:rPr lang="en-AU" sz="3600" dirty="0"/>
              <a:t>/RPKISC</a:t>
            </a:r>
            <a:endParaRPr lang="en-US" sz="3600" dirty="0"/>
          </a:p>
        </p:txBody>
      </p:sp>
      <p:pic>
        <p:nvPicPr>
          <p:cNvPr id="7" name="Picture 6" descr="A qr code on a white background&#10;&#10;AI-generated content may be incorrect.">
            <a:extLst>
              <a:ext uri="{FF2B5EF4-FFF2-40B4-BE49-F238E27FC236}">
                <a16:creationId xmlns:a16="http://schemas.microsoft.com/office/drawing/2014/main" id="{43D7DBE5-A1CD-150E-5D7B-8896E340ADBF}"/>
              </a:ext>
            </a:extLst>
          </p:cNvPr>
          <p:cNvPicPr>
            <a:picLocks noChangeAspect="1"/>
          </p:cNvPicPr>
          <p:nvPr/>
        </p:nvPicPr>
        <p:blipFill>
          <a:blip r:embed="rId2"/>
          <a:srcRect r="3792" b="-3"/>
          <a:stretch/>
        </p:blipFill>
        <p:spPr>
          <a:xfrm>
            <a:off x="7675658" y="2093976"/>
            <a:ext cx="3941064" cy="4096512"/>
          </a:xfrm>
          <a:prstGeom prst="rect">
            <a:avLst/>
          </a:prstGeom>
        </p:spPr>
      </p:pic>
      <p:sp>
        <p:nvSpPr>
          <p:cNvPr id="4" name="AutoShape 2" descr="Image from iOS">
            <a:extLst>
              <a:ext uri="{FF2B5EF4-FFF2-40B4-BE49-F238E27FC236}">
                <a16:creationId xmlns:a16="http://schemas.microsoft.com/office/drawing/2014/main" id="{E294A232-F5D0-48C9-D864-425BF7255D1D}"/>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 name="AutoShape 4" descr="Image from iOS">
            <a:extLst>
              <a:ext uri="{FF2B5EF4-FFF2-40B4-BE49-F238E27FC236}">
                <a16:creationId xmlns:a16="http://schemas.microsoft.com/office/drawing/2014/main" id="{B22E9C42-DFE8-6305-1915-505FEE86E1E0}"/>
              </a:ext>
            </a:extLst>
          </p:cNvPr>
          <p:cNvSpPr>
            <a:spLocks noChangeAspect="1" noChangeArrowheads="1"/>
          </p:cNvSpPr>
          <p:nvPr/>
        </p:nvSpPr>
        <p:spPr bwMode="auto">
          <a:xfrm>
            <a:off x="6096000" y="34290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Tree>
    <p:extLst>
      <p:ext uri="{BB962C8B-B14F-4D97-AF65-F5344CB8AC3E}">
        <p14:creationId xmlns:p14="http://schemas.microsoft.com/office/powerpoint/2010/main" val="359251772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648373-0852-D00A-F46D-3B5D17FACC09}"/>
              </a:ext>
            </a:extLst>
          </p:cNvPr>
          <p:cNvSpPr>
            <a:spLocks noGrp="1"/>
          </p:cNvSpPr>
          <p:nvPr>
            <p:ph type="title"/>
          </p:nvPr>
        </p:nvSpPr>
        <p:spPr/>
        <p:txBody>
          <a:bodyPr/>
          <a:lstStyle/>
          <a:p>
            <a:r>
              <a:rPr lang="en-US" dirty="0"/>
              <a:t>Survey</a:t>
            </a:r>
          </a:p>
        </p:txBody>
      </p:sp>
      <p:sp>
        <p:nvSpPr>
          <p:cNvPr id="3" name="Content Placeholder 2">
            <a:extLst>
              <a:ext uri="{FF2B5EF4-FFF2-40B4-BE49-F238E27FC236}">
                <a16:creationId xmlns:a16="http://schemas.microsoft.com/office/drawing/2014/main" id="{DF0242B0-C8C1-3573-8435-E17BDC8426A6}"/>
              </a:ext>
            </a:extLst>
          </p:cNvPr>
          <p:cNvSpPr>
            <a:spLocks noGrp="1"/>
          </p:cNvSpPr>
          <p:nvPr>
            <p:ph idx="1"/>
          </p:nvPr>
        </p:nvSpPr>
        <p:spPr/>
        <p:txBody>
          <a:bodyPr/>
          <a:lstStyle/>
          <a:p>
            <a:pPr>
              <a:lnSpc>
                <a:spcPct val="100000"/>
              </a:lnSpc>
              <a:spcBef>
                <a:spcPts val="400"/>
              </a:spcBef>
              <a:spcAft>
                <a:spcPts val="600"/>
              </a:spcAft>
            </a:pPr>
            <a:r>
              <a:rPr lang="en-AU" b="1"/>
              <a:t>23 Questions – 12-15mins in total</a:t>
            </a:r>
          </a:p>
          <a:p>
            <a:pPr>
              <a:lnSpc>
                <a:spcPct val="100000"/>
              </a:lnSpc>
              <a:spcBef>
                <a:spcPts val="400"/>
              </a:spcBef>
              <a:spcAft>
                <a:spcPts val="600"/>
              </a:spcAft>
            </a:pPr>
            <a:r>
              <a:rPr lang="en-AU" b="1" dirty="0"/>
              <a:t>Section 1: What is an RPKI Signed Checklist (RSC)? </a:t>
            </a:r>
          </a:p>
          <a:p>
            <a:pPr>
              <a:lnSpc>
                <a:spcPct val="100000"/>
              </a:lnSpc>
              <a:spcBef>
                <a:spcPts val="400"/>
              </a:spcBef>
              <a:spcAft>
                <a:spcPts val="600"/>
              </a:spcAft>
            </a:pPr>
            <a:r>
              <a:rPr lang="en-AU" b="1" dirty="0"/>
              <a:t>Section 2: Awareness of RPKI Signed Checklists (RSCs) </a:t>
            </a:r>
          </a:p>
          <a:p>
            <a:pPr>
              <a:lnSpc>
                <a:spcPct val="100000"/>
              </a:lnSpc>
              <a:spcBef>
                <a:spcPts val="400"/>
              </a:spcBef>
              <a:spcAft>
                <a:spcPts val="600"/>
              </a:spcAft>
            </a:pPr>
            <a:r>
              <a:rPr lang="en-AU" b="1" dirty="0"/>
              <a:t>Section 3: Potential Use Cases of RSCs </a:t>
            </a:r>
          </a:p>
          <a:p>
            <a:pPr>
              <a:lnSpc>
                <a:spcPct val="100000"/>
              </a:lnSpc>
              <a:spcBef>
                <a:spcPts val="400"/>
              </a:spcBef>
              <a:spcAft>
                <a:spcPts val="600"/>
              </a:spcAft>
            </a:pPr>
            <a:r>
              <a:rPr lang="en-AU" b="1" dirty="0"/>
              <a:t>Section 4: Challenges &amp; Considerations</a:t>
            </a:r>
          </a:p>
          <a:p>
            <a:pPr>
              <a:lnSpc>
                <a:spcPct val="100000"/>
              </a:lnSpc>
              <a:spcBef>
                <a:spcPts val="400"/>
              </a:spcBef>
              <a:spcAft>
                <a:spcPts val="600"/>
              </a:spcAft>
            </a:pPr>
            <a:r>
              <a:rPr lang="en-AU" b="1" dirty="0"/>
              <a:t>Section 5: Future Perspectives </a:t>
            </a:r>
          </a:p>
          <a:p>
            <a:endParaRPr lang="en-AU" b="1" dirty="0"/>
          </a:p>
          <a:p>
            <a:endParaRPr lang="en-US" dirty="0"/>
          </a:p>
        </p:txBody>
      </p:sp>
    </p:spTree>
    <p:extLst>
      <p:ext uri="{BB962C8B-B14F-4D97-AF65-F5344CB8AC3E}">
        <p14:creationId xmlns:p14="http://schemas.microsoft.com/office/powerpoint/2010/main" val="178162356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913</TotalTime>
  <Words>1031</Words>
  <Application>Microsoft Macintosh PowerPoint</Application>
  <PresentationFormat>Widescreen</PresentationFormat>
  <Paragraphs>77</Paragraphs>
  <Slides>13</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13</vt:i4>
      </vt:variant>
    </vt:vector>
  </HeadingPairs>
  <TitlesOfParts>
    <vt:vector size="18" baseType="lpstr">
      <vt:lpstr>Aptos</vt:lpstr>
      <vt:lpstr>Aptos Display</vt:lpstr>
      <vt:lpstr>Arial</vt:lpstr>
      <vt:lpstr>Times New Roman</vt:lpstr>
      <vt:lpstr>Office Theme</vt:lpstr>
      <vt:lpstr>RPKI Signed Checklist why? what? how?</vt:lpstr>
      <vt:lpstr>RSC - Introduction</vt:lpstr>
      <vt:lpstr>Step 1</vt:lpstr>
      <vt:lpstr>Step 2</vt:lpstr>
      <vt:lpstr>Step 3</vt:lpstr>
      <vt:lpstr>What Problem Does It Solve?</vt:lpstr>
      <vt:lpstr>Use Cases</vt:lpstr>
      <vt:lpstr>Benefits</vt:lpstr>
      <vt:lpstr>Issues and Limitations</vt:lpstr>
      <vt:lpstr>RSC vs ROA vs LOA</vt:lpstr>
      <vt:lpstr>Whats Next</vt:lpstr>
      <vt:lpstr>Survey Objective</vt:lpstr>
      <vt:lpstr>Survey</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Aftab Siddiqui</dc:creator>
  <cp:lastModifiedBy>Aftab Siddiqui</cp:lastModifiedBy>
  <cp:revision>5</cp:revision>
  <dcterms:created xsi:type="dcterms:W3CDTF">2025-02-25T07:15:36Z</dcterms:created>
  <dcterms:modified xsi:type="dcterms:W3CDTF">2025-09-17T06:12:25Z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66ca7b2a-4f6d-4766-806a-1a0c76ea1c59_Enabled">
    <vt:lpwstr>true</vt:lpwstr>
  </property>
  <property fmtid="{D5CDD505-2E9C-101B-9397-08002B2CF9AE}" pid="3" name="MSIP_Label_66ca7b2a-4f6d-4766-806a-1a0c76ea1c59_SetDate">
    <vt:lpwstr>2025-02-25T07:55:44Z</vt:lpwstr>
  </property>
  <property fmtid="{D5CDD505-2E9C-101B-9397-08002B2CF9AE}" pid="4" name="MSIP_Label_66ca7b2a-4f6d-4766-806a-1a0c76ea1c59_Method">
    <vt:lpwstr>Standard</vt:lpwstr>
  </property>
  <property fmtid="{D5CDD505-2E9C-101B-9397-08002B2CF9AE}" pid="5" name="MSIP_Label_66ca7b2a-4f6d-4766-806a-1a0c76ea1c59_Name">
    <vt:lpwstr>Internal</vt:lpwstr>
  </property>
  <property fmtid="{D5CDD505-2E9C-101B-9397-08002B2CF9AE}" pid="6" name="MSIP_Label_66ca7b2a-4f6d-4766-806a-1a0c76ea1c59_SiteId">
    <vt:lpwstr>127d8d0d-7ccf-473d-ab09-6e44ad752ded</vt:lpwstr>
  </property>
  <property fmtid="{D5CDD505-2E9C-101B-9397-08002B2CF9AE}" pid="7" name="MSIP_Label_66ca7b2a-4f6d-4766-806a-1a0c76ea1c59_ActionId">
    <vt:lpwstr>3667cb6a-ac6b-4cc4-9600-f16c60dd509f</vt:lpwstr>
  </property>
  <property fmtid="{D5CDD505-2E9C-101B-9397-08002B2CF9AE}" pid="8" name="MSIP_Label_66ca7b2a-4f6d-4766-806a-1a0c76ea1c59_ContentBits">
    <vt:lpwstr>0</vt:lpwstr>
  </property>
  <property fmtid="{D5CDD505-2E9C-101B-9397-08002B2CF9AE}" pid="9" name="MSIP_Label_66ca7b2a-4f6d-4766-806a-1a0c76ea1c59_Tag">
    <vt:lpwstr>50, 3, 0, 1</vt:lpwstr>
  </property>
</Properties>
</file>